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713" r:id="rId3"/>
    <p:sldId id="714" r:id="rId5"/>
    <p:sldId id="256" r:id="rId6"/>
    <p:sldId id="280" r:id="rId7"/>
    <p:sldId id="281" r:id="rId8"/>
    <p:sldId id="282" r:id="rId9"/>
    <p:sldId id="283" r:id="rId10"/>
    <p:sldId id="284" r:id="rId11"/>
    <p:sldId id="285" r:id="rId12"/>
    <p:sldId id="431" r:id="rId13"/>
    <p:sldId id="407" r:id="rId14"/>
    <p:sldId id="606" r:id="rId15"/>
    <p:sldId id="497" r:id="rId16"/>
    <p:sldId id="498" r:id="rId17"/>
    <p:sldId id="499" r:id="rId18"/>
    <p:sldId id="500" r:id="rId19"/>
    <p:sldId id="501" r:id="rId20"/>
    <p:sldId id="502" r:id="rId21"/>
    <p:sldId id="503" r:id="rId22"/>
    <p:sldId id="504" r:id="rId23"/>
    <p:sldId id="505" r:id="rId24"/>
    <p:sldId id="506" r:id="rId25"/>
    <p:sldId id="507" r:id="rId26"/>
    <p:sldId id="508" r:id="rId27"/>
    <p:sldId id="509" r:id="rId28"/>
    <p:sldId id="511" r:id="rId29"/>
    <p:sldId id="512" r:id="rId30"/>
    <p:sldId id="513" r:id="rId31"/>
    <p:sldId id="515" r:id="rId32"/>
    <p:sldId id="516" r:id="rId33"/>
    <p:sldId id="517" r:id="rId34"/>
    <p:sldId id="518" r:id="rId35"/>
    <p:sldId id="519" r:id="rId36"/>
    <p:sldId id="520" r:id="rId37"/>
    <p:sldId id="521" r:id="rId38"/>
    <p:sldId id="522" r:id="rId39"/>
    <p:sldId id="607" r:id="rId40"/>
    <p:sldId id="834" r:id="rId41"/>
    <p:sldId id="525" r:id="rId42"/>
    <p:sldId id="526" r:id="rId43"/>
    <p:sldId id="527" r:id="rId44"/>
    <p:sldId id="528" r:id="rId45"/>
    <p:sldId id="529" r:id="rId46"/>
    <p:sldId id="530" r:id="rId47"/>
    <p:sldId id="531" r:id="rId48"/>
    <p:sldId id="532" r:id="rId49"/>
    <p:sldId id="533" r:id="rId50"/>
    <p:sldId id="534" r:id="rId51"/>
    <p:sldId id="535" r:id="rId52"/>
    <p:sldId id="835" r:id="rId53"/>
    <p:sldId id="836" r:id="rId54"/>
    <p:sldId id="539" r:id="rId55"/>
    <p:sldId id="540" r:id="rId56"/>
    <p:sldId id="541" r:id="rId57"/>
    <p:sldId id="542" r:id="rId58"/>
    <p:sldId id="543" r:id="rId59"/>
    <p:sldId id="544" r:id="rId60"/>
    <p:sldId id="545" r:id="rId61"/>
    <p:sldId id="546" r:id="rId62"/>
    <p:sldId id="715" r:id="rId63"/>
    <p:sldId id="548" r:id="rId64"/>
    <p:sldId id="549" r:id="rId65"/>
    <p:sldId id="550" r:id="rId66"/>
    <p:sldId id="551" r:id="rId67"/>
    <p:sldId id="552" r:id="rId68"/>
    <p:sldId id="553" r:id="rId69"/>
    <p:sldId id="554" r:id="rId70"/>
    <p:sldId id="555" r:id="rId71"/>
    <p:sldId id="556" r:id="rId72"/>
    <p:sldId id="557" r:id="rId73"/>
    <p:sldId id="558" r:id="rId74"/>
    <p:sldId id="559" r:id="rId75"/>
    <p:sldId id="560" r:id="rId76"/>
    <p:sldId id="561" r:id="rId77"/>
    <p:sldId id="562" r:id="rId78"/>
    <p:sldId id="563" r:id="rId79"/>
    <p:sldId id="564" r:id="rId80"/>
    <p:sldId id="565" r:id="rId81"/>
    <p:sldId id="566" r:id="rId82"/>
    <p:sldId id="567" r:id="rId83"/>
    <p:sldId id="568" r:id="rId84"/>
    <p:sldId id="569" r:id="rId85"/>
    <p:sldId id="571" r:id="rId86"/>
    <p:sldId id="572" r:id="rId87"/>
    <p:sldId id="716" r:id="rId88"/>
    <p:sldId id="573" r:id="rId89"/>
    <p:sldId id="574" r:id="rId90"/>
    <p:sldId id="575" r:id="rId91"/>
    <p:sldId id="576" r:id="rId92"/>
    <p:sldId id="577" r:id="rId93"/>
    <p:sldId id="578" r:id="rId94"/>
    <p:sldId id="579" r:id="rId95"/>
    <p:sldId id="580" r:id="rId96"/>
    <p:sldId id="581" r:id="rId97"/>
    <p:sldId id="582" r:id="rId98"/>
    <p:sldId id="583" r:id="rId99"/>
    <p:sldId id="584" r:id="rId100"/>
    <p:sldId id="585" r:id="rId101"/>
    <p:sldId id="586" r:id="rId102"/>
    <p:sldId id="587" r:id="rId103"/>
    <p:sldId id="588" r:id="rId104"/>
    <p:sldId id="589" r:id="rId105"/>
    <p:sldId id="717" r:id="rId106"/>
    <p:sldId id="590" r:id="rId107"/>
    <p:sldId id="591" r:id="rId108"/>
    <p:sldId id="592" r:id="rId109"/>
    <p:sldId id="593" r:id="rId110"/>
    <p:sldId id="594" r:id="rId111"/>
    <p:sldId id="595" r:id="rId112"/>
    <p:sldId id="596" r:id="rId113"/>
    <p:sldId id="597" r:id="rId114"/>
    <p:sldId id="598" r:id="rId115"/>
    <p:sldId id="599" r:id="rId116"/>
    <p:sldId id="600" r:id="rId117"/>
    <p:sldId id="601" r:id="rId118"/>
    <p:sldId id="602" r:id="rId119"/>
    <p:sldId id="603" r:id="rId120"/>
    <p:sldId id="604" r:id="rId121"/>
    <p:sldId id="605" r:id="rId122"/>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270" autoAdjust="0"/>
  </p:normalViewPr>
  <p:slideViewPr>
    <p:cSldViewPr snapToGrid="0">
      <p:cViewPr varScale="1">
        <p:scale>
          <a:sx n="72" d="100"/>
          <a:sy n="72" d="100"/>
        </p:scale>
        <p:origin x="7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5" Type="http://schemas.openxmlformats.org/officeDocument/2006/relationships/tableStyles" Target="tableStyles.xml"/><Relationship Id="rId124" Type="http://schemas.openxmlformats.org/officeDocument/2006/relationships/viewProps" Target="viewProps.xml"/><Relationship Id="rId123" Type="http://schemas.openxmlformats.org/officeDocument/2006/relationships/presProps" Target="presProps.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cxnId="{7021B101-6AE5-4EA4-923F-149909DC3C09}" type="parTrans">
      <dgm:prSet/>
      <dgm:spPr/>
      <dgm:t>
        <a:bodyPr/>
        <a:lstStyle/>
        <a:p>
          <a:endParaRPr lang="zh-TW" altLang="en-US" sz="2800"/>
        </a:p>
      </dgm:t>
    </dgm:pt>
    <dgm:pt modelId="{E857221A-734F-4396-A642-04F985B7D590}" cxnId="{7021B101-6AE5-4EA4-923F-149909DC3C09}" type="sibTrans">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cxnId="{7DBA789E-FBE8-47EE-B779-737798DB8CF2}" type="parTrans">
      <dgm:prSet/>
      <dgm:spPr/>
      <dgm:t>
        <a:bodyPr/>
        <a:lstStyle/>
        <a:p>
          <a:endParaRPr lang="zh-TW" altLang="en-US" sz="2800"/>
        </a:p>
      </dgm:t>
    </dgm:pt>
    <dgm:pt modelId="{D60C5607-81DE-4CC8-91B3-C56E5666A49F}" cxnId="{7DBA789E-FBE8-47EE-B779-737798DB8CF2}" type="sibTrans">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cxnId="{3796133B-9324-48E1-895B-CB33B607472F}" type="parTrans">
      <dgm:prSet/>
      <dgm:spPr/>
      <dgm:t>
        <a:bodyPr/>
        <a:lstStyle/>
        <a:p>
          <a:endParaRPr lang="zh-TW" altLang="en-US" sz="2800"/>
        </a:p>
      </dgm:t>
    </dgm:pt>
    <dgm:pt modelId="{382B596D-4079-47F6-BAC4-80EDB1CFB95D}" cxnId="{3796133B-9324-48E1-895B-CB33B607472F}" type="sibTrans">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cxnId="{7021B101-6AE5-4EA4-923F-149909DC3C09}" type="parTrans">
      <dgm:prSet/>
      <dgm:spPr/>
      <dgm:t>
        <a:bodyPr/>
        <a:lstStyle/>
        <a:p>
          <a:endParaRPr lang="zh-TW" altLang="en-US" sz="2800"/>
        </a:p>
      </dgm:t>
    </dgm:pt>
    <dgm:pt modelId="{E857221A-734F-4396-A642-04F985B7D590}" cxnId="{7021B101-6AE5-4EA4-923F-149909DC3C09}" type="sibTrans">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cxnId="{7DBA789E-FBE8-47EE-B779-737798DB8CF2}" type="parTrans">
      <dgm:prSet/>
      <dgm:spPr/>
      <dgm:t>
        <a:bodyPr/>
        <a:lstStyle/>
        <a:p>
          <a:endParaRPr lang="zh-TW" altLang="en-US" sz="2800"/>
        </a:p>
      </dgm:t>
    </dgm:pt>
    <dgm:pt modelId="{D60C5607-81DE-4CC8-91B3-C56E5666A49F}" cxnId="{7DBA789E-FBE8-47EE-B779-737798DB8CF2}" type="sibTrans">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cxnId="{3796133B-9324-48E1-895B-CB33B607472F}" type="parTrans">
      <dgm:prSet/>
      <dgm:spPr/>
      <dgm:t>
        <a:bodyPr/>
        <a:lstStyle/>
        <a:p>
          <a:endParaRPr lang="zh-TW" altLang="en-US" sz="2800"/>
        </a:p>
      </dgm:t>
    </dgm:pt>
    <dgm:pt modelId="{382B596D-4079-47F6-BAC4-80EDB1CFB95D}" cxnId="{3796133B-9324-48E1-895B-CB33B607472F}" type="sibTrans">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cxnId="{7021B101-6AE5-4EA4-923F-149909DC3C09}" type="parTrans">
      <dgm:prSet/>
      <dgm:spPr/>
      <dgm:t>
        <a:bodyPr/>
        <a:lstStyle/>
        <a:p>
          <a:endParaRPr lang="zh-TW" altLang="en-US" sz="2800"/>
        </a:p>
      </dgm:t>
    </dgm:pt>
    <dgm:pt modelId="{E857221A-734F-4396-A642-04F985B7D590}" cxnId="{7021B101-6AE5-4EA4-923F-149909DC3C09}" type="sibTrans">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cxnId="{7DBA789E-FBE8-47EE-B779-737798DB8CF2}" type="parTrans">
      <dgm:prSet/>
      <dgm:spPr/>
      <dgm:t>
        <a:bodyPr/>
        <a:lstStyle/>
        <a:p>
          <a:endParaRPr lang="zh-TW" altLang="en-US" sz="2800"/>
        </a:p>
      </dgm:t>
    </dgm:pt>
    <dgm:pt modelId="{D60C5607-81DE-4CC8-91B3-C56E5666A49F}" cxnId="{7DBA789E-FBE8-47EE-B779-737798DB8CF2}" type="sibTrans">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cxnId="{3796133B-9324-48E1-895B-CB33B607472F}" type="parTrans">
      <dgm:prSet/>
      <dgm:spPr/>
      <dgm:t>
        <a:bodyPr/>
        <a:lstStyle/>
        <a:p>
          <a:endParaRPr lang="zh-TW" altLang="en-US" sz="2800"/>
        </a:p>
      </dgm:t>
    </dgm:pt>
    <dgm:pt modelId="{382B596D-4079-47F6-BAC4-80EDB1CFB95D}" cxnId="{3796133B-9324-48E1-895B-CB33B607472F}" type="sibTrans">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cxnId="{7021B101-6AE5-4EA4-923F-149909DC3C09}" type="parTrans">
      <dgm:prSet/>
      <dgm:spPr/>
      <dgm:t>
        <a:bodyPr/>
        <a:lstStyle/>
        <a:p>
          <a:endParaRPr lang="zh-TW" altLang="en-US" sz="2800"/>
        </a:p>
      </dgm:t>
    </dgm:pt>
    <dgm:pt modelId="{E857221A-734F-4396-A642-04F985B7D590}" cxnId="{7021B101-6AE5-4EA4-923F-149909DC3C09}" type="sibTrans">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cxnId="{7DBA789E-FBE8-47EE-B779-737798DB8CF2}" type="parTrans">
      <dgm:prSet/>
      <dgm:spPr/>
      <dgm:t>
        <a:bodyPr/>
        <a:lstStyle/>
        <a:p>
          <a:endParaRPr lang="zh-TW" altLang="en-US" sz="2800"/>
        </a:p>
      </dgm:t>
    </dgm:pt>
    <dgm:pt modelId="{D60C5607-81DE-4CC8-91B3-C56E5666A49F}" cxnId="{7DBA789E-FBE8-47EE-B779-737798DB8CF2}" type="sibTrans">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cxnId="{3796133B-9324-48E1-895B-CB33B607472F}" type="parTrans">
      <dgm:prSet/>
      <dgm:spPr/>
      <dgm:t>
        <a:bodyPr/>
        <a:lstStyle/>
        <a:p>
          <a:endParaRPr lang="zh-TW" altLang="en-US" sz="2800"/>
        </a:p>
      </dgm:t>
    </dgm:pt>
    <dgm:pt modelId="{382B596D-4079-47F6-BAC4-80EDB1CFB95D}" cxnId="{3796133B-9324-48E1-895B-CB33B607472F}" type="sibTrans">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065E4005-B1AF-4700-B55B-FBF77F5968A3}" type="presOf" srcId="{7ABBEAF7-C373-4176-BC82-DCCB6D5E3E26}" destId="{A491758C-84A6-4A4D-888E-93118B4129B4}" srcOrd="0" destOrd="0" presId="urn:microsoft.com/office/officeart/2005/8/layout/process1"/>
    <dgm:cxn modelId="{6F6CBB0C-8EF5-4C17-95C4-33E2E15813D1}"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2D33CF3D-783C-4879-AC93-97C5191F9CA8}" type="presOf" srcId="{D60C5607-81DE-4CC8-91B3-C56E5666A49F}" destId="{75576B2E-DB43-49F5-8A31-D5CBF5F78EEC}" srcOrd="0" destOrd="0" presId="urn:microsoft.com/office/officeart/2005/8/layout/process1"/>
    <dgm:cxn modelId="{8D5D5A75-E210-4A70-A078-682469248FEF}" type="presOf" srcId="{801111EC-7761-4006-9B8D-BDD3478D6A0C}" destId="{CFEBD105-9F67-4F60-B070-C671AE93A28A}" srcOrd="0" destOrd="0" presId="urn:microsoft.com/office/officeart/2005/8/layout/process1"/>
    <dgm:cxn modelId="{35BB2386-750E-4524-B6C3-768F75B67309}" type="presOf" srcId="{E857221A-734F-4396-A642-04F985B7D590}" destId="{FCAC1A52-7A03-424B-8708-40DF70DCEBE1}"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ABE16CB5-EFD7-477D-8B23-3AC971674672}" type="presOf" srcId="{E857221A-734F-4396-A642-04F985B7D590}" destId="{888540DF-FD49-4215-991C-C7B2A2E10D35}" srcOrd="0" destOrd="0" presId="urn:microsoft.com/office/officeart/2005/8/layout/process1"/>
    <dgm:cxn modelId="{3FF91CB6-DDB4-4C82-8984-9762CD5923AD}" type="presOf" srcId="{680F7195-4FD3-481E-8A2B-5AD54C8280AB}" destId="{B28036AB-B71B-48DE-97C4-D287BC3BE7AC}" srcOrd="0" destOrd="0" presId="urn:microsoft.com/office/officeart/2005/8/layout/process1"/>
    <dgm:cxn modelId="{E53110B8-D44F-4AA7-92C5-50727E6AA94A}" type="presOf" srcId="{D60C5607-81DE-4CC8-91B3-C56E5666A49F}" destId="{1FFABC42-5BE3-4E33-A2BE-582BDAFB0BDF}" srcOrd="1" destOrd="0" presId="urn:microsoft.com/office/officeart/2005/8/layout/process1"/>
    <dgm:cxn modelId="{666696D6-A81B-43A4-ABF9-C269B76985DE}" type="presParOf" srcId="{A491758C-84A6-4A4D-888E-93118B4129B4}" destId="{CFEBD105-9F67-4F60-B070-C671AE93A28A}" srcOrd="0" destOrd="0" presId="urn:microsoft.com/office/officeart/2005/8/layout/process1"/>
    <dgm:cxn modelId="{AF678D29-14F5-4DC4-9C70-A8B201A06520}" type="presParOf" srcId="{A491758C-84A6-4A4D-888E-93118B4129B4}" destId="{888540DF-FD49-4215-991C-C7B2A2E10D35}" srcOrd="1" destOrd="0" presId="urn:microsoft.com/office/officeart/2005/8/layout/process1"/>
    <dgm:cxn modelId="{BA0B3FF1-0D0C-4696-AE03-24787257E4BE}" type="presParOf" srcId="{888540DF-FD49-4215-991C-C7B2A2E10D35}" destId="{FCAC1A52-7A03-424B-8708-40DF70DCEBE1}" srcOrd="0" destOrd="0" presId="urn:microsoft.com/office/officeart/2005/8/layout/process1"/>
    <dgm:cxn modelId="{97DB561C-3635-4192-A20A-737F863BC4C5}" type="presParOf" srcId="{A491758C-84A6-4A4D-888E-93118B4129B4}" destId="{2C9E42A7-D692-4DEF-A008-68C3A4D1516E}" srcOrd="2" destOrd="0" presId="urn:microsoft.com/office/officeart/2005/8/layout/process1"/>
    <dgm:cxn modelId="{DA063AFD-EC9D-4A48-ABEE-499D00662B70}" type="presParOf" srcId="{A491758C-84A6-4A4D-888E-93118B4129B4}" destId="{75576B2E-DB43-49F5-8A31-D5CBF5F78EEC}" srcOrd="3" destOrd="0" presId="urn:microsoft.com/office/officeart/2005/8/layout/process1"/>
    <dgm:cxn modelId="{51533F9E-6C05-4F61-934B-C57D29845794}" type="presParOf" srcId="{75576B2E-DB43-49F5-8A31-D5CBF5F78EEC}" destId="{1FFABC42-5BE3-4E33-A2BE-582BDAFB0BDF}" srcOrd="0" destOrd="0" presId="urn:microsoft.com/office/officeart/2005/8/layout/process1"/>
    <dgm:cxn modelId="{3CB584B8-A914-489D-8E84-EE56C4D295A6}"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Step 1</a:t>
          </a:r>
          <a:r>
            <a:rPr lang="en-US" altLang="zh-TW" sz="2800"/>
            <a:t>: define a set of function              </a:t>
          </a:r>
          <a:endParaRPr lang="zh-TW" altLang="en-US" sz="2800" dirty="0"/>
        </a:p>
      </dgm:t>
    </dgm:pt>
    <dgm:pt modelId="{741192AF-66D8-44B3-8D71-D609A9576CFF}" cxnId="{7021B101-6AE5-4EA4-923F-149909DC3C09}" type="parTrans">
      <dgm:prSet/>
      <dgm:spPr/>
      <dgm:t>
        <a:bodyPr/>
        <a:lstStyle/>
        <a:p>
          <a:endParaRPr lang="zh-TW" altLang="en-US" sz="2800"/>
        </a:p>
      </dgm:t>
    </dgm:pt>
    <dgm:pt modelId="{E857221A-734F-4396-A642-04F985B7D590}" cxnId="{7021B101-6AE5-4EA4-923F-149909DC3C09}" type="sibTrans">
      <dgm:prSet custT="1"/>
      <dgm:spPr/>
      <dgm:t>
        <a:bodyPr/>
        <a:lstStyle/>
        <a:p>
          <a:endParaRPr lang="zh-TW" altLang="en-US" sz="2800"/>
        </a:p>
      </dgm:t>
    </dgm:pt>
    <dgm:pt modelId="{380F6D09-15D5-4E2B-BF8A-CECE4B7C4A20}">
      <dgm:prSet phldrT="[文字]" custT="1"/>
      <dgm:spPr/>
      <dgm:t>
        <a:bodyPr/>
        <a:lstStyle/>
        <a:p>
          <a:r>
            <a:rPr lang="en-US" altLang="zh-TW" sz="2800" dirty="0"/>
            <a:t>Step </a:t>
          </a:r>
          <a:r>
            <a:rPr lang="en-US" altLang="zh-TW" sz="2800"/>
            <a:t>2: goodness of function</a:t>
          </a:r>
          <a:endParaRPr lang="zh-TW" altLang="en-US" sz="2800" dirty="0"/>
        </a:p>
      </dgm:t>
    </dgm:pt>
    <dgm:pt modelId="{35DF94FE-4269-42A8-B274-51E32D4D5D54}" cxnId="{7DBA789E-FBE8-47EE-B779-737798DB8CF2}" type="parTrans">
      <dgm:prSet/>
      <dgm:spPr/>
      <dgm:t>
        <a:bodyPr/>
        <a:lstStyle/>
        <a:p>
          <a:endParaRPr lang="zh-TW" altLang="en-US" sz="2800"/>
        </a:p>
      </dgm:t>
    </dgm:pt>
    <dgm:pt modelId="{D60C5607-81DE-4CC8-91B3-C56E5666A49F}" cxnId="{7DBA789E-FBE8-47EE-B779-737798DB8CF2}" type="sibTrans">
      <dgm:prSet custT="1"/>
      <dgm:spPr/>
      <dgm:t>
        <a:bodyPr/>
        <a:lstStyle/>
        <a:p>
          <a:endParaRPr lang="zh-TW" altLang="en-US" sz="2800"/>
        </a:p>
      </dgm:t>
    </dgm:pt>
    <dgm:pt modelId="{680F7195-4FD3-481E-8A2B-5AD54C8280AB}">
      <dgm:prSet phldrT="[文字]" custT="1"/>
      <dgm:spPr/>
      <dgm:t>
        <a:bodyPr/>
        <a:lstStyle/>
        <a:p>
          <a:r>
            <a:rPr lang="en-US" altLang="zh-TW" sz="2800" dirty="0"/>
            <a:t>Step </a:t>
          </a:r>
          <a:r>
            <a:rPr lang="en-US" altLang="zh-TW" sz="2800"/>
            <a:t>3: pick the best function</a:t>
          </a:r>
          <a:endParaRPr lang="zh-TW" altLang="en-US" sz="2800" dirty="0"/>
        </a:p>
      </dgm:t>
    </dgm:pt>
    <dgm:pt modelId="{E0770B27-10B9-4E3F-A134-B86908A61FFE}" cxnId="{3796133B-9324-48E1-895B-CB33B607472F}" type="parTrans">
      <dgm:prSet/>
      <dgm:spPr/>
      <dgm:t>
        <a:bodyPr/>
        <a:lstStyle/>
        <a:p>
          <a:endParaRPr lang="zh-TW" altLang="en-US" sz="2800"/>
        </a:p>
      </dgm:t>
    </dgm:pt>
    <dgm:pt modelId="{382B596D-4079-47F6-BAC4-80EDB1CFB95D}" cxnId="{3796133B-9324-48E1-895B-CB33B607472F}" type="sibTrans">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pt>
    <dgm:pt modelId="{CFEBD105-9F67-4F60-B070-C671AE93A28A}" type="pres">
      <dgm:prSet presAssocID="{801111EC-7761-4006-9B8D-BDD3478D6A0C}" presName="node" presStyleLbl="node1" presStyleIdx="0" presStyleCnt="3">
        <dgm:presLayoutVars>
          <dgm:bulletEnabled val="1"/>
        </dgm:presLayoutVars>
      </dgm:prSet>
      <dgm:spPr/>
    </dgm:pt>
    <dgm:pt modelId="{888540DF-FD49-4215-991C-C7B2A2E10D35}" type="pres">
      <dgm:prSet presAssocID="{E857221A-734F-4396-A642-04F985B7D590}" presName="sibTrans" presStyleLbl="sibTrans2D1" presStyleIdx="0" presStyleCnt="2"/>
      <dgm:spPr/>
    </dgm:pt>
    <dgm:pt modelId="{FCAC1A52-7A03-424B-8708-40DF70DCEBE1}" type="pres">
      <dgm:prSet presAssocID="{E857221A-734F-4396-A642-04F985B7D590}" presName="connectorText" presStyleLbl="sibTrans2D1" presStyleIdx="0" presStyleCnt="2"/>
      <dgm:spPr/>
    </dgm:pt>
    <dgm:pt modelId="{2C9E42A7-D692-4DEF-A008-68C3A4D1516E}" type="pres">
      <dgm:prSet presAssocID="{380F6D09-15D5-4E2B-BF8A-CECE4B7C4A20}" presName="node" presStyleLbl="node1" presStyleIdx="1" presStyleCnt="3">
        <dgm:presLayoutVars>
          <dgm:bulletEnabled val="1"/>
        </dgm:presLayoutVars>
      </dgm:prSet>
      <dgm:spPr/>
    </dgm:pt>
    <dgm:pt modelId="{75576B2E-DB43-49F5-8A31-D5CBF5F78EEC}" type="pres">
      <dgm:prSet presAssocID="{D60C5607-81DE-4CC8-91B3-C56E5666A49F}" presName="sibTrans" presStyleLbl="sibTrans2D1" presStyleIdx="1" presStyleCnt="2"/>
      <dgm:spPr/>
    </dgm:pt>
    <dgm:pt modelId="{1FFABC42-5BE3-4E33-A2BE-582BDAFB0BDF}" type="pres">
      <dgm:prSet presAssocID="{D60C5607-81DE-4CC8-91B3-C56E5666A49F}" presName="connectorText" presStyleLbl="sibTrans2D1" presStyleIdx="1" presStyleCnt="2"/>
      <dgm:spPr/>
    </dgm:pt>
    <dgm:pt modelId="{B28036AB-B71B-48DE-97C4-D287BC3BE7AC}" type="pres">
      <dgm:prSet presAssocID="{680F7195-4FD3-481E-8A2B-5AD54C8280AB}" presName="node" presStyleLbl="node1" presStyleIdx="2" presStyleCnt="3">
        <dgm:presLayoutVars>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37A0B1A-00E7-4C70-8103-1C775294D3D8}" type="presOf" srcId="{D60C5607-81DE-4CC8-91B3-C56E5666A49F}" destId="{1FFABC42-5BE3-4E33-A2BE-582BDAFB0BDF}" srcOrd="1"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3796133B-9324-48E1-895B-CB33B607472F}" srcId="{7ABBEAF7-C373-4176-BC82-DCCB6D5E3E26}" destId="{680F7195-4FD3-481E-8A2B-5AD54C8280AB}" srcOrd="2" destOrd="0" parTransId="{E0770B27-10B9-4E3F-A134-B86908A61FFE}" sibTransId="{382B596D-4079-47F6-BAC4-80EDB1CFB95D}"/>
    <dgm:cxn modelId="{00715266-B18B-4BE1-9174-6113EFB44399}" type="presOf" srcId="{D60C5607-81DE-4CC8-91B3-C56E5666A49F}" destId="{75576B2E-DB43-49F5-8A31-D5CBF5F78EEC}" srcOrd="0"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5B1BA3AF-BDD8-41E0-BDCC-37EC1B5194FD}" type="presOf" srcId="{7ABBEAF7-C373-4176-BC82-DCCB6D5E3E26}" destId="{A491758C-84A6-4A4D-888E-93118B4129B4}" srcOrd="0" destOrd="0" presId="urn:microsoft.com/office/officeart/2005/8/layout/process1"/>
    <dgm:cxn modelId="{769A87B7-F863-4C52-95A3-ACAA11FA0475}" type="presOf" srcId="{801111EC-7761-4006-9B8D-BDD3478D6A0C}" destId="{CFEBD105-9F67-4F60-B070-C671AE93A28A}"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BD105-9F67-4F60-B070-C671AE93A28A}">
      <dsp:nvSpPr>
        <dsp:cNvPr id="0" name=""/>
        <dsp:cNvSpPr/>
      </dsp:nvSpPr>
      <dsp:spPr>
        <a:xfrm>
          <a:off x="6931" y="1437590"/>
          <a:ext cx="2071799" cy="147615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1</a:t>
          </a:r>
          <a:r>
            <a:rPr lang="en-US" altLang="zh-TW" sz="2800" kern="1200"/>
            <a:t>: define a set of function              </a:t>
          </a:r>
          <a:endParaRPr lang="zh-TW" altLang="en-US" sz="2800" kern="1200" dirty="0"/>
        </a:p>
      </dsp:txBody>
      <dsp:txXfrm>
        <a:off x="50166" y="1480825"/>
        <a:ext cx="1985329" cy="1389686"/>
      </dsp:txXfrm>
    </dsp:sp>
    <dsp:sp modelId="{888540DF-FD49-4215-991C-C7B2A2E10D35}">
      <dsp:nvSpPr>
        <dsp:cNvPr id="0" name=""/>
        <dsp:cNvSpPr/>
      </dsp:nvSpPr>
      <dsp:spPr>
        <a:xfrm>
          <a:off x="2285910" y="1918765"/>
          <a:ext cx="439221" cy="513806"/>
        </a:xfrm>
        <a:prstGeom prst="rightArrow">
          <a:avLst>
            <a:gd name="adj1" fmla="val 60000"/>
            <a:gd name="adj2" fmla="val 5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2285910" y="2021526"/>
        <a:ext cx="307455" cy="308284"/>
      </dsp:txXfrm>
    </dsp:sp>
    <dsp:sp modelId="{2C9E42A7-D692-4DEF-A008-68C3A4D1516E}">
      <dsp:nvSpPr>
        <dsp:cNvPr id="0" name=""/>
        <dsp:cNvSpPr/>
      </dsp:nvSpPr>
      <dsp:spPr>
        <a:xfrm>
          <a:off x="2907450" y="1437590"/>
          <a:ext cx="2071799" cy="1476156"/>
        </a:xfrm>
        <a:prstGeom prst="roundRect">
          <a:avLst>
            <a:gd name="adj" fmla="val 10000"/>
          </a:avLst>
        </a:prstGeom>
        <a:gradFill rotWithShape="0">
          <a:gsLst>
            <a:gs pos="0">
              <a:schemeClr val="accent4">
                <a:hueOff val="5197846"/>
                <a:satOff val="-23984"/>
                <a:lumOff val="883"/>
                <a:alphaOff val="0"/>
                <a:satMod val="103000"/>
                <a:lumMod val="102000"/>
                <a:tint val="94000"/>
              </a:schemeClr>
            </a:gs>
            <a:gs pos="50000">
              <a:schemeClr val="accent4">
                <a:hueOff val="5197846"/>
                <a:satOff val="-23984"/>
                <a:lumOff val="883"/>
                <a:alphaOff val="0"/>
                <a:satMod val="110000"/>
                <a:lumMod val="100000"/>
                <a:shade val="100000"/>
              </a:schemeClr>
            </a:gs>
            <a:gs pos="100000">
              <a:schemeClr val="accent4">
                <a:hueOff val="5197846"/>
                <a:satOff val="-23984"/>
                <a:lumOff val="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2: goodness of function</a:t>
          </a:r>
          <a:endParaRPr lang="zh-TW" altLang="en-US" sz="2800" kern="1200" dirty="0"/>
        </a:p>
      </dsp:txBody>
      <dsp:txXfrm>
        <a:off x="2950685" y="1480825"/>
        <a:ext cx="1985329" cy="1389686"/>
      </dsp:txXfrm>
    </dsp:sp>
    <dsp:sp modelId="{75576B2E-DB43-49F5-8A31-D5CBF5F78EEC}">
      <dsp:nvSpPr>
        <dsp:cNvPr id="0" name=""/>
        <dsp:cNvSpPr/>
      </dsp:nvSpPr>
      <dsp:spPr>
        <a:xfrm>
          <a:off x="5186429" y="1918765"/>
          <a:ext cx="439221" cy="513806"/>
        </a:xfrm>
        <a:prstGeom prst="rightArrow">
          <a:avLst>
            <a:gd name="adj1" fmla="val 60000"/>
            <a:gd name="adj2" fmla="val 5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TW" altLang="en-US" sz="2800" kern="1200"/>
        </a:p>
      </dsp:txBody>
      <dsp:txXfrm>
        <a:off x="5186429" y="2021526"/>
        <a:ext cx="307455" cy="308284"/>
      </dsp:txXfrm>
    </dsp:sp>
    <dsp:sp modelId="{B28036AB-B71B-48DE-97C4-D287BC3BE7AC}">
      <dsp:nvSpPr>
        <dsp:cNvPr id="0" name=""/>
        <dsp:cNvSpPr/>
      </dsp:nvSpPr>
      <dsp:spPr>
        <a:xfrm>
          <a:off x="5807969" y="1437590"/>
          <a:ext cx="2071799" cy="1476156"/>
        </a:xfrm>
        <a:prstGeom prst="roundRect">
          <a:avLst>
            <a:gd name="adj" fmla="val 10000"/>
          </a:avLst>
        </a:prstGeom>
        <a:gradFill rotWithShape="0">
          <a:gsLst>
            <a:gs pos="0">
              <a:schemeClr val="accent4">
                <a:hueOff val="10395692"/>
                <a:satOff val="-47968"/>
                <a:lumOff val="1765"/>
                <a:alphaOff val="0"/>
                <a:satMod val="103000"/>
                <a:lumMod val="102000"/>
                <a:tint val="94000"/>
              </a:schemeClr>
            </a:gs>
            <a:gs pos="50000">
              <a:schemeClr val="accent4">
                <a:hueOff val="10395692"/>
                <a:satOff val="-47968"/>
                <a:lumOff val="1765"/>
                <a:alphaOff val="0"/>
                <a:satMod val="110000"/>
                <a:lumMod val="100000"/>
                <a:shade val="100000"/>
              </a:schemeClr>
            </a:gs>
            <a:gs pos="100000">
              <a:schemeClr val="accent4">
                <a:hueOff val="10395692"/>
                <a:satOff val="-47968"/>
                <a:lumOff val="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Step </a:t>
          </a:r>
          <a:r>
            <a:rPr lang="en-US" altLang="zh-TW" sz="2800" kern="1200"/>
            <a:t>3: pick the best function</a:t>
          </a:r>
          <a:endParaRPr lang="zh-TW" altLang="en-US" sz="2800" kern="1200" dirty="0"/>
        </a:p>
      </dsp:txBody>
      <dsp:txXfrm>
        <a:off x="5851204" y="1480825"/>
        <a:ext cx="1985329" cy="13896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13.vml.rels><?xml version="1.0" encoding="UTF-8" standalone="yes"?>
<Relationships xmlns="http://schemas.openxmlformats.org/package/2006/relationships"><Relationship Id="rId9" Type="http://schemas.openxmlformats.org/officeDocument/2006/relationships/image" Target="../media/image154.wmf"/><Relationship Id="rId8" Type="http://schemas.openxmlformats.org/officeDocument/2006/relationships/image" Target="../media/image153.wmf"/><Relationship Id="rId7" Type="http://schemas.openxmlformats.org/officeDocument/2006/relationships/image" Target="../media/image152.wmf"/><Relationship Id="rId6" Type="http://schemas.openxmlformats.org/officeDocument/2006/relationships/image" Target="../media/image151.wmf"/><Relationship Id="rId5" Type="http://schemas.openxmlformats.org/officeDocument/2006/relationships/image" Target="../media/image150.wmf"/><Relationship Id="rId4" Type="http://schemas.openxmlformats.org/officeDocument/2006/relationships/image" Target="../media/image149.wmf"/><Relationship Id="rId3" Type="http://schemas.openxmlformats.org/officeDocument/2006/relationships/image" Target="../media/image148.wmf"/><Relationship Id="rId2" Type="http://schemas.openxmlformats.org/officeDocument/2006/relationships/image" Target="../media/image147.wmf"/><Relationship Id="rId14" Type="http://schemas.openxmlformats.org/officeDocument/2006/relationships/image" Target="../media/image160.wmf"/><Relationship Id="rId13" Type="http://schemas.openxmlformats.org/officeDocument/2006/relationships/image" Target="../media/image159.wmf"/><Relationship Id="rId12" Type="http://schemas.openxmlformats.org/officeDocument/2006/relationships/image" Target="../media/image158.wmf"/><Relationship Id="rId11" Type="http://schemas.openxmlformats.org/officeDocument/2006/relationships/image" Target="../media/image156.wmf"/><Relationship Id="rId10" Type="http://schemas.openxmlformats.org/officeDocument/2006/relationships/image" Target="../media/image155.wmf"/><Relationship Id="rId1" Type="http://schemas.openxmlformats.org/officeDocument/2006/relationships/image" Target="../media/image146.w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282.wmf"/><Relationship Id="rId8" Type="http://schemas.openxmlformats.org/officeDocument/2006/relationships/image" Target="../media/image281.wmf"/><Relationship Id="rId7" Type="http://schemas.openxmlformats.org/officeDocument/2006/relationships/image" Target="../media/image280.wmf"/><Relationship Id="rId6" Type="http://schemas.openxmlformats.org/officeDocument/2006/relationships/image" Target="../media/image279.wmf"/><Relationship Id="rId5" Type="http://schemas.openxmlformats.org/officeDocument/2006/relationships/image" Target="../media/image278.wmf"/><Relationship Id="rId4" Type="http://schemas.openxmlformats.org/officeDocument/2006/relationships/image" Target="../media/image277.wmf"/><Relationship Id="rId3" Type="http://schemas.openxmlformats.org/officeDocument/2006/relationships/image" Target="../media/image276.wmf"/><Relationship Id="rId2" Type="http://schemas.openxmlformats.org/officeDocument/2006/relationships/image" Target="../media/image275.wmf"/><Relationship Id="rId18" Type="http://schemas.openxmlformats.org/officeDocument/2006/relationships/image" Target="../media/image291.wmf"/><Relationship Id="rId17" Type="http://schemas.openxmlformats.org/officeDocument/2006/relationships/image" Target="../media/image289.wmf"/><Relationship Id="rId16" Type="http://schemas.openxmlformats.org/officeDocument/2006/relationships/image" Target="../media/image288.wmf"/><Relationship Id="rId15" Type="http://schemas.openxmlformats.org/officeDocument/2006/relationships/image" Target="../media/image287.wmf"/><Relationship Id="rId14" Type="http://schemas.openxmlformats.org/officeDocument/2006/relationships/image" Target="../media/image286.wmf"/><Relationship Id="rId13" Type="http://schemas.openxmlformats.org/officeDocument/2006/relationships/image" Target="../media/image285.wmf"/><Relationship Id="rId12" Type="http://schemas.openxmlformats.org/officeDocument/2006/relationships/image" Target="../media/image284.wmf"/><Relationship Id="rId11" Type="http://schemas.openxmlformats.org/officeDocument/2006/relationships/image" Target="../media/image283.wmf"/><Relationship Id="rId10" Type="http://schemas.openxmlformats.org/officeDocument/2006/relationships/image" Target="../media/image154.wmf"/><Relationship Id="rId1" Type="http://schemas.openxmlformats.org/officeDocument/2006/relationships/image" Target="../media/image274.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305.wmf"/><Relationship Id="rId7" Type="http://schemas.openxmlformats.org/officeDocument/2006/relationships/image" Target="../media/image304.wmf"/><Relationship Id="rId6" Type="http://schemas.openxmlformats.org/officeDocument/2006/relationships/image" Target="../media/image303.wmf"/><Relationship Id="rId5" Type="http://schemas.openxmlformats.org/officeDocument/2006/relationships/image" Target="../media/image302.wmf"/><Relationship Id="rId4" Type="http://schemas.openxmlformats.org/officeDocument/2006/relationships/image" Target="../media/image301.wmf"/><Relationship Id="rId3" Type="http://schemas.openxmlformats.org/officeDocument/2006/relationships/image" Target="../media/image296.wmf"/><Relationship Id="rId2" Type="http://schemas.openxmlformats.org/officeDocument/2006/relationships/image" Target="../media/image295.wmf"/><Relationship Id="rId1" Type="http://schemas.openxmlformats.org/officeDocument/2006/relationships/image" Target="../media/image294.wmf"/></Relationships>
</file>

<file path=ppt/drawings/_rels/vmlDrawing16.vml.rels><?xml version="1.0" encoding="UTF-8" standalone="yes"?>
<Relationships xmlns="http://schemas.openxmlformats.org/package/2006/relationships"><Relationship Id="rId9" Type="http://schemas.openxmlformats.org/officeDocument/2006/relationships/image" Target="../media/image323.wmf"/><Relationship Id="rId8" Type="http://schemas.openxmlformats.org/officeDocument/2006/relationships/image" Target="../media/image322.wmf"/><Relationship Id="rId7" Type="http://schemas.openxmlformats.org/officeDocument/2006/relationships/image" Target="../media/image321.wmf"/><Relationship Id="rId6" Type="http://schemas.openxmlformats.org/officeDocument/2006/relationships/image" Target="../media/image148.wmf"/><Relationship Id="rId5" Type="http://schemas.openxmlformats.org/officeDocument/2006/relationships/image" Target="../media/image147.wmf"/><Relationship Id="rId4" Type="http://schemas.openxmlformats.org/officeDocument/2006/relationships/image" Target="../media/image154.wmf"/><Relationship Id="rId3" Type="http://schemas.openxmlformats.org/officeDocument/2006/relationships/image" Target="../media/image320.wmf"/><Relationship Id="rId2" Type="http://schemas.openxmlformats.org/officeDocument/2006/relationships/image" Target="../media/image319.wmf"/><Relationship Id="rId10" Type="http://schemas.openxmlformats.org/officeDocument/2006/relationships/image" Target="../media/image324.wmf"/><Relationship Id="rId1" Type="http://schemas.openxmlformats.org/officeDocument/2006/relationships/image" Target="../media/image31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319.wmf"/><Relationship Id="rId1" Type="http://schemas.openxmlformats.org/officeDocument/2006/relationships/image" Target="../media/image318.wmf"/></Relationships>
</file>

<file path=ppt/drawings/_rels/vmlDrawing18.vml.rels><?xml version="1.0" encoding="UTF-8" standalone="yes"?>
<Relationships xmlns="http://schemas.openxmlformats.org/package/2006/relationships"><Relationship Id="rId7" Type="http://schemas.openxmlformats.org/officeDocument/2006/relationships/image" Target="../media/image147.wmf"/><Relationship Id="rId6" Type="http://schemas.openxmlformats.org/officeDocument/2006/relationships/image" Target="../media/image343.wmf"/><Relationship Id="rId5" Type="http://schemas.openxmlformats.org/officeDocument/2006/relationships/image" Target="../media/image342.wmf"/><Relationship Id="rId4" Type="http://schemas.openxmlformats.org/officeDocument/2006/relationships/image" Target="../media/image341.wmf"/><Relationship Id="rId3" Type="http://schemas.openxmlformats.org/officeDocument/2006/relationships/image" Target="../media/image340.wmf"/><Relationship Id="rId2" Type="http://schemas.openxmlformats.org/officeDocument/2006/relationships/image" Target="../media/image339.wmf"/><Relationship Id="rId1" Type="http://schemas.openxmlformats.org/officeDocument/2006/relationships/image" Target="../media/image154.wmf"/></Relationships>
</file>

<file path=ppt/drawings/_rels/vmlDrawing19.vml.rels><?xml version="1.0" encoding="UTF-8" standalone="yes"?>
<Relationships xmlns="http://schemas.openxmlformats.org/package/2006/relationships"><Relationship Id="rId9" Type="http://schemas.openxmlformats.org/officeDocument/2006/relationships/image" Target="../media/image364.wmf"/><Relationship Id="rId8" Type="http://schemas.openxmlformats.org/officeDocument/2006/relationships/image" Target="../media/image362.wmf"/><Relationship Id="rId7" Type="http://schemas.openxmlformats.org/officeDocument/2006/relationships/image" Target="../media/image359.wmf"/><Relationship Id="rId6" Type="http://schemas.openxmlformats.org/officeDocument/2006/relationships/image" Target="../media/image358.wmf"/><Relationship Id="rId5" Type="http://schemas.openxmlformats.org/officeDocument/2006/relationships/image" Target="../media/image357.wmf"/><Relationship Id="rId4" Type="http://schemas.openxmlformats.org/officeDocument/2006/relationships/image" Target="../media/image154.wmf"/><Relationship Id="rId3" Type="http://schemas.openxmlformats.org/officeDocument/2006/relationships/image" Target="../media/image353.wmf"/><Relationship Id="rId2" Type="http://schemas.openxmlformats.org/officeDocument/2006/relationships/image" Target="../media/image342.wmf"/><Relationship Id="rId1" Type="http://schemas.openxmlformats.org/officeDocument/2006/relationships/image" Target="../media/image341.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8.wmf"/><Relationship Id="rId4" Type="http://schemas.openxmlformats.org/officeDocument/2006/relationships/image" Target="../media/image17.wmf"/><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9" Type="http://schemas.openxmlformats.org/officeDocument/2006/relationships/image" Target="../media/image342.wmf"/><Relationship Id="rId8" Type="http://schemas.openxmlformats.org/officeDocument/2006/relationships/image" Target="../media/image379.wmf"/><Relationship Id="rId7" Type="http://schemas.openxmlformats.org/officeDocument/2006/relationships/image" Target="../media/image373.wmf"/><Relationship Id="rId6" Type="http://schemas.openxmlformats.org/officeDocument/2006/relationships/image" Target="../media/image341.wmf"/><Relationship Id="rId5" Type="http://schemas.openxmlformats.org/officeDocument/2006/relationships/image" Target="../media/image367.wmf"/><Relationship Id="rId4" Type="http://schemas.openxmlformats.org/officeDocument/2006/relationships/image" Target="../media/image366.wmf"/><Relationship Id="rId3" Type="http://schemas.openxmlformats.org/officeDocument/2006/relationships/image" Target="../media/image147.wmf"/><Relationship Id="rId2" Type="http://schemas.openxmlformats.org/officeDocument/2006/relationships/image" Target="../media/image154.wmf"/><Relationship Id="rId10" Type="http://schemas.openxmlformats.org/officeDocument/2006/relationships/image" Target="../media/image383.wmf"/><Relationship Id="rId1" Type="http://schemas.openxmlformats.org/officeDocument/2006/relationships/image" Target="../media/image365.wmf"/></Relationships>
</file>

<file path=ppt/drawings/_rels/vmlDrawing21.vml.rels><?xml version="1.0" encoding="UTF-8" standalone="yes"?>
<Relationships xmlns="http://schemas.openxmlformats.org/package/2006/relationships"><Relationship Id="rId7" Type="http://schemas.openxmlformats.org/officeDocument/2006/relationships/image" Target="../media/image147.wmf"/><Relationship Id="rId6" Type="http://schemas.openxmlformats.org/officeDocument/2006/relationships/image" Target="../media/image343.wmf"/><Relationship Id="rId5" Type="http://schemas.openxmlformats.org/officeDocument/2006/relationships/image" Target="../media/image342.wmf"/><Relationship Id="rId4" Type="http://schemas.openxmlformats.org/officeDocument/2006/relationships/image" Target="../media/image341.wmf"/><Relationship Id="rId3" Type="http://schemas.openxmlformats.org/officeDocument/2006/relationships/image" Target="../media/image340.wmf"/><Relationship Id="rId2" Type="http://schemas.openxmlformats.org/officeDocument/2006/relationships/image" Target="../media/image339.wmf"/><Relationship Id="rId1" Type="http://schemas.openxmlformats.org/officeDocument/2006/relationships/image" Target="../media/image154.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38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392.wmf"/><Relationship Id="rId2" Type="http://schemas.openxmlformats.org/officeDocument/2006/relationships/image" Target="../media/image391.wmf"/><Relationship Id="rId1" Type="http://schemas.openxmlformats.org/officeDocument/2006/relationships/image" Target="../media/image39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399.wmf"/><Relationship Id="rId1" Type="http://schemas.openxmlformats.org/officeDocument/2006/relationships/image" Target="../media/image398.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392.wmf"/><Relationship Id="rId2" Type="http://schemas.openxmlformats.org/officeDocument/2006/relationships/image" Target="../media/image391.wmf"/><Relationship Id="rId1" Type="http://schemas.openxmlformats.org/officeDocument/2006/relationships/image" Target="../media/image390.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392.wmf"/><Relationship Id="rId2" Type="http://schemas.openxmlformats.org/officeDocument/2006/relationships/image" Target="../media/image391.wmf"/><Relationship Id="rId1" Type="http://schemas.openxmlformats.org/officeDocument/2006/relationships/image" Target="../media/image390.w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416.wmf"/><Relationship Id="rId3" Type="http://schemas.openxmlformats.org/officeDocument/2006/relationships/image" Target="../media/image390.wmf"/><Relationship Id="rId2" Type="http://schemas.openxmlformats.org/officeDocument/2006/relationships/image" Target="../media/image415.wmf"/><Relationship Id="rId1" Type="http://schemas.openxmlformats.org/officeDocument/2006/relationships/image" Target="../media/image414.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418.wmf"/><Relationship Id="rId2" Type="http://schemas.openxmlformats.org/officeDocument/2006/relationships/image" Target="../media/image391.wmf"/><Relationship Id="rId1" Type="http://schemas.openxmlformats.org/officeDocument/2006/relationships/image" Target="../media/image39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4.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418.wmf"/><Relationship Id="rId2" Type="http://schemas.openxmlformats.org/officeDocument/2006/relationships/image" Target="../media/image391.wmf"/><Relationship Id="rId1" Type="http://schemas.openxmlformats.org/officeDocument/2006/relationships/image" Target="../media/image390.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420.wmf"/><Relationship Id="rId2" Type="http://schemas.openxmlformats.org/officeDocument/2006/relationships/image" Target="../media/image391.wmf"/><Relationship Id="rId1" Type="http://schemas.openxmlformats.org/officeDocument/2006/relationships/image" Target="../media/image390.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418.wmf"/><Relationship Id="rId2" Type="http://schemas.openxmlformats.org/officeDocument/2006/relationships/image" Target="../media/image391.wmf"/><Relationship Id="rId1" Type="http://schemas.openxmlformats.org/officeDocument/2006/relationships/image" Target="../media/image390.wmf"/></Relationships>
</file>

<file path=ppt/drawings/_rels/vmlDrawing33.vml.rels><?xml version="1.0" encoding="UTF-8" standalone="yes"?>
<Relationships xmlns="http://schemas.openxmlformats.org/package/2006/relationships"><Relationship Id="rId9" Type="http://schemas.openxmlformats.org/officeDocument/2006/relationships/image" Target="../media/image476.wmf"/><Relationship Id="rId8" Type="http://schemas.openxmlformats.org/officeDocument/2006/relationships/image" Target="../media/image475.wmf"/><Relationship Id="rId7" Type="http://schemas.openxmlformats.org/officeDocument/2006/relationships/image" Target="../media/image474.wmf"/><Relationship Id="rId6" Type="http://schemas.openxmlformats.org/officeDocument/2006/relationships/image" Target="../media/image473.wmf"/><Relationship Id="rId5" Type="http://schemas.openxmlformats.org/officeDocument/2006/relationships/image" Target="../media/image472.wmf"/><Relationship Id="rId4" Type="http://schemas.openxmlformats.org/officeDocument/2006/relationships/image" Target="../media/image471.wmf"/><Relationship Id="rId3" Type="http://schemas.openxmlformats.org/officeDocument/2006/relationships/image" Target="../media/image470.wmf"/><Relationship Id="rId2" Type="http://schemas.openxmlformats.org/officeDocument/2006/relationships/image" Target="../media/image469.wmf"/><Relationship Id="rId10" Type="http://schemas.openxmlformats.org/officeDocument/2006/relationships/image" Target="../media/image477.wmf"/><Relationship Id="rId1" Type="http://schemas.openxmlformats.org/officeDocument/2006/relationships/image" Target="../media/image468.wmf"/></Relationships>
</file>

<file path=ppt/drawings/_rels/vmlDrawing34.vml.rels><?xml version="1.0" encoding="UTF-8" standalone="yes"?>
<Relationships xmlns="http://schemas.openxmlformats.org/package/2006/relationships"><Relationship Id="rId9" Type="http://schemas.openxmlformats.org/officeDocument/2006/relationships/image" Target="../media/image486.wmf"/><Relationship Id="rId8" Type="http://schemas.openxmlformats.org/officeDocument/2006/relationships/image" Target="../media/image485.wmf"/><Relationship Id="rId7" Type="http://schemas.openxmlformats.org/officeDocument/2006/relationships/image" Target="../media/image484.wmf"/><Relationship Id="rId6" Type="http://schemas.openxmlformats.org/officeDocument/2006/relationships/image" Target="../media/image483.wmf"/><Relationship Id="rId5" Type="http://schemas.openxmlformats.org/officeDocument/2006/relationships/image" Target="../media/image482.wmf"/><Relationship Id="rId4" Type="http://schemas.openxmlformats.org/officeDocument/2006/relationships/image" Target="../media/image481.wmf"/><Relationship Id="rId3" Type="http://schemas.openxmlformats.org/officeDocument/2006/relationships/image" Target="../media/image480.wmf"/><Relationship Id="rId2" Type="http://schemas.openxmlformats.org/officeDocument/2006/relationships/image" Target="../media/image479.wmf"/><Relationship Id="rId12" Type="http://schemas.openxmlformats.org/officeDocument/2006/relationships/image" Target="../media/image489.wmf"/><Relationship Id="rId11" Type="http://schemas.openxmlformats.org/officeDocument/2006/relationships/image" Target="../media/image488.wmf"/><Relationship Id="rId10" Type="http://schemas.openxmlformats.org/officeDocument/2006/relationships/image" Target="../media/image487.wmf"/><Relationship Id="rId1" Type="http://schemas.openxmlformats.org/officeDocument/2006/relationships/image" Target="../media/image478.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4.vml.rels><?xml version="1.0" encoding="UTF-8" standalone="yes"?>
<Relationships xmlns="http://schemas.openxmlformats.org/package/2006/relationships"><Relationship Id="rId4" Type="http://schemas.openxmlformats.org/officeDocument/2006/relationships/image" Target="../media/image21.wmf"/><Relationship Id="rId3" Type="http://schemas.openxmlformats.org/officeDocument/2006/relationships/image" Target="../media/image20.wmf"/><Relationship Id="rId2" Type="http://schemas.openxmlformats.org/officeDocument/2006/relationships/image" Target="../media/image18.wmf"/><Relationship Id="rId1" Type="http://schemas.openxmlformats.org/officeDocument/2006/relationships/image" Target="../media/image14.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605.wmf"/><Relationship Id="rId2" Type="http://schemas.openxmlformats.org/officeDocument/2006/relationships/image" Target="../media/image391.wmf"/><Relationship Id="rId1" Type="http://schemas.openxmlformats.org/officeDocument/2006/relationships/image" Target="../media/image39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D9ADF1-A907-4EF5-8611-3E98F29719D1}" type="datetimeFigureOut">
              <a:rPr lang="zh-TW" altLang="en-US" smtClean="0"/>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EF7412-3632-4F86-9F0D-96DD7199597B}" type="slidenum">
              <a:rPr lang="zh-TW" altLang="en-US" smtClean="0"/>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videolectures.net/adam_coates/" TargetMode="External"/><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github.com/amznlabs/amazon-dsstne" TargetMode="External"/><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鄭凱文 </a:t>
            </a:r>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sz="2400" dirty="0"/>
              <a:t>Don’t worry. In linear regression, the loss function L is convex.</a:t>
            </a:r>
            <a:endParaRPr lang="en-US" altLang="zh-TW" sz="240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TW" sz="2400" dirty="0"/>
              <a:t>No local minima</a:t>
            </a:r>
            <a:endParaRPr lang="zh-TW" altLang="en-US" sz="2400" dirty="0"/>
          </a:p>
          <a:p>
            <a:endParaRPr lang="en-US" altLang="zh-TW" sz="2400" dirty="0"/>
          </a:p>
          <a:p>
            <a:endParaRPr lang="en-US" altLang="zh-TW" sz="2400" dirty="0"/>
          </a:p>
          <a:p>
            <a:r>
              <a:rPr lang="en-US" altLang="zh-TW" sz="2400" dirty="0"/>
              <a:t>Questions: image you are playing AOC</a:t>
            </a:r>
            <a:endParaRPr lang="en-US" altLang="zh-TW" sz="2400" dirty="0"/>
          </a:p>
          <a:p>
            <a:endParaRPr lang="en-US" altLang="zh-TW" sz="2400" dirty="0"/>
          </a:p>
          <a:p>
            <a:r>
              <a:rPr lang="en-US" altLang="zh-TW" sz="2400" dirty="0"/>
              <a:t>A network can have millions of parameters.</a:t>
            </a:r>
            <a:endParaRPr lang="en-US" altLang="zh-TW" sz="2400" dirty="0"/>
          </a:p>
          <a:p>
            <a:pPr lvl="1"/>
            <a:r>
              <a:rPr lang="en-US" altLang="zh-TW" dirty="0"/>
              <a:t>Backpropagation is the way to compute the gradients efficiently (not today)</a:t>
            </a:r>
            <a:endParaRPr lang="en-US" altLang="zh-TW" dirty="0"/>
          </a:p>
          <a:p>
            <a:pPr lvl="1"/>
            <a:r>
              <a:rPr lang="en-US" altLang="zh-TW" dirty="0"/>
              <a:t>Ref: http://speech.ee.ntu.edu.tw/~tlkagk/courses/MLDS_2015_2/Lecture/DNN%20backprop.ecm.mp4/index.html</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dirty="0"/>
              <a:t>Demo: Why</a:t>
            </a:r>
            <a:r>
              <a:rPr lang="en-US" altLang="zh-TW" baseline="0" dirty="0"/>
              <a:t> all the </a:t>
            </a:r>
            <a:r>
              <a:rPr lang="en-US" altLang="zh-TW" baseline="0" dirty="0" err="1"/>
              <a:t>problmes</a:t>
            </a:r>
            <a:r>
              <a:rPr lang="en-US" altLang="zh-TW" baseline="0" dirty="0"/>
              <a: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3D5FD5E6-1D4C-4574-A5FD-B73197860C4A}" type="slidenum">
              <a:rPr lang="zh-TW" altLang="en-US" smtClean="0"/>
            </a:fld>
            <a:endParaRPr lang="zh-TW"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metaphohr</a:t>
            </a:r>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fld>
            <a:endParaRPr lang="zh-TW"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ctr"/>
            <a:r>
              <a:rPr lang="en-US" altLang="zh-TW" sz="1200" dirty="0">
                <a:solidFill>
                  <a:srgbClr val="0000FF"/>
                </a:solidFill>
              </a:rPr>
              <a:t>Activation function</a:t>
            </a:r>
            <a:endParaRPr lang="zh-TW" altLang="en-US" sz="1200" dirty="0">
              <a:solidFill>
                <a:srgbClr val="0000FF"/>
              </a:solidFill>
            </a:endParaRPr>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fld>
            <a:endParaRPr lang="zh-TW"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TW" sz="1200" dirty="0"/>
              <a:t>All the w and b give non-zero probability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fld>
            <a:endParaRPr lang="zh-TW"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Where</a:t>
            </a:r>
            <a:r>
              <a:rPr lang="en-US" altLang="zh-TW" baseline="0" dirty="0"/>
              <a:t> does it comes from?</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fld>
            <a:endParaRPr lang="zh-TW"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Where</a:t>
            </a:r>
            <a:r>
              <a:rPr lang="en-US" altLang="zh-TW" baseline="0" dirty="0"/>
              <a:t> does it comes from?</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The </a:t>
            </a:r>
            <a:r>
              <a:rPr lang="en-US" altLang="zh-TW" sz="1200" b="0" i="1" kern="1200" dirty="0">
                <a:solidFill>
                  <a:schemeClr val="tx1"/>
                </a:solidFill>
                <a:effectLst/>
                <a:latin typeface="+mn-lt"/>
                <a:ea typeface="+mn-ea"/>
                <a:cs typeface="+mn-cs"/>
              </a:rPr>
              <a:t>standard logistic function</a:t>
            </a:r>
            <a:r>
              <a:rPr lang="en-US" altLang="zh-TW" sz="1200" b="0" i="0" kern="1200" dirty="0">
                <a:solidFill>
                  <a:schemeClr val="tx1"/>
                </a:solidFill>
                <a:effectLst/>
                <a:latin typeface="+mn-lt"/>
                <a:ea typeface="+mn-ea"/>
                <a:cs typeface="+mn-cs"/>
              </a:rPr>
              <a:t> is the logistic function with parameters (</a:t>
            </a:r>
            <a:r>
              <a:rPr lang="en-US" altLang="zh-TW" sz="1200" b="0" i="1" kern="1200" dirty="0">
                <a:solidFill>
                  <a:schemeClr val="tx1"/>
                </a:solidFill>
                <a:effectLst/>
                <a:latin typeface="+mn-lt"/>
                <a:ea typeface="+mn-ea"/>
                <a:cs typeface="+mn-cs"/>
              </a:rPr>
              <a:t>k</a:t>
            </a:r>
            <a:r>
              <a:rPr lang="en-US" altLang="zh-TW" sz="1200" b="0" i="0" kern="1200" dirty="0">
                <a:solidFill>
                  <a:schemeClr val="tx1"/>
                </a:solidFill>
                <a:effectLst/>
                <a:latin typeface="+mn-lt"/>
                <a:ea typeface="+mn-ea"/>
                <a:cs typeface="+mn-cs"/>
              </a:rPr>
              <a:t> = 1, </a:t>
            </a:r>
            <a:r>
              <a:rPr lang="en-US" altLang="zh-TW" sz="1200" b="0" i="1" kern="1200" dirty="0">
                <a:solidFill>
                  <a:schemeClr val="tx1"/>
                </a:solidFill>
                <a:effectLst/>
                <a:latin typeface="+mn-lt"/>
                <a:ea typeface="+mn-ea"/>
                <a:cs typeface="+mn-cs"/>
              </a:rPr>
              <a:t>x</a:t>
            </a:r>
            <a:r>
              <a:rPr lang="en-US" altLang="zh-TW" sz="1200" b="0" i="0" kern="1200" baseline="-25000" dirty="0">
                <a:solidFill>
                  <a:schemeClr val="tx1"/>
                </a:solidFill>
                <a:effectLst/>
                <a:latin typeface="+mn-lt"/>
                <a:ea typeface="+mn-ea"/>
                <a:cs typeface="+mn-cs"/>
              </a:rPr>
              <a:t>0</a:t>
            </a:r>
            <a:r>
              <a:rPr lang="en-US" altLang="zh-TW" sz="1200" b="0" i="0" kern="1200" dirty="0">
                <a:solidFill>
                  <a:schemeClr val="tx1"/>
                </a:solidFill>
                <a:effectLst/>
                <a:latin typeface="+mn-lt"/>
                <a:ea typeface="+mn-ea"/>
                <a:cs typeface="+mn-cs"/>
              </a:rPr>
              <a:t> = 0, </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 = 1) which yields sigmoid</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fld>
            <a:endParaRPr lang="zh-TW"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The </a:t>
            </a:r>
            <a:r>
              <a:rPr lang="en-US" altLang="zh-TW" sz="1200" b="0" i="1" kern="1200" dirty="0">
                <a:solidFill>
                  <a:schemeClr val="tx1"/>
                </a:solidFill>
                <a:effectLst/>
                <a:latin typeface="+mn-lt"/>
                <a:ea typeface="+mn-ea"/>
                <a:cs typeface="+mn-cs"/>
              </a:rPr>
              <a:t>standard logistic function</a:t>
            </a:r>
            <a:r>
              <a:rPr lang="en-US" altLang="zh-TW" sz="1200" b="0" i="0" kern="1200" dirty="0">
                <a:solidFill>
                  <a:schemeClr val="tx1"/>
                </a:solidFill>
                <a:effectLst/>
                <a:latin typeface="+mn-lt"/>
                <a:ea typeface="+mn-ea"/>
                <a:cs typeface="+mn-cs"/>
              </a:rPr>
              <a:t> is the logistic function with parameters (</a:t>
            </a:r>
            <a:r>
              <a:rPr lang="en-US" altLang="zh-TW" sz="1200" b="0" i="1" kern="1200" dirty="0">
                <a:solidFill>
                  <a:schemeClr val="tx1"/>
                </a:solidFill>
                <a:effectLst/>
                <a:latin typeface="+mn-lt"/>
                <a:ea typeface="+mn-ea"/>
                <a:cs typeface="+mn-cs"/>
              </a:rPr>
              <a:t>k</a:t>
            </a:r>
            <a:r>
              <a:rPr lang="en-US" altLang="zh-TW" sz="1200" b="0" i="0" kern="1200" dirty="0">
                <a:solidFill>
                  <a:schemeClr val="tx1"/>
                </a:solidFill>
                <a:effectLst/>
                <a:latin typeface="+mn-lt"/>
                <a:ea typeface="+mn-ea"/>
                <a:cs typeface="+mn-cs"/>
              </a:rPr>
              <a:t> = 1, </a:t>
            </a:r>
            <a:r>
              <a:rPr lang="en-US" altLang="zh-TW" sz="1200" b="0" i="1" kern="1200" dirty="0">
                <a:solidFill>
                  <a:schemeClr val="tx1"/>
                </a:solidFill>
                <a:effectLst/>
                <a:latin typeface="+mn-lt"/>
                <a:ea typeface="+mn-ea"/>
                <a:cs typeface="+mn-cs"/>
              </a:rPr>
              <a:t>x</a:t>
            </a:r>
            <a:r>
              <a:rPr lang="en-US" altLang="zh-TW" sz="1200" b="0" i="0" kern="1200" baseline="-25000" dirty="0">
                <a:solidFill>
                  <a:schemeClr val="tx1"/>
                </a:solidFill>
                <a:effectLst/>
                <a:latin typeface="+mn-lt"/>
                <a:ea typeface="+mn-ea"/>
                <a:cs typeface="+mn-cs"/>
              </a:rPr>
              <a:t>0</a:t>
            </a:r>
            <a:r>
              <a:rPr lang="en-US" altLang="zh-TW" sz="1200" b="0" i="0" kern="1200" dirty="0">
                <a:solidFill>
                  <a:schemeClr val="tx1"/>
                </a:solidFill>
                <a:effectLst/>
                <a:latin typeface="+mn-lt"/>
                <a:ea typeface="+mn-ea"/>
                <a:cs typeface="+mn-cs"/>
              </a:rPr>
              <a:t> = 0, </a:t>
            </a:r>
            <a:r>
              <a:rPr lang="en-US" altLang="zh-TW" sz="1200" b="0" i="1" kern="1200" dirty="0">
                <a:solidFill>
                  <a:schemeClr val="tx1"/>
                </a:solidFill>
                <a:effectLst/>
                <a:latin typeface="+mn-lt"/>
                <a:ea typeface="+mn-ea"/>
                <a:cs typeface="+mn-cs"/>
              </a:rPr>
              <a:t>L</a:t>
            </a:r>
            <a:r>
              <a:rPr lang="en-US" altLang="zh-TW" sz="1200" b="0" i="0" kern="1200" dirty="0">
                <a:solidFill>
                  <a:schemeClr val="tx1"/>
                </a:solidFill>
                <a:effectLst/>
                <a:latin typeface="+mn-lt"/>
                <a:ea typeface="+mn-ea"/>
                <a:cs typeface="+mn-cs"/>
              </a:rPr>
              <a:t> = 1) which yields sigmoid</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fld>
            <a:endParaRPr lang="zh-TW"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2 class</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fld>
            <a:endParaRPr lang="zh-TW"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preceding example employed typical “opportunistic,” or found, data. But even data generated by a designed experiment need external information. A DoD project from the early days of neural networks attempted to distinguish aerial images of forests with and without tanks in them. Perfect performance was achieved on the training set, and then on an </a:t>
            </a:r>
            <a:r>
              <a:rPr lang="en-US" altLang="zh-TW" dirty="0" err="1"/>
              <a:t>outof</a:t>
            </a:r>
            <a:r>
              <a:rPr lang="en-US" altLang="zh-TW" dirty="0"/>
              <a:t>-sample set of data that had been gathered at the same time but not used for training. This was celebrated but, wisely, a confirming study was performed. New images were collected on which the models performed extremely poorly. This drove investigation into the features driving the models and revealed them to be magnitude readings from specific locations of the images; i.e., background pixels. It turns out that the day the tanks had been photographed was sunny, and that for </a:t>
            </a:r>
            <a:r>
              <a:rPr lang="en-US" altLang="zh-TW" dirty="0" err="1"/>
              <a:t>nontanks</a:t>
            </a:r>
            <a:r>
              <a:rPr lang="en-US" altLang="zh-TW" dirty="0"/>
              <a:t>, cloudy!11 Even resampling the original data wouldn’t have protected against this error, as the flaw was inherent in the generating experiment.</a:t>
            </a:r>
            <a:endParaRPr lang="en-US" altLang="zh-TW" dirty="0"/>
          </a:p>
          <a:p>
            <a:endParaRPr lang="en-US" altLang="zh-TW" dirty="0"/>
          </a:p>
          <a:p>
            <a:r>
              <a:rPr lang="en-US" altLang="zh-TW" dirty="0"/>
              <a:t>PBS featured this project in a 1991 documentary series The Machine That Changed the World: Episode IV, “The Thinking Machine.”</a:t>
            </a: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fld>
            <a:endParaRPr lang="zh-TW"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1,-1,-3</a:t>
            </a:r>
            <a:endParaRPr lang="zh-TW" altLang="en-US" dirty="0"/>
          </a:p>
        </p:txBody>
      </p:sp>
      <p:sp>
        <p:nvSpPr>
          <p:cNvPr id="4" name="投影片編號版面配置區 3"/>
          <p:cNvSpPr>
            <a:spLocks noGrp="1"/>
          </p:cNvSpPr>
          <p:nvPr>
            <p:ph type="sldNum" sz="quarter" idx="10"/>
          </p:nvPr>
        </p:nvSpPr>
        <p:spPr/>
        <p:txBody>
          <a:bodyPr/>
          <a:lstStyle/>
          <a:p>
            <a:fld id="{1354AEC8-9087-4620-84A5-734B2D3CF902}" type="slidenum">
              <a:rPr lang="zh-TW" altLang="en-US" smtClean="0"/>
            </a:fld>
            <a:endParaRPr lang="zh-TW"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endParaRPr lang="en-US" altLang="zh-TW" dirty="0"/>
          </a:p>
          <a:p>
            <a:endParaRPr lang="en-US" altLang="zh-TW" dirty="0"/>
          </a:p>
          <a:p>
            <a:r>
              <a:rPr lang="en-US" altLang="zh-TW" dirty="0"/>
              <a:t>http://ukenglish.pixnet.net/blog/post/105691160-%E3%80%90%E5%8F%B0%E5%8D%97%E5%B8%82%E5%AD%B8%E8%8B%B1%E8%AA%9E%EF%BC%8C%E5%84%AA%E9%85%B7%E8%8B%B1%E8%AA%9E%E6%96%87%E7%90%86%E5%85%AC%E5%91%8A%E3%80%91%E6%9C%AC%E4%B8%AD%E5%BF%83</a:t>
            </a:r>
            <a:endParaRPr lang="en-US" altLang="zh-TW" dirty="0"/>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TW" altLang="en-US" dirty="0"/>
              <a:t>瞬間潮了起來</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Ignore</a:t>
            </a:r>
            <a:r>
              <a:rPr lang="en-US" altLang="zh-TW" baseline="0" dirty="0"/>
              <a:t> +</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example,</a:t>
            </a:r>
            <a:r>
              <a:rPr lang="en-US" altLang="zh-TW" baseline="0" dirty="0"/>
              <a:t> if we modify “1” to “2”, then we have another function</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You can connect the neurons by other ways you like </a:t>
            </a:r>
            <a:r>
              <a:rPr lang="en-US" altLang="zh-TW" sz="1200" dirty="0">
                <a:sym typeface="Wingdings" panose="05000000000000000000" pitchFamily="2" charset="2"/>
              </a:rPr>
              <a:t></a:t>
            </a:r>
            <a:endParaRPr lang="en-US" altLang="zh-TW" sz="1200" dirty="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sym typeface="Wingdings" panose="05000000000000000000" pitchFamily="2" charset="2"/>
              </a:rPr>
              <a:t>How many</a:t>
            </a:r>
            <a:r>
              <a:rPr lang="en-US" altLang="zh-TW" sz="1200" baseline="0" dirty="0">
                <a:sym typeface="Wingdings" panose="05000000000000000000" pitchFamily="2" charset="2"/>
              </a:rPr>
              <a:t> layer is deep?</a:t>
            </a:r>
            <a:endParaRPr lang="zh-TW" altLang="en-US" sz="1200" dirty="0"/>
          </a:p>
          <a:p>
            <a:endParaRPr lang="en-US" altLang="zh-TW" sz="1200" dirty="0"/>
          </a:p>
          <a:p>
            <a:endParaRPr lang="en-US" altLang="zh-TW" sz="1200" dirty="0"/>
          </a:p>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 is ignored</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Repeat again</a:t>
            </a: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fld>
            <a:endParaRPr lang="zh-TW"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169</a:t>
            </a:r>
            <a:r>
              <a:rPr lang="zh-TW" altLang="en-US" sz="1200" b="0" i="0" kern="1200" dirty="0">
                <a:solidFill>
                  <a:schemeClr val="tx1"/>
                </a:solidFill>
                <a:effectLst/>
                <a:latin typeface="+mn-lt"/>
                <a:ea typeface="+mn-ea"/>
                <a:cs typeface="+mn-cs"/>
              </a:rPr>
              <a:t>層</a:t>
            </a:r>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fld>
            <a:endParaRPr lang="zh-TW"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Make sure you know how to do it</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sz="1200" b="0" i="0" kern="1200" dirty="0">
                <a:solidFill>
                  <a:schemeClr val="tx1"/>
                </a:solidFill>
                <a:effectLst/>
                <a:latin typeface="+mn-lt"/>
                <a:ea typeface="+mn-ea"/>
                <a:cs typeface="+mn-cs"/>
              </a:rPr>
              <a:t>author: </a:t>
            </a:r>
            <a:r>
              <a:rPr lang="en-US" altLang="zh-TW" sz="1200" b="0" i="0" u="none" strike="noStrike" kern="1200" dirty="0">
                <a:solidFill>
                  <a:schemeClr val="tx1"/>
                </a:solidFill>
                <a:effectLst/>
                <a:latin typeface="+mn-lt"/>
                <a:ea typeface="+mn-ea"/>
                <a:cs typeface="+mn-cs"/>
                <a:hlinkClick r:id="rId3"/>
              </a:rPr>
              <a:t>Adam Coates</a:t>
            </a:r>
            <a:r>
              <a:rPr lang="en-US" altLang="zh-TW" sz="1200" b="0" i="0" kern="1200" dirty="0">
                <a:solidFill>
                  <a:schemeClr val="tx1"/>
                </a:solidFill>
                <a:effectLst/>
                <a:latin typeface="+mn-lt"/>
                <a:ea typeface="+mn-ea"/>
                <a:cs typeface="+mn-cs"/>
              </a:rPr>
              <a:t>, Baidu, Inc. </a:t>
            </a:r>
            <a:endParaRPr lang="en-US" altLang="zh-TW" dirty="0"/>
          </a:p>
          <a:p>
            <a:endParaRPr lang="en-US" altLang="zh-TW"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b="0" i="0" kern="1200" dirty="0">
                <a:solidFill>
                  <a:schemeClr val="tx1"/>
                </a:solidFill>
                <a:effectLst/>
                <a:latin typeface="+mn-lt"/>
                <a:ea typeface="+mn-ea"/>
                <a:cs typeface="+mn-cs"/>
              </a:rPr>
              <a:t>Deep Learning (hopefully faster)</a:t>
            </a:r>
            <a:endParaRPr lang="en-US" altLang="zh-TW" sz="1200" b="0" i="0" kern="1200" dirty="0">
              <a:solidFill>
                <a:schemeClr val="tx1"/>
              </a:solidFill>
              <a:effectLst/>
              <a:latin typeface="+mn-lt"/>
              <a:ea typeface="+mn-ea"/>
              <a:cs typeface="+mn-cs"/>
            </a:endParaRPr>
          </a:p>
          <a:p>
            <a:endParaRPr lang="en-US" altLang="zh-TW" dirty="0"/>
          </a:p>
          <a:p>
            <a:r>
              <a:rPr lang="en-US" altLang="zh-TW" dirty="0"/>
              <a:t>http://videolectures.net/deeplearning2015_coates_deep_learning/</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fld>
            <a:endParaRPr lang="zh-TW"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Draw it?</a:t>
            </a:r>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fld>
            <a:endParaRPr lang="zh-TW"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DDF5DAF-6A0D-4EB6-BEE4-4A3D9B453FF2}" type="slidenum">
              <a:rPr lang="zh-TW" altLang="en-US" smtClean="0"/>
            </a:fld>
            <a:endParaRPr lang="zh-TW"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same for even more complex tasks.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a:t>
            </a:r>
            <a:r>
              <a:rPr lang="en-US" altLang="zh-TW" baseline="0" dirty="0"/>
              <a:t> same approach for other cases</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dirty="0"/>
              <a:t>CNN just another way to connect the neuros.</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solidFill>
                  <a:srgbClr val="0000FF"/>
                </a:solidFill>
              </a:rPr>
              <a:t>You can always connect the neurons in your own way.</a:t>
            </a:r>
            <a:endParaRPr lang="zh-TW" altLang="en-US" sz="1200" dirty="0">
              <a:solidFill>
                <a:srgbClr val="0000FF"/>
              </a:solidFill>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 is ignored</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Each dimension corresponds to a digit (10 dimension is needed)</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fld>
            <a:endParaRPr lang="zh-TW"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endParaRPr lang="en-US" altLang="zh-TW" dirty="0"/>
          </a:p>
          <a:p>
            <a:endParaRPr lang="en-US" altLang="zh-TW" dirty="0"/>
          </a:p>
          <a:p>
            <a:r>
              <a:rPr lang="en-US" altLang="zh-TW" dirty="0"/>
              <a:t>http://ukenglish.pixnet.net/blog/post/105691160-%E3%80%90%E5%8F%B0%E5%8D%97%E5%B8%82%E5%AD%B8%E8%8B%B1%E8%AA%9E%EF%BC%8C%E5%84%AA%E9%85%B7%E8%8B%B1%E8%AA%9E%E6%96%87%E7%90%86%E5%85%AC%E5%91%8A%E3%80%91%E6%9C%AC%E4%B8%AD%E5%BF%83</a:t>
            </a:r>
            <a:endParaRPr lang="en-US" altLang="zh-TW" dirty="0"/>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https://www.youtube.com/watch?v=XWTfgehRxzU</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You can never </a:t>
            </a:r>
            <a:r>
              <a:rPr lang="en-US" altLang="zh-TW" sz="1200" dirty="0" err="1"/>
              <a:t>tind</a:t>
            </a:r>
            <a:r>
              <a:rPr lang="en-US" altLang="zh-TW" sz="1200" dirty="0"/>
              <a:t> this in the textbook!</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With </a:t>
            </a:r>
            <a:r>
              <a:rPr lang="en-US" altLang="zh-TW" sz="1200" dirty="0" err="1"/>
              <a:t>softmax</a:t>
            </a:r>
            <a:r>
              <a:rPr lang="en-US" altLang="zh-TW" sz="1200" dirty="0"/>
              <a:t>, the summation of all the </a:t>
            </a:r>
            <a:r>
              <a:rPr lang="en-US" altLang="zh-TW" sz="1200" dirty="0" err="1"/>
              <a:t>ouputs</a:t>
            </a:r>
            <a:r>
              <a:rPr lang="en-US" altLang="zh-TW" sz="1200" dirty="0"/>
              <a:t> would be one.</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Can be considered as probability</a:t>
            </a:r>
            <a:r>
              <a:rPr lang="zh-TW" altLang="en-US" sz="1200" baseline="0" dirty="0"/>
              <a:t> </a:t>
            </a:r>
            <a:r>
              <a:rPr lang="en-US" altLang="zh-TW" sz="1200" baseline="0" dirty="0"/>
              <a:t>if you want ……</a:t>
            </a: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Repeat again</a:t>
            </a: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fld>
            <a:endParaRPr lang="zh-TW"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Randomly</a:t>
            </a:r>
            <a:r>
              <a:rPr lang="en-US" altLang="zh-TW" sz="1200" baseline="0" dirty="0"/>
              <a:t> picked one </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Two approaches update the parameters towards the same direction, but stochastic is faster!</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Better!</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fld>
            <a:endParaRPr lang="zh-TW"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endParaRPr lang="en-US" altLang="zh-TW" dirty="0"/>
          </a:p>
          <a:p>
            <a:endParaRPr lang="en-US" altLang="zh-TW" dirty="0"/>
          </a:p>
          <a:p>
            <a:r>
              <a:rPr lang="en-US" altLang="zh-TW" dirty="0"/>
              <a:t>http://ukenglish.pixnet.net/blog/post/105691160-%E3%80%90%E5%8F%B0%E5%8D%97%E5%B8%82%E5%AD%B8%E8%8B%B1%E8%AA%9E%EF%BC%8C%E5%84%AA%E9%85%B7%E8%8B%B1%E8%AA%9E%E6%96%87%E7%90%86%E5%85%AC%E5%91%8A%E3%80%91%E6%9C%AC%E4%B8%AD%E5%BF%83</a:t>
            </a:r>
            <a:endParaRPr lang="en-US" altLang="zh-TW" dirty="0"/>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TW" sz="1200" b="1" i="0" u="none" strike="noStrike" kern="1200" dirty="0">
                <a:solidFill>
                  <a:schemeClr val="tx1"/>
                </a:solidFill>
                <a:effectLst/>
                <a:latin typeface="+mn-lt"/>
                <a:ea typeface="+mn-ea"/>
                <a:cs typeface="+mn-cs"/>
                <a:hlinkClick r:id="rId3"/>
              </a:rPr>
              <a:t>amazon-</a:t>
            </a:r>
            <a:r>
              <a:rPr lang="en-US" altLang="zh-TW" sz="1200" b="1" i="0" u="none" strike="noStrike" kern="1200" dirty="0" err="1">
                <a:solidFill>
                  <a:schemeClr val="tx1"/>
                </a:solidFill>
                <a:effectLst/>
                <a:latin typeface="+mn-lt"/>
                <a:ea typeface="+mn-ea"/>
                <a:cs typeface="+mn-cs"/>
                <a:hlinkClick r:id="rId3"/>
              </a:rPr>
              <a:t>dsstne</a:t>
            </a:r>
            <a:endParaRPr lang="en-US" altLang="zh-TW" sz="1200" b="0" i="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http://www.twword.com/wiki/%E8%85%A6%E6%88%B6%E7%A9%B4</a:t>
            </a:r>
            <a:endParaRPr lang="en-US" altLang="zh-TW" dirty="0"/>
          </a:p>
          <a:p>
            <a:endParaRPr lang="en-US" altLang="zh-TW" dirty="0"/>
          </a:p>
          <a:p>
            <a:r>
              <a:rPr lang="en-US" altLang="zh-TW" dirty="0"/>
              <a:t>http://ukenglish.pixnet.net/blog/post/105691160-%E3%80%90%E5%8F%B0%E5%8D%97%E5%B8%82%E5%AD%B8%E8%8B%B1%E8%AA%9E%EF%BC%8C%E5%84%AA%E9%85%B7%E8%8B%B1%E8%AA%9E%E6%96%87%E7%90%86%E5%85%AC%E5%91%8A%E3%80%91%E6%9C%AC%E4%B8%AD%E5%BF%83</a:t>
            </a:r>
            <a:endParaRPr lang="en-US" altLang="zh-TW" dirty="0"/>
          </a:p>
          <a:p>
            <a:endParaRPr lang="en-US" altLang="zh-TW" dirty="0"/>
          </a:p>
          <a:p>
            <a:r>
              <a:rPr lang="en-US" altLang="zh-TW" dirty="0"/>
              <a:t>http://onepiece1234567890.blogspot.tw/2013/12/blog-post_8.html</a:t>
            </a:r>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fld>
            <a:endParaRPr lang="zh-TW"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2400" dirty="0"/>
              <a:t>A network can have millions of parameters.</a:t>
            </a:r>
            <a:endParaRPr lang="en-US" altLang="zh-TW" sz="2400" dirty="0"/>
          </a:p>
          <a:p>
            <a:pPr lvl="1"/>
            <a:r>
              <a:rPr lang="en-US" altLang="zh-TW" dirty="0"/>
              <a:t>Backpropagation is the way to compute the gradients efficiently (not today)</a:t>
            </a:r>
            <a:endParaRPr lang="en-US" altLang="zh-TW" dirty="0"/>
          </a:p>
          <a:p>
            <a:pPr lvl="1"/>
            <a:r>
              <a:rPr lang="en-US" altLang="zh-TW" dirty="0"/>
              <a:t>Ref: http://speech.ee.ntu.edu.tw/~tlkagk/courses/MLDS_2015_2/Lecture/DNN%20backprop.ecm.mp4/index.html</a:t>
            </a:r>
            <a:endParaRPr lang="en-US" altLang="zh-TW"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What is the suitable value for </a:t>
            </a:r>
            <a:r>
              <a:rPr lang="el-GR" altLang="zh-TW" sz="1200" dirty="0"/>
              <a:t>η</a:t>
            </a:r>
            <a:r>
              <a:rPr lang="en-US" altLang="zh-TW" sz="1200" dirty="0"/>
              <a:t>?</a:t>
            </a: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TW" sz="1200" dirty="0"/>
          </a:p>
          <a:p>
            <a:pPr marL="0" marR="0" indent="0" algn="l" defTabSz="914400" rtl="0" eaLnBrk="1" fontAlgn="auto" latinLnBrk="0" hangingPunct="1">
              <a:lnSpc>
                <a:spcPct val="100000"/>
              </a:lnSpc>
              <a:spcBef>
                <a:spcPts val="0"/>
              </a:spcBef>
              <a:spcAft>
                <a:spcPts val="0"/>
              </a:spcAft>
              <a:buClrTx/>
              <a:buSzTx/>
              <a:buFontTx/>
              <a:buNone/>
              <a:defRPr/>
            </a:pPr>
            <a:r>
              <a:rPr lang="en-US" altLang="zh-TW" sz="1200" dirty="0"/>
              <a:t>I don’t know. Depend on C(</a:t>
            </a:r>
            <a:r>
              <a:rPr lang="el-GR" altLang="zh-TW" sz="1200" dirty="0"/>
              <a:t>θ</a:t>
            </a:r>
            <a:r>
              <a:rPr lang="en-US" altLang="zh-TW" sz="1200" dirty="0"/>
              <a:t>)</a:t>
            </a:r>
            <a:endParaRPr lang="zh-TW" altLang="en-US" sz="1200" dirty="0"/>
          </a:p>
          <a:p>
            <a:pPr marL="0" marR="0" indent="0" algn="l" defTabSz="914400" rtl="0" eaLnBrk="1" fontAlgn="auto" latinLnBrk="0" hangingPunct="1">
              <a:lnSpc>
                <a:spcPct val="100000"/>
              </a:lnSpc>
              <a:spcBef>
                <a:spcPts val="0"/>
              </a:spcBef>
              <a:spcAft>
                <a:spcPts val="0"/>
              </a:spcAft>
              <a:buClrTx/>
              <a:buSzTx/>
              <a:buFontTx/>
              <a:buNone/>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1504DF33-A099-48C3-97F8-77FEC4A41389}" type="slidenum">
              <a:rPr lang="zh-TW" altLang="en-US" smtClean="0"/>
            </a:fld>
            <a:endParaRPr lang="zh-TW"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後面的值很大</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ctr"/>
            <a:r>
              <a:rPr lang="en-US" altLang="zh-TW" sz="1200" dirty="0"/>
              <a:t>That’s it. We have done the forward pass.</a:t>
            </a:r>
            <a:endParaRPr lang="zh-TW" altLang="en-US" sz="120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Repeat again</a:t>
            </a: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fld>
            <a:endParaRPr lang="zh-TW"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How to explain this chain rule</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fld>
            <a:endParaRPr lang="zh-TW"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9ACDAE2-1044-44AA-8E16-BB9FD2E2B3CC}" type="slidenum">
              <a:rPr lang="zh-TW" altLang="en-US" smtClean="0"/>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xcp: </a:t>
            </a:r>
            <a:r>
              <a:rPr lang="zh-CN" altLang="en-US"/>
              <a:t>未进化的</a:t>
            </a:r>
            <a:r>
              <a:rPr lang="en-US" altLang="zh-CN"/>
              <a:t>cp</a:t>
            </a:r>
            <a:r>
              <a:rPr lang="zh-CN" altLang="en-US"/>
              <a:t>值。</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1" i="0" kern="1200" dirty="0">
                <a:solidFill>
                  <a:schemeClr val="tx1"/>
                </a:solidFill>
                <a:effectLst/>
                <a:latin typeface="+mn-lt"/>
                <a:ea typeface="+mn-ea"/>
                <a:cs typeface="+mn-cs"/>
              </a:rPr>
              <a:t>卡咪龜</a:t>
            </a:r>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TW" altLang="en-US" dirty="0"/>
              <a:t>http://speech.ee.ntu.edu.tw/~tlkagk/courses/LA_2016/Lecture/orthogonal%20projection%20(v2).ecm.mp4/index.html</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2AAF5848-695C-4954-8FA3-37BB77D7C21E}" type="slidenum">
              <a:rPr lang="zh-TW" altLang="en-US" smtClean="0"/>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fld>
            <a:endParaRPr lang="zh-TW"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fld>
            <a:endParaRPr lang="zh-TW"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fld>
            <a:endParaRPr lang="zh-TW"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10"/>
          </p:nvPr>
        </p:nvSpPr>
        <p:spPr/>
        <p:txBody>
          <a:bodyPr/>
          <a:lstStyle/>
          <a:p>
            <a:fld id="{889EBA91-1ABC-40A1-A298-75A1ACA309CE}"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fld>
            <a:endParaRPr lang="zh-TW"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endParaRPr lang="zh-TW" altLang="en-US"/>
          </a:p>
        </p:txBody>
      </p:sp>
      <p:sp>
        <p:nvSpPr>
          <p:cNvPr id="4" name="Date Placeholder 3"/>
          <p:cNvSpPr>
            <a:spLocks noGrp="1"/>
          </p:cNvSpPr>
          <p:nvPr>
            <p:ph type="dt" sz="half" idx="10"/>
          </p:nvPr>
        </p:nvSpPr>
        <p:spPr/>
        <p:txBody>
          <a:bodyPr/>
          <a:lstStyle/>
          <a:p>
            <a:fld id="{889EBA91-1ABC-40A1-A298-75A1ACA309CE}" type="datetimeFigureOut">
              <a:rPr lang="zh-TW" altLang="en-US" smtClean="0"/>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B1E3B3A6-7A9C-48B8-933D-3377D6C33DD3}" type="slidenum">
              <a:rPr lang="zh-TW" altLang="en-US" smtClean="0"/>
            </a:fld>
            <a:endParaRPr lang="zh-TW"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Date Placeholder 4"/>
          <p:cNvSpPr>
            <a:spLocks noGrp="1"/>
          </p:cNvSpPr>
          <p:nvPr>
            <p:ph type="dt" sz="half" idx="10"/>
          </p:nvPr>
        </p:nvSpPr>
        <p:spPr/>
        <p:txBody>
          <a:bodyPr/>
          <a:lstStyle/>
          <a:p>
            <a:fld id="{889EBA91-1ABC-40A1-A298-75A1ACA309CE}"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fld>
            <a:endParaRPr lang="zh-TW"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endParaRPr lang="zh-TW" altLang="en-US"/>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endParaRPr lang="zh-TW" altLang="en-US"/>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7" name="Date Placeholder 6"/>
          <p:cNvSpPr>
            <a:spLocks noGrp="1"/>
          </p:cNvSpPr>
          <p:nvPr>
            <p:ph type="dt" sz="half" idx="10"/>
          </p:nvPr>
        </p:nvSpPr>
        <p:spPr/>
        <p:txBody>
          <a:bodyPr/>
          <a:lstStyle/>
          <a:p>
            <a:fld id="{889EBA91-1ABC-40A1-A298-75A1ACA309CE}" type="datetimeFigureOut">
              <a:rPr lang="zh-TW" altLang="en-US" smtClean="0"/>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B1E3B3A6-7A9C-48B8-933D-3377D6C33DD3}" type="slidenum">
              <a:rPr lang="zh-TW" altLang="en-US" smtClean="0"/>
            </a:fld>
            <a:endParaRPr lang="zh-TW"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89EBA91-1ABC-40A1-A298-75A1ACA309CE}" type="datetimeFigureOut">
              <a:rPr lang="zh-TW" altLang="en-US" smtClean="0"/>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B1E3B3A6-7A9C-48B8-933D-3377D6C33DD3}" type="slidenum">
              <a:rPr lang="zh-TW" altLang="en-US" smtClean="0"/>
            </a:fld>
            <a:endParaRPr lang="zh-TW"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EBA91-1ABC-40A1-A298-75A1ACA309CE}" type="datetimeFigureOut">
              <a:rPr lang="zh-TW" altLang="en-US" smtClean="0"/>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B1E3B3A6-7A9C-48B8-933D-3377D6C33DD3}" type="slidenum">
              <a:rPr lang="zh-TW" altLang="en-US" smtClean="0"/>
            </a:fld>
            <a:endParaRPr lang="zh-TW"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endParaRPr lang="zh-TW" altLang="en-US"/>
          </a:p>
        </p:txBody>
      </p:sp>
      <p:sp>
        <p:nvSpPr>
          <p:cNvPr id="5" name="Date Placeholder 4"/>
          <p:cNvSpPr>
            <a:spLocks noGrp="1"/>
          </p:cNvSpPr>
          <p:nvPr>
            <p:ph type="dt" sz="half" idx="10"/>
          </p:nvPr>
        </p:nvSpPr>
        <p:spPr/>
        <p:txBody>
          <a:bodyPr/>
          <a:lstStyle/>
          <a:p>
            <a:fld id="{889EBA91-1ABC-40A1-A298-75A1ACA309CE}"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fld>
            <a:endParaRPr lang="zh-TW"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endParaRPr lang="zh-TW" altLang="en-US"/>
          </a:p>
        </p:txBody>
      </p:sp>
      <p:sp>
        <p:nvSpPr>
          <p:cNvPr id="5" name="Date Placeholder 4"/>
          <p:cNvSpPr>
            <a:spLocks noGrp="1"/>
          </p:cNvSpPr>
          <p:nvPr>
            <p:ph type="dt" sz="half" idx="10"/>
          </p:nvPr>
        </p:nvSpPr>
        <p:spPr/>
        <p:txBody>
          <a:bodyPr/>
          <a:lstStyle/>
          <a:p>
            <a:fld id="{889EBA91-1ABC-40A1-A298-75A1ACA309CE}" type="datetimeFigureOut">
              <a:rPr lang="zh-TW" altLang="en-US" smtClean="0"/>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B1E3B3A6-7A9C-48B8-933D-3377D6C33DD3}" type="slidenum">
              <a:rPr lang="zh-TW" altLang="en-US" smtClean="0"/>
            </a:fld>
            <a:endParaRPr lang="zh-TW"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EBA91-1ABC-40A1-A298-75A1ACA309CE}" type="datetimeFigureOut">
              <a:rPr lang="zh-TW" altLang="en-US" smtClean="0"/>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3B3A6-7A9C-48B8-933D-3377D6C33DD3}"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00.xml.rels><?xml version="1.0" encoding="UTF-8" standalone="yes"?>
<Relationships xmlns="http://schemas.openxmlformats.org/package/2006/relationships"><Relationship Id="rId9" Type="http://schemas.openxmlformats.org/officeDocument/2006/relationships/image" Target="../media/image579.png"/><Relationship Id="rId8" Type="http://schemas.openxmlformats.org/officeDocument/2006/relationships/image" Target="../media/image578.png"/><Relationship Id="rId7" Type="http://schemas.openxmlformats.org/officeDocument/2006/relationships/image" Target="../media/image577.png"/><Relationship Id="rId6" Type="http://schemas.openxmlformats.org/officeDocument/2006/relationships/image" Target="../media/image576.png"/><Relationship Id="rId5" Type="http://schemas.openxmlformats.org/officeDocument/2006/relationships/image" Target="../media/image575.png"/><Relationship Id="rId4" Type="http://schemas.openxmlformats.org/officeDocument/2006/relationships/image" Target="../media/image574.png"/><Relationship Id="rId3" Type="http://schemas.openxmlformats.org/officeDocument/2006/relationships/image" Target="../media/image573.png"/><Relationship Id="rId2" Type="http://schemas.openxmlformats.org/officeDocument/2006/relationships/image" Target="../media/image527.png"/><Relationship Id="rId19" Type="http://schemas.openxmlformats.org/officeDocument/2006/relationships/slideLayout" Target="../slideLayouts/slideLayout2.xml"/><Relationship Id="rId18" Type="http://schemas.openxmlformats.org/officeDocument/2006/relationships/image" Target="../media/image588.png"/><Relationship Id="rId17" Type="http://schemas.openxmlformats.org/officeDocument/2006/relationships/image" Target="../media/image587.png"/><Relationship Id="rId16" Type="http://schemas.openxmlformats.org/officeDocument/2006/relationships/image" Target="../media/image586.png"/><Relationship Id="rId15" Type="http://schemas.openxmlformats.org/officeDocument/2006/relationships/image" Target="../media/image585.png"/><Relationship Id="rId14" Type="http://schemas.openxmlformats.org/officeDocument/2006/relationships/image" Target="../media/image584.png"/><Relationship Id="rId13" Type="http://schemas.openxmlformats.org/officeDocument/2006/relationships/image" Target="../media/image583.png"/><Relationship Id="rId12" Type="http://schemas.openxmlformats.org/officeDocument/2006/relationships/image" Target="../media/image582.png"/><Relationship Id="rId11" Type="http://schemas.openxmlformats.org/officeDocument/2006/relationships/image" Target="../media/image581.png"/><Relationship Id="rId10" Type="http://schemas.openxmlformats.org/officeDocument/2006/relationships/image" Target="../media/image580.png"/><Relationship Id="rId1" Type="http://schemas.openxmlformats.org/officeDocument/2006/relationships/image" Target="../media/image572.png"/></Relationships>
</file>

<file path=ppt/slides/_rels/slide101.xml.rels><?xml version="1.0" encoding="UTF-8" standalone="yes"?>
<Relationships xmlns="http://schemas.openxmlformats.org/package/2006/relationships"><Relationship Id="rId9" Type="http://schemas.openxmlformats.org/officeDocument/2006/relationships/image" Target="../media/image581.png"/><Relationship Id="rId8" Type="http://schemas.openxmlformats.org/officeDocument/2006/relationships/image" Target="../media/image580.png"/><Relationship Id="rId7" Type="http://schemas.openxmlformats.org/officeDocument/2006/relationships/image" Target="../media/image579.png"/><Relationship Id="rId6" Type="http://schemas.openxmlformats.org/officeDocument/2006/relationships/image" Target="../media/image578.png"/><Relationship Id="rId5" Type="http://schemas.openxmlformats.org/officeDocument/2006/relationships/image" Target="../media/image577.png"/><Relationship Id="rId4" Type="http://schemas.openxmlformats.org/officeDocument/2006/relationships/image" Target="../media/image574.png"/><Relationship Id="rId3" Type="http://schemas.openxmlformats.org/officeDocument/2006/relationships/image" Target="../media/image573.png"/><Relationship Id="rId23" Type="http://schemas.openxmlformats.org/officeDocument/2006/relationships/slideLayout" Target="../slideLayouts/slideLayout2.xml"/><Relationship Id="rId22" Type="http://schemas.openxmlformats.org/officeDocument/2006/relationships/image" Target="../media/image576.png"/><Relationship Id="rId21" Type="http://schemas.openxmlformats.org/officeDocument/2006/relationships/image" Target="../media/image575.png"/><Relationship Id="rId20" Type="http://schemas.openxmlformats.org/officeDocument/2006/relationships/image" Target="../media/image595.png"/><Relationship Id="rId2" Type="http://schemas.openxmlformats.org/officeDocument/2006/relationships/image" Target="../media/image527.png"/><Relationship Id="rId19" Type="http://schemas.openxmlformats.org/officeDocument/2006/relationships/image" Target="../media/image594.png"/><Relationship Id="rId18" Type="http://schemas.openxmlformats.org/officeDocument/2006/relationships/image" Target="../media/image593.png"/><Relationship Id="rId17" Type="http://schemas.openxmlformats.org/officeDocument/2006/relationships/image" Target="../media/image592.png"/><Relationship Id="rId16" Type="http://schemas.openxmlformats.org/officeDocument/2006/relationships/image" Target="../media/image588.png"/><Relationship Id="rId15" Type="http://schemas.openxmlformats.org/officeDocument/2006/relationships/image" Target="../media/image591.png"/><Relationship Id="rId14" Type="http://schemas.openxmlformats.org/officeDocument/2006/relationships/image" Target="../media/image586.png"/><Relationship Id="rId13" Type="http://schemas.openxmlformats.org/officeDocument/2006/relationships/image" Target="../media/image590.png"/><Relationship Id="rId12" Type="http://schemas.openxmlformats.org/officeDocument/2006/relationships/image" Target="../media/image584.png"/><Relationship Id="rId11" Type="http://schemas.openxmlformats.org/officeDocument/2006/relationships/image" Target="../media/image589.png"/><Relationship Id="rId10" Type="http://schemas.openxmlformats.org/officeDocument/2006/relationships/image" Target="../media/image582.png"/><Relationship Id="rId1" Type="http://schemas.openxmlformats.org/officeDocument/2006/relationships/image" Target="../media/image572.png"/></Relationships>
</file>

<file path=ppt/slides/_rels/slide10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00.png"/><Relationship Id="rId4" Type="http://schemas.openxmlformats.org/officeDocument/2006/relationships/image" Target="../media/image599.png"/><Relationship Id="rId3" Type="http://schemas.openxmlformats.org/officeDocument/2006/relationships/image" Target="../media/image598.png"/><Relationship Id="rId2" Type="http://schemas.openxmlformats.org/officeDocument/2006/relationships/image" Target="../media/image597.png"/><Relationship Id="rId1" Type="http://schemas.openxmlformats.org/officeDocument/2006/relationships/image" Target="../media/image59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2.jpeg"/><Relationship Id="rId1" Type="http://schemas.openxmlformats.org/officeDocument/2006/relationships/image" Target="../media/image60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3.png"/></Relationships>
</file>

<file path=ppt/slides/_rels/slide111.xml.rels><?xml version="1.0" encoding="UTF-8" standalone="yes"?>
<Relationships xmlns="http://schemas.openxmlformats.org/package/2006/relationships"><Relationship Id="rId9" Type="http://schemas.openxmlformats.org/officeDocument/2006/relationships/vmlDrawing" Target="../drawings/vmlDrawing45.vml"/><Relationship Id="rId8" Type="http://schemas.openxmlformats.org/officeDocument/2006/relationships/slideLayout" Target="../slideLayouts/slideLayout2.xml"/><Relationship Id="rId7" Type="http://schemas.openxmlformats.org/officeDocument/2006/relationships/image" Target="../media/image605.wmf"/><Relationship Id="rId6" Type="http://schemas.openxmlformats.org/officeDocument/2006/relationships/oleObject" Target="../embeddings/oleObject210.bin"/><Relationship Id="rId5" Type="http://schemas.openxmlformats.org/officeDocument/2006/relationships/image" Target="../media/image391.wmf"/><Relationship Id="rId4" Type="http://schemas.openxmlformats.org/officeDocument/2006/relationships/oleObject" Target="../embeddings/oleObject209.bin"/><Relationship Id="rId3" Type="http://schemas.openxmlformats.org/officeDocument/2006/relationships/image" Target="../media/image390.wmf"/><Relationship Id="rId2" Type="http://schemas.openxmlformats.org/officeDocument/2006/relationships/oleObject" Target="../embeddings/oleObject208.bin"/><Relationship Id="rId1" Type="http://schemas.openxmlformats.org/officeDocument/2006/relationships/image" Target="../media/image604.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6.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7.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2.jpeg"/><Relationship Id="rId1" Type="http://schemas.openxmlformats.org/officeDocument/2006/relationships/image" Target="../media/image60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2.jpe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2.jpeg"/><Relationship Id="rId1" Type="http://schemas.openxmlformats.org/officeDocument/2006/relationships/image" Target="../media/image601.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image" Target="../media/image60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jpeg"/><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9.jpeg"/><Relationship Id="rId3" Type="http://schemas.openxmlformats.org/officeDocument/2006/relationships/image" Target="../media/image37.png"/><Relationship Id="rId2" Type="http://schemas.openxmlformats.org/officeDocument/2006/relationships/image" Target="../media/image14.wmf"/><Relationship Id="rId15" Type="http://schemas.openxmlformats.org/officeDocument/2006/relationships/vmlDrawing" Target="../drawings/vmlDrawing5.vml"/><Relationship Id="rId14" Type="http://schemas.openxmlformats.org/officeDocument/2006/relationships/slideLayout" Target="../slideLayouts/slideLayout2.xml"/><Relationship Id="rId13" Type="http://schemas.openxmlformats.org/officeDocument/2006/relationships/image" Target="../media/image46.png"/><Relationship Id="rId12" Type="http://schemas.openxmlformats.org/officeDocument/2006/relationships/image" Target="../media/image45.png"/><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oleObject" Target="../embeddings/oleObject17.bin"/></Relationships>
</file>

<file path=ppt/slides/_rels/slide16.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14.wmf"/><Relationship Id="rId2" Type="http://schemas.openxmlformats.org/officeDocument/2006/relationships/oleObject" Target="../embeddings/oleObject18.bin"/><Relationship Id="rId12" Type="http://schemas.openxmlformats.org/officeDocument/2006/relationships/notesSlide" Target="../notesSlides/notesSlide7.xml"/><Relationship Id="rId11" Type="http://schemas.openxmlformats.org/officeDocument/2006/relationships/vmlDrawing" Target="../drawings/vmlDrawing6.vml"/><Relationship Id="rId10" Type="http://schemas.openxmlformats.org/officeDocument/2006/relationships/slideLayout" Target="../slideLayouts/slideLayout2.xml"/><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5.png"/><Relationship Id="rId7" Type="http://schemas.openxmlformats.org/officeDocument/2006/relationships/image" Target="../media/image46.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14.wmf"/><Relationship Id="rId2" Type="http://schemas.openxmlformats.org/officeDocument/2006/relationships/oleObject" Target="../embeddings/oleObject19.bin"/><Relationship Id="rId11" Type="http://schemas.openxmlformats.org/officeDocument/2006/relationships/notesSlide" Target="../notesSlides/notesSlide8.xml"/><Relationship Id="rId10" Type="http://schemas.openxmlformats.org/officeDocument/2006/relationships/vmlDrawing" Target="../drawings/vmlDrawing7.vml"/><Relationship Id="rId1" Type="http://schemas.openxmlformats.org/officeDocument/2006/relationships/image" Target="../media/image6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vmlDrawing" Target="../drawings/vmlDrawing8.vml"/><Relationship Id="rId7"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14.wmf"/><Relationship Id="rId1"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8" Type="http://schemas.openxmlformats.org/officeDocument/2006/relationships/vmlDrawing" Target="../drawings/vmlDrawing9.vml"/><Relationship Id="rId7"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wmf"/><Relationship Id="rId2" Type="http://schemas.openxmlformats.org/officeDocument/2006/relationships/oleObject" Target="../embeddings/oleObject21.bin"/><Relationship Id="rId1" Type="http://schemas.openxmlformats.org/officeDocument/2006/relationships/image" Target="../media/image74.png"/></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6.png"/><Relationship Id="rId7" Type="http://schemas.openxmlformats.org/officeDocument/2006/relationships/image" Target="../media/image80.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5.wmf"/><Relationship Id="rId2" Type="http://schemas.openxmlformats.org/officeDocument/2006/relationships/oleObject" Target="../embeddings/oleObject22.bin"/><Relationship Id="rId10" Type="http://schemas.openxmlformats.org/officeDocument/2006/relationships/vmlDrawing" Target="../drawings/vmlDrawing10.vml"/><Relationship Id="rId1" Type="http://schemas.openxmlformats.org/officeDocument/2006/relationships/image" Target="../media/image74.pn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6.png"/><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77.png"/><Relationship Id="rId3" Type="http://schemas.openxmlformats.org/officeDocument/2006/relationships/image" Target="../media/image75.wmf"/><Relationship Id="rId2" Type="http://schemas.openxmlformats.org/officeDocument/2006/relationships/oleObject" Target="../embeddings/oleObject23.bin"/><Relationship Id="rId11" Type="http://schemas.openxmlformats.org/officeDocument/2006/relationships/notesSlide" Target="../notesSlides/notesSlide10.xml"/><Relationship Id="rId10" Type="http://schemas.openxmlformats.org/officeDocument/2006/relationships/vmlDrawing" Target="../drawings/vmlDrawing11.vml"/><Relationship Id="rId1" Type="http://schemas.openxmlformats.org/officeDocument/2006/relationships/image" Target="../media/image74.png"/></Relationships>
</file>

<file path=ppt/slides/_rels/slide24.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91.png"/><Relationship Id="rId7" Type="http://schemas.openxmlformats.org/officeDocument/2006/relationships/image" Target="../media/image90.png"/><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5.png"/><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image" Target="../media/image84.pn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2.xml"/><Relationship Id="rId7" Type="http://schemas.openxmlformats.org/officeDocument/2006/relationships/image" Target="../media/image104.png"/><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9" Type="http://schemas.openxmlformats.org/officeDocument/2006/relationships/image" Target="../media/image143.png"/><Relationship Id="rId8" Type="http://schemas.openxmlformats.org/officeDocument/2006/relationships/image" Target="../media/image142.wmf"/><Relationship Id="rId7" Type="http://schemas.openxmlformats.org/officeDocument/2006/relationships/oleObject" Target="../embeddings/oleObject25.bin"/><Relationship Id="rId6" Type="http://schemas.openxmlformats.org/officeDocument/2006/relationships/image" Target="../media/image141.wmf"/><Relationship Id="rId5" Type="http://schemas.openxmlformats.org/officeDocument/2006/relationships/oleObject" Target="../embeddings/oleObject24.bin"/><Relationship Id="rId4" Type="http://schemas.openxmlformats.org/officeDocument/2006/relationships/image" Target="../media/image140.png"/><Relationship Id="rId3" Type="http://schemas.openxmlformats.org/officeDocument/2006/relationships/image" Target="../media/image139.png"/><Relationship Id="rId2" Type="http://schemas.openxmlformats.org/officeDocument/2006/relationships/image" Target="../media/image138.png"/><Relationship Id="rId13" Type="http://schemas.openxmlformats.org/officeDocument/2006/relationships/vmlDrawing" Target="../drawings/vmlDrawing12.vml"/><Relationship Id="rId12" Type="http://schemas.openxmlformats.org/officeDocument/2006/relationships/slideLayout" Target="../slideLayouts/slideLayout2.xml"/><Relationship Id="rId11" Type="http://schemas.openxmlformats.org/officeDocument/2006/relationships/image" Target="../media/image145.png"/><Relationship Id="rId10" Type="http://schemas.openxmlformats.org/officeDocument/2006/relationships/image" Target="../media/image144.png"/><Relationship Id="rId1" Type="http://schemas.openxmlformats.org/officeDocument/2006/relationships/image" Target="../media/image137.png"/></Relationships>
</file>

<file path=ppt/slides/_rels/slide39.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149.wmf"/><Relationship Id="rId7" Type="http://schemas.openxmlformats.org/officeDocument/2006/relationships/oleObject" Target="../embeddings/oleObject29.bin"/><Relationship Id="rId6" Type="http://schemas.openxmlformats.org/officeDocument/2006/relationships/image" Target="../media/image148.wmf"/><Relationship Id="rId5" Type="http://schemas.openxmlformats.org/officeDocument/2006/relationships/oleObject" Target="../embeddings/oleObject28.bin"/><Relationship Id="rId4" Type="http://schemas.openxmlformats.org/officeDocument/2006/relationships/image" Target="../media/image147.wmf"/><Relationship Id="rId33" Type="http://schemas.openxmlformats.org/officeDocument/2006/relationships/notesSlide" Target="../notesSlides/notesSlide16.xml"/><Relationship Id="rId32" Type="http://schemas.openxmlformats.org/officeDocument/2006/relationships/vmlDrawing" Target="../drawings/vmlDrawing13.vml"/><Relationship Id="rId31" Type="http://schemas.openxmlformats.org/officeDocument/2006/relationships/slideLayout" Target="../slideLayouts/slideLayout2.xml"/><Relationship Id="rId30" Type="http://schemas.openxmlformats.org/officeDocument/2006/relationships/image" Target="../media/image160.wmf"/><Relationship Id="rId3" Type="http://schemas.openxmlformats.org/officeDocument/2006/relationships/oleObject" Target="../embeddings/oleObject27.bin"/><Relationship Id="rId29" Type="http://schemas.openxmlformats.org/officeDocument/2006/relationships/oleObject" Target="../embeddings/oleObject39.bin"/><Relationship Id="rId28" Type="http://schemas.openxmlformats.org/officeDocument/2006/relationships/image" Target="../media/image159.wmf"/><Relationship Id="rId27" Type="http://schemas.openxmlformats.org/officeDocument/2006/relationships/oleObject" Target="../embeddings/oleObject38.bin"/><Relationship Id="rId26" Type="http://schemas.openxmlformats.org/officeDocument/2006/relationships/image" Target="../media/image158.wmf"/><Relationship Id="rId25" Type="http://schemas.openxmlformats.org/officeDocument/2006/relationships/oleObject" Target="../embeddings/oleObject37.bin"/><Relationship Id="rId24" Type="http://schemas.openxmlformats.org/officeDocument/2006/relationships/image" Target="../media/image140.png"/><Relationship Id="rId23" Type="http://schemas.openxmlformats.org/officeDocument/2006/relationships/image" Target="../media/image157.png"/><Relationship Id="rId22" Type="http://schemas.openxmlformats.org/officeDocument/2006/relationships/image" Target="../media/image156.wmf"/><Relationship Id="rId21" Type="http://schemas.openxmlformats.org/officeDocument/2006/relationships/oleObject" Target="../embeddings/oleObject36.bin"/><Relationship Id="rId20" Type="http://schemas.openxmlformats.org/officeDocument/2006/relationships/image" Target="../media/image155.wmf"/><Relationship Id="rId2" Type="http://schemas.openxmlformats.org/officeDocument/2006/relationships/image" Target="../media/image146.wmf"/><Relationship Id="rId19" Type="http://schemas.openxmlformats.org/officeDocument/2006/relationships/oleObject" Target="../embeddings/oleObject35.bin"/><Relationship Id="rId18" Type="http://schemas.openxmlformats.org/officeDocument/2006/relationships/image" Target="../media/image154.wmf"/><Relationship Id="rId17" Type="http://schemas.openxmlformats.org/officeDocument/2006/relationships/oleObject" Target="../embeddings/oleObject34.bin"/><Relationship Id="rId16" Type="http://schemas.openxmlformats.org/officeDocument/2006/relationships/image" Target="../media/image153.wmf"/><Relationship Id="rId15" Type="http://schemas.openxmlformats.org/officeDocument/2006/relationships/oleObject" Target="../embeddings/oleObject33.bin"/><Relationship Id="rId14" Type="http://schemas.openxmlformats.org/officeDocument/2006/relationships/image" Target="../media/image152.wmf"/><Relationship Id="rId13" Type="http://schemas.openxmlformats.org/officeDocument/2006/relationships/oleObject" Target="../embeddings/oleObject32.bin"/><Relationship Id="rId12" Type="http://schemas.openxmlformats.org/officeDocument/2006/relationships/image" Target="../media/image151.wmf"/><Relationship Id="rId11" Type="http://schemas.openxmlformats.org/officeDocument/2006/relationships/oleObject" Target="../embeddings/oleObject31.bin"/><Relationship Id="rId10" Type="http://schemas.openxmlformats.org/officeDocument/2006/relationships/image" Target="../media/image150.wmf"/><Relationship Id="rId1" Type="http://schemas.openxmlformats.org/officeDocument/2006/relationships/oleObject" Target="../embeddings/oleObject26.bin"/></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9" Type="http://schemas.openxmlformats.org/officeDocument/2006/relationships/image" Target="../media/image169.png"/><Relationship Id="rId8" Type="http://schemas.openxmlformats.org/officeDocument/2006/relationships/image" Target="../media/image168.png"/><Relationship Id="rId7" Type="http://schemas.openxmlformats.org/officeDocument/2006/relationships/image" Target="../media/image167.png"/><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3" Type="http://schemas.openxmlformats.org/officeDocument/2006/relationships/image" Target="../media/image163.png"/><Relationship Id="rId2" Type="http://schemas.openxmlformats.org/officeDocument/2006/relationships/image" Target="../media/image162.png"/><Relationship Id="rId15" Type="http://schemas.openxmlformats.org/officeDocument/2006/relationships/notesSlide" Target="../notesSlides/notesSlide17.xml"/><Relationship Id="rId14" Type="http://schemas.openxmlformats.org/officeDocument/2006/relationships/slideLayout" Target="../slideLayouts/slideLayout2.xml"/><Relationship Id="rId13" Type="http://schemas.openxmlformats.org/officeDocument/2006/relationships/image" Target="../media/image173.png"/><Relationship Id="rId12" Type="http://schemas.openxmlformats.org/officeDocument/2006/relationships/image" Target="../media/image172.png"/><Relationship Id="rId11" Type="http://schemas.openxmlformats.org/officeDocument/2006/relationships/image" Target="../media/image171.png"/><Relationship Id="rId10" Type="http://schemas.openxmlformats.org/officeDocument/2006/relationships/image" Target="../media/image170.png"/><Relationship Id="rId1" Type="http://schemas.openxmlformats.org/officeDocument/2006/relationships/image" Target="../media/image161.png"/></Relationships>
</file>

<file path=ppt/slides/_rels/slide41.xml.rels><?xml version="1.0" encoding="UTF-8" standalone="yes"?>
<Relationships xmlns="http://schemas.openxmlformats.org/package/2006/relationships"><Relationship Id="rId9" Type="http://schemas.openxmlformats.org/officeDocument/2006/relationships/image" Target="../media/image182.png"/><Relationship Id="rId8" Type="http://schemas.openxmlformats.org/officeDocument/2006/relationships/image" Target="../media/image181.png"/><Relationship Id="rId7" Type="http://schemas.openxmlformats.org/officeDocument/2006/relationships/image" Target="../media/image180.png"/><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3" Type="http://schemas.openxmlformats.org/officeDocument/2006/relationships/image" Target="../media/image176.png"/><Relationship Id="rId26" Type="http://schemas.openxmlformats.org/officeDocument/2006/relationships/slideLayout" Target="../slideLayouts/slideLayout2.xml"/><Relationship Id="rId25" Type="http://schemas.openxmlformats.org/officeDocument/2006/relationships/image" Target="../media/image196.png"/><Relationship Id="rId24" Type="http://schemas.openxmlformats.org/officeDocument/2006/relationships/image" Target="../media/image195.png"/><Relationship Id="rId23" Type="http://schemas.openxmlformats.org/officeDocument/2006/relationships/image" Target="../media/image194.png"/><Relationship Id="rId22" Type="http://schemas.openxmlformats.org/officeDocument/2006/relationships/image" Target="../media/image193.png"/><Relationship Id="rId21" Type="http://schemas.openxmlformats.org/officeDocument/2006/relationships/image" Target="../media/image192.png"/><Relationship Id="rId20" Type="http://schemas.openxmlformats.org/officeDocument/2006/relationships/image" Target="../media/image191.png"/><Relationship Id="rId2" Type="http://schemas.openxmlformats.org/officeDocument/2006/relationships/image" Target="../media/image175.png"/><Relationship Id="rId19" Type="http://schemas.openxmlformats.org/officeDocument/2006/relationships/image" Target="../media/image190.png"/><Relationship Id="rId18" Type="http://schemas.openxmlformats.org/officeDocument/2006/relationships/image" Target="../media/image189.png"/><Relationship Id="rId17" Type="http://schemas.openxmlformats.org/officeDocument/2006/relationships/image" Target="../media/image168.png"/><Relationship Id="rId16" Type="http://schemas.openxmlformats.org/officeDocument/2006/relationships/image" Target="../media/image188.png"/><Relationship Id="rId15" Type="http://schemas.openxmlformats.org/officeDocument/2006/relationships/image" Target="../media/image166.png"/><Relationship Id="rId14" Type="http://schemas.openxmlformats.org/officeDocument/2006/relationships/image" Target="../media/image187.png"/><Relationship Id="rId13" Type="http://schemas.openxmlformats.org/officeDocument/2006/relationships/image" Target="../media/image186.png"/><Relationship Id="rId12" Type="http://schemas.openxmlformats.org/officeDocument/2006/relationships/image" Target="../media/image185.png"/><Relationship Id="rId11" Type="http://schemas.openxmlformats.org/officeDocument/2006/relationships/image" Target="../media/image184.png"/><Relationship Id="rId10" Type="http://schemas.openxmlformats.org/officeDocument/2006/relationships/image" Target="../media/image183.png"/><Relationship Id="rId1" Type="http://schemas.openxmlformats.org/officeDocument/2006/relationships/image" Target="../media/image174.png"/></Relationships>
</file>

<file path=ppt/slides/_rels/slide42.xml.rels><?xml version="1.0" encoding="UTF-8" standalone="yes"?>
<Relationships xmlns="http://schemas.openxmlformats.org/package/2006/relationships"><Relationship Id="rId9" Type="http://schemas.openxmlformats.org/officeDocument/2006/relationships/image" Target="../media/image205.png"/><Relationship Id="rId8" Type="http://schemas.openxmlformats.org/officeDocument/2006/relationships/image" Target="../media/image204.png"/><Relationship Id="rId7" Type="http://schemas.openxmlformats.org/officeDocument/2006/relationships/image" Target="../media/image203.png"/><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 Id="rId3" Type="http://schemas.openxmlformats.org/officeDocument/2006/relationships/image" Target="../media/image199.png"/><Relationship Id="rId2" Type="http://schemas.openxmlformats.org/officeDocument/2006/relationships/image" Target="../media/image198.png"/><Relationship Id="rId11" Type="http://schemas.openxmlformats.org/officeDocument/2006/relationships/notesSlide" Target="../notesSlides/notesSlide18.xml"/><Relationship Id="rId10" Type="http://schemas.openxmlformats.org/officeDocument/2006/relationships/slideLayout" Target="../slideLayouts/slideLayout2.xml"/><Relationship Id="rId1" Type="http://schemas.openxmlformats.org/officeDocument/2006/relationships/image" Target="../media/image197.png"/></Relationships>
</file>

<file path=ppt/slides/_rels/slide43.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2.xml"/><Relationship Id="rId7" Type="http://schemas.openxmlformats.org/officeDocument/2006/relationships/image" Target="../media/image208.png"/><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0.png"/><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slides/_rels/slide44.xml.rels><?xml version="1.0" encoding="UTF-8" standalone="yes"?>
<Relationships xmlns="http://schemas.openxmlformats.org/package/2006/relationships"><Relationship Id="rId9" Type="http://schemas.openxmlformats.org/officeDocument/2006/relationships/image" Target="../media/image217.png"/><Relationship Id="rId8" Type="http://schemas.openxmlformats.org/officeDocument/2006/relationships/image" Target="../media/image216.png"/><Relationship Id="rId7" Type="http://schemas.openxmlformats.org/officeDocument/2006/relationships/image" Target="../media/image215.png"/><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9" Type="http://schemas.openxmlformats.org/officeDocument/2006/relationships/slideLayout" Target="../slideLayouts/slideLayout2.xml"/><Relationship Id="rId18" Type="http://schemas.openxmlformats.org/officeDocument/2006/relationships/image" Target="../media/image226.png"/><Relationship Id="rId17" Type="http://schemas.openxmlformats.org/officeDocument/2006/relationships/image" Target="../media/image225.png"/><Relationship Id="rId16" Type="http://schemas.openxmlformats.org/officeDocument/2006/relationships/image" Target="../media/image224.png"/><Relationship Id="rId15" Type="http://schemas.openxmlformats.org/officeDocument/2006/relationships/image" Target="../media/image223.png"/><Relationship Id="rId14" Type="http://schemas.openxmlformats.org/officeDocument/2006/relationships/image" Target="../media/image222.png"/><Relationship Id="rId13" Type="http://schemas.openxmlformats.org/officeDocument/2006/relationships/image" Target="../media/image221.png"/><Relationship Id="rId12" Type="http://schemas.openxmlformats.org/officeDocument/2006/relationships/image" Target="../media/image220.png"/><Relationship Id="rId11" Type="http://schemas.openxmlformats.org/officeDocument/2006/relationships/image" Target="../media/image219.png"/><Relationship Id="rId10" Type="http://schemas.openxmlformats.org/officeDocument/2006/relationships/image" Target="../media/image218.png"/><Relationship Id="rId1" Type="http://schemas.openxmlformats.org/officeDocument/2006/relationships/image" Target="../media/image209.png"/></Relationships>
</file>

<file path=ppt/slides/_rels/slide45.xml.rels><?xml version="1.0" encoding="UTF-8" standalone="yes"?>
<Relationships xmlns="http://schemas.openxmlformats.org/package/2006/relationships"><Relationship Id="rId9" Type="http://schemas.openxmlformats.org/officeDocument/2006/relationships/image" Target="../media/image230.png"/><Relationship Id="rId8" Type="http://schemas.openxmlformats.org/officeDocument/2006/relationships/image" Target="../media/image229.png"/><Relationship Id="rId7" Type="http://schemas.openxmlformats.org/officeDocument/2006/relationships/image" Target="../media/image228.png"/><Relationship Id="rId6" Type="http://schemas.openxmlformats.org/officeDocument/2006/relationships/image" Target="../media/image227.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7" Type="http://schemas.openxmlformats.org/officeDocument/2006/relationships/slideLayout" Target="../slideLayouts/slideLayout2.xml"/><Relationship Id="rId16" Type="http://schemas.openxmlformats.org/officeDocument/2006/relationships/image" Target="../media/image223.png"/><Relationship Id="rId15" Type="http://schemas.openxmlformats.org/officeDocument/2006/relationships/image" Target="../media/image236.png"/><Relationship Id="rId14" Type="http://schemas.openxmlformats.org/officeDocument/2006/relationships/image" Target="../media/image235.png"/><Relationship Id="rId13" Type="http://schemas.openxmlformats.org/officeDocument/2006/relationships/image" Target="../media/image234.png"/><Relationship Id="rId12" Type="http://schemas.openxmlformats.org/officeDocument/2006/relationships/image" Target="../media/image233.png"/><Relationship Id="rId11" Type="http://schemas.openxmlformats.org/officeDocument/2006/relationships/image" Target="../media/image232.png"/><Relationship Id="rId10" Type="http://schemas.openxmlformats.org/officeDocument/2006/relationships/image" Target="../media/image231.png"/><Relationship Id="rId1" Type="http://schemas.openxmlformats.org/officeDocument/2006/relationships/image" Target="../media/image209.png"/></Relationships>
</file>

<file path=ppt/slides/_rels/slide46.xml.rels><?xml version="1.0" encoding="UTF-8" standalone="yes"?>
<Relationships xmlns="http://schemas.openxmlformats.org/package/2006/relationships"><Relationship Id="rId9" Type="http://schemas.openxmlformats.org/officeDocument/2006/relationships/image" Target="../media/image240.png"/><Relationship Id="rId8" Type="http://schemas.openxmlformats.org/officeDocument/2006/relationships/image" Target="../media/image239.png"/><Relationship Id="rId7" Type="http://schemas.openxmlformats.org/officeDocument/2006/relationships/image" Target="../media/image238.png"/><Relationship Id="rId6" Type="http://schemas.openxmlformats.org/officeDocument/2006/relationships/image" Target="../media/image237.png"/><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image" Target="../media/image211.png"/><Relationship Id="rId2" Type="http://schemas.openxmlformats.org/officeDocument/2006/relationships/image" Target="../media/image210.png"/><Relationship Id="rId12" Type="http://schemas.openxmlformats.org/officeDocument/2006/relationships/slideLayout" Target="../slideLayouts/slideLayout2.xml"/><Relationship Id="rId11" Type="http://schemas.openxmlformats.org/officeDocument/2006/relationships/image" Target="../media/image223.png"/><Relationship Id="rId10" Type="http://schemas.openxmlformats.org/officeDocument/2006/relationships/image" Target="../media/image241.png"/><Relationship Id="rId1" Type="http://schemas.openxmlformats.org/officeDocument/2006/relationships/image" Target="../media/image209.png"/></Relationships>
</file>

<file path=ppt/slides/_rels/slide47.xml.rels><?xml version="1.0" encoding="UTF-8" standalone="yes"?>
<Relationships xmlns="http://schemas.openxmlformats.org/package/2006/relationships"><Relationship Id="rId9" Type="http://schemas.openxmlformats.org/officeDocument/2006/relationships/image" Target="../media/image250.png"/><Relationship Id="rId8" Type="http://schemas.openxmlformats.org/officeDocument/2006/relationships/image" Target="../media/image249.png"/><Relationship Id="rId7" Type="http://schemas.openxmlformats.org/officeDocument/2006/relationships/image" Target="../media/image248.png"/><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 Id="rId3" Type="http://schemas.openxmlformats.org/officeDocument/2006/relationships/image" Target="../media/image244.png"/><Relationship Id="rId2" Type="http://schemas.openxmlformats.org/officeDocument/2006/relationships/image" Target="../media/image243.png"/><Relationship Id="rId14" Type="http://schemas.openxmlformats.org/officeDocument/2006/relationships/slideLayout" Target="../slideLayouts/slideLayout2.xml"/><Relationship Id="rId13" Type="http://schemas.openxmlformats.org/officeDocument/2006/relationships/image" Target="../media/image254.png"/><Relationship Id="rId12" Type="http://schemas.openxmlformats.org/officeDocument/2006/relationships/image" Target="../media/image253.png"/><Relationship Id="rId11" Type="http://schemas.openxmlformats.org/officeDocument/2006/relationships/image" Target="../media/image252.png"/><Relationship Id="rId10" Type="http://schemas.openxmlformats.org/officeDocument/2006/relationships/image" Target="../media/image251.png"/><Relationship Id="rId1" Type="http://schemas.openxmlformats.org/officeDocument/2006/relationships/image" Target="../media/image242.png"/></Relationships>
</file>

<file path=ppt/slides/_rels/slide48.xml.rels><?xml version="1.0" encoding="UTF-8" standalone="yes"?>
<Relationships xmlns="http://schemas.openxmlformats.org/package/2006/relationships"><Relationship Id="rId9" Type="http://schemas.openxmlformats.org/officeDocument/2006/relationships/image" Target="../media/image245.png"/><Relationship Id="rId8" Type="http://schemas.openxmlformats.org/officeDocument/2006/relationships/image" Target="../media/image244.png"/><Relationship Id="rId7" Type="http://schemas.openxmlformats.org/officeDocument/2006/relationships/image" Target="../media/image243.png"/><Relationship Id="rId6" Type="http://schemas.openxmlformats.org/officeDocument/2006/relationships/image" Target="../media/image242.png"/><Relationship Id="rId5" Type="http://schemas.openxmlformats.org/officeDocument/2006/relationships/image" Target="../media/image252.png"/><Relationship Id="rId4" Type="http://schemas.openxmlformats.org/officeDocument/2006/relationships/image" Target="../media/image251.png"/><Relationship Id="rId3" Type="http://schemas.openxmlformats.org/officeDocument/2006/relationships/image" Target="../media/image250.png"/><Relationship Id="rId2" Type="http://schemas.openxmlformats.org/officeDocument/2006/relationships/image" Target="../media/image249.png"/><Relationship Id="rId14" Type="http://schemas.openxmlformats.org/officeDocument/2006/relationships/slideLayout" Target="../slideLayouts/slideLayout2.xml"/><Relationship Id="rId13" Type="http://schemas.openxmlformats.org/officeDocument/2006/relationships/image" Target="../media/image254.png"/><Relationship Id="rId12" Type="http://schemas.openxmlformats.org/officeDocument/2006/relationships/image" Target="../media/image253.png"/><Relationship Id="rId11" Type="http://schemas.openxmlformats.org/officeDocument/2006/relationships/image" Target="../media/image247.png"/><Relationship Id="rId10" Type="http://schemas.openxmlformats.org/officeDocument/2006/relationships/image" Target="../media/image246.png"/><Relationship Id="rId1" Type="http://schemas.openxmlformats.org/officeDocument/2006/relationships/image" Target="../media/image25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1.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9" Type="http://schemas.openxmlformats.org/officeDocument/2006/relationships/image" Target="../media/image265.png"/><Relationship Id="rId8" Type="http://schemas.openxmlformats.org/officeDocument/2006/relationships/image" Target="../media/image264.png"/><Relationship Id="rId7" Type="http://schemas.openxmlformats.org/officeDocument/2006/relationships/image" Target="../media/image263.png"/><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 Id="rId3" Type="http://schemas.openxmlformats.org/officeDocument/2006/relationships/image" Target="../media/image259.png"/><Relationship Id="rId2" Type="http://schemas.openxmlformats.org/officeDocument/2006/relationships/image" Target="../media/image258.png"/><Relationship Id="rId11" Type="http://schemas.openxmlformats.org/officeDocument/2006/relationships/notesSlide" Target="../notesSlides/notesSlide20.xml"/><Relationship Id="rId10" Type="http://schemas.openxmlformats.org/officeDocument/2006/relationships/slideLayout" Target="../slideLayouts/slideLayout2.xml"/><Relationship Id="rId1" Type="http://schemas.openxmlformats.org/officeDocument/2006/relationships/image" Target="../media/image257.png"/></Relationships>
</file>

<file path=ppt/slides/_rels/slide51.xml.rels><?xml version="1.0" encoding="UTF-8" standalone="yes"?>
<Relationships xmlns="http://schemas.openxmlformats.org/package/2006/relationships"><Relationship Id="rId9" Type="http://schemas.openxmlformats.org/officeDocument/2006/relationships/image" Target="../media/image266.png"/><Relationship Id="rId8" Type="http://schemas.openxmlformats.org/officeDocument/2006/relationships/image" Target="../media/image265.png"/><Relationship Id="rId7" Type="http://schemas.openxmlformats.org/officeDocument/2006/relationships/image" Target="../media/image264.png"/><Relationship Id="rId6" Type="http://schemas.openxmlformats.org/officeDocument/2006/relationships/image" Target="../media/image262.png"/><Relationship Id="rId5" Type="http://schemas.openxmlformats.org/officeDocument/2006/relationships/image" Target="../media/image261.png"/><Relationship Id="rId4" Type="http://schemas.openxmlformats.org/officeDocument/2006/relationships/image" Target="../media/image260.png"/><Relationship Id="rId3" Type="http://schemas.openxmlformats.org/officeDocument/2006/relationships/image" Target="../media/image259.png"/><Relationship Id="rId2" Type="http://schemas.openxmlformats.org/officeDocument/2006/relationships/image" Target="../media/image258.png"/><Relationship Id="rId12" Type="http://schemas.openxmlformats.org/officeDocument/2006/relationships/notesSlide" Target="../notesSlides/notesSlide21.xml"/><Relationship Id="rId11" Type="http://schemas.openxmlformats.org/officeDocument/2006/relationships/slideLayout" Target="../slideLayouts/slideLayout2.xml"/><Relationship Id="rId10" Type="http://schemas.openxmlformats.org/officeDocument/2006/relationships/image" Target="../media/image267.png"/><Relationship Id="rId1" Type="http://schemas.openxmlformats.org/officeDocument/2006/relationships/image" Target="../media/image257.png"/></Relationships>
</file>

<file path=ppt/slides/_rels/slide52.xml.rels><?xml version="1.0" encoding="UTF-8" standalone="yes"?>
<Relationships xmlns="http://schemas.openxmlformats.org/package/2006/relationships"><Relationship Id="rId9" Type="http://schemas.openxmlformats.org/officeDocument/2006/relationships/oleObject" Target="../embeddings/oleObject41.bin"/><Relationship Id="rId8" Type="http://schemas.openxmlformats.org/officeDocument/2006/relationships/image" Target="../media/image274.wmf"/><Relationship Id="rId7" Type="http://schemas.openxmlformats.org/officeDocument/2006/relationships/oleObject" Target="../embeddings/oleObject40.bin"/><Relationship Id="rId6" Type="http://schemas.openxmlformats.org/officeDocument/2006/relationships/image" Target="../media/image273.png"/><Relationship Id="rId5" Type="http://schemas.openxmlformats.org/officeDocument/2006/relationships/image" Target="../media/image272.png"/><Relationship Id="rId46" Type="http://schemas.openxmlformats.org/officeDocument/2006/relationships/notesSlide" Target="../notesSlides/notesSlide22.xml"/><Relationship Id="rId45" Type="http://schemas.openxmlformats.org/officeDocument/2006/relationships/vmlDrawing" Target="../drawings/vmlDrawing14.vml"/><Relationship Id="rId44" Type="http://schemas.openxmlformats.org/officeDocument/2006/relationships/slideLayout" Target="../slideLayouts/slideLayout2.xml"/><Relationship Id="rId43" Type="http://schemas.openxmlformats.org/officeDocument/2006/relationships/image" Target="../media/image291.wmf"/><Relationship Id="rId42" Type="http://schemas.openxmlformats.org/officeDocument/2006/relationships/oleObject" Target="../embeddings/oleObject57.bin"/><Relationship Id="rId41" Type="http://schemas.openxmlformats.org/officeDocument/2006/relationships/image" Target="../media/image290.png"/><Relationship Id="rId40" Type="http://schemas.openxmlformats.org/officeDocument/2006/relationships/image" Target="../media/image289.wmf"/><Relationship Id="rId4" Type="http://schemas.openxmlformats.org/officeDocument/2006/relationships/image" Target="../media/image271.png"/><Relationship Id="rId39" Type="http://schemas.openxmlformats.org/officeDocument/2006/relationships/oleObject" Target="../embeddings/oleObject56.bin"/><Relationship Id="rId38" Type="http://schemas.openxmlformats.org/officeDocument/2006/relationships/image" Target="../media/image288.wmf"/><Relationship Id="rId37" Type="http://schemas.openxmlformats.org/officeDocument/2006/relationships/oleObject" Target="../embeddings/oleObject55.bin"/><Relationship Id="rId36" Type="http://schemas.openxmlformats.org/officeDocument/2006/relationships/image" Target="../media/image287.wmf"/><Relationship Id="rId35" Type="http://schemas.openxmlformats.org/officeDocument/2006/relationships/oleObject" Target="../embeddings/oleObject54.bin"/><Relationship Id="rId34" Type="http://schemas.openxmlformats.org/officeDocument/2006/relationships/image" Target="../media/image286.wmf"/><Relationship Id="rId33" Type="http://schemas.openxmlformats.org/officeDocument/2006/relationships/oleObject" Target="../embeddings/oleObject53.bin"/><Relationship Id="rId32" Type="http://schemas.openxmlformats.org/officeDocument/2006/relationships/image" Target="../media/image285.wmf"/><Relationship Id="rId31" Type="http://schemas.openxmlformats.org/officeDocument/2006/relationships/oleObject" Target="../embeddings/oleObject52.bin"/><Relationship Id="rId30" Type="http://schemas.openxmlformats.org/officeDocument/2006/relationships/image" Target="../media/image284.wmf"/><Relationship Id="rId3" Type="http://schemas.openxmlformats.org/officeDocument/2006/relationships/image" Target="../media/image270.png"/><Relationship Id="rId29" Type="http://schemas.openxmlformats.org/officeDocument/2006/relationships/oleObject" Target="../embeddings/oleObject51.bin"/><Relationship Id="rId28" Type="http://schemas.openxmlformats.org/officeDocument/2006/relationships/image" Target="../media/image283.wmf"/><Relationship Id="rId27" Type="http://schemas.openxmlformats.org/officeDocument/2006/relationships/oleObject" Target="../embeddings/oleObject50.bin"/><Relationship Id="rId26" Type="http://schemas.openxmlformats.org/officeDocument/2006/relationships/image" Target="../media/image154.wmf"/><Relationship Id="rId25" Type="http://schemas.openxmlformats.org/officeDocument/2006/relationships/oleObject" Target="../embeddings/oleObject49.bin"/><Relationship Id="rId24" Type="http://schemas.openxmlformats.org/officeDocument/2006/relationships/image" Target="../media/image282.wmf"/><Relationship Id="rId23" Type="http://schemas.openxmlformats.org/officeDocument/2006/relationships/oleObject" Target="../embeddings/oleObject48.bin"/><Relationship Id="rId22" Type="http://schemas.openxmlformats.org/officeDocument/2006/relationships/image" Target="../media/image281.wmf"/><Relationship Id="rId21" Type="http://schemas.openxmlformats.org/officeDocument/2006/relationships/oleObject" Target="../embeddings/oleObject47.bin"/><Relationship Id="rId20" Type="http://schemas.openxmlformats.org/officeDocument/2006/relationships/image" Target="../media/image280.wmf"/><Relationship Id="rId2" Type="http://schemas.openxmlformats.org/officeDocument/2006/relationships/image" Target="../media/image269.png"/><Relationship Id="rId19" Type="http://schemas.openxmlformats.org/officeDocument/2006/relationships/oleObject" Target="../embeddings/oleObject46.bin"/><Relationship Id="rId18" Type="http://schemas.openxmlformats.org/officeDocument/2006/relationships/image" Target="../media/image279.wmf"/><Relationship Id="rId17" Type="http://schemas.openxmlformats.org/officeDocument/2006/relationships/oleObject" Target="../embeddings/oleObject45.bin"/><Relationship Id="rId16" Type="http://schemas.openxmlformats.org/officeDocument/2006/relationships/image" Target="../media/image278.wmf"/><Relationship Id="rId15" Type="http://schemas.openxmlformats.org/officeDocument/2006/relationships/oleObject" Target="../embeddings/oleObject44.bin"/><Relationship Id="rId14" Type="http://schemas.openxmlformats.org/officeDocument/2006/relationships/image" Target="../media/image277.wmf"/><Relationship Id="rId13" Type="http://schemas.openxmlformats.org/officeDocument/2006/relationships/oleObject" Target="../embeddings/oleObject43.bin"/><Relationship Id="rId12" Type="http://schemas.openxmlformats.org/officeDocument/2006/relationships/image" Target="../media/image276.wmf"/><Relationship Id="rId11" Type="http://schemas.openxmlformats.org/officeDocument/2006/relationships/oleObject" Target="../embeddings/oleObject42.bin"/><Relationship Id="rId10" Type="http://schemas.openxmlformats.org/officeDocument/2006/relationships/image" Target="../media/image275.wmf"/><Relationship Id="rId1" Type="http://schemas.openxmlformats.org/officeDocument/2006/relationships/image" Target="../media/image268.png"/></Relationships>
</file>

<file path=ppt/slides/_rels/slide53.xml.rels><?xml version="1.0" encoding="UTF-8" standalone="yes"?>
<Relationships xmlns="http://schemas.openxmlformats.org/package/2006/relationships"><Relationship Id="rId9" Type="http://schemas.openxmlformats.org/officeDocument/2006/relationships/image" Target="../media/image297.png"/><Relationship Id="rId8" Type="http://schemas.openxmlformats.org/officeDocument/2006/relationships/image" Target="../media/image296.wmf"/><Relationship Id="rId7" Type="http://schemas.openxmlformats.org/officeDocument/2006/relationships/oleObject" Target="../embeddings/oleObject60.bin"/><Relationship Id="rId6" Type="http://schemas.openxmlformats.org/officeDocument/2006/relationships/image" Target="../media/image295.wmf"/><Relationship Id="rId5" Type="http://schemas.openxmlformats.org/officeDocument/2006/relationships/oleObject" Target="../embeddings/oleObject59.bin"/><Relationship Id="rId4" Type="http://schemas.openxmlformats.org/officeDocument/2006/relationships/image" Target="../media/image294.wmf"/><Relationship Id="rId35" Type="http://schemas.openxmlformats.org/officeDocument/2006/relationships/vmlDrawing" Target="../drawings/vmlDrawing15.vml"/><Relationship Id="rId34" Type="http://schemas.openxmlformats.org/officeDocument/2006/relationships/slideLayout" Target="../slideLayouts/slideLayout2.xml"/><Relationship Id="rId33" Type="http://schemas.openxmlformats.org/officeDocument/2006/relationships/image" Target="../media/image316.png"/><Relationship Id="rId32" Type="http://schemas.openxmlformats.org/officeDocument/2006/relationships/image" Target="../media/image315.png"/><Relationship Id="rId31" Type="http://schemas.openxmlformats.org/officeDocument/2006/relationships/image" Target="../media/image314.png"/><Relationship Id="rId30" Type="http://schemas.openxmlformats.org/officeDocument/2006/relationships/image" Target="../media/image313.png"/><Relationship Id="rId3" Type="http://schemas.openxmlformats.org/officeDocument/2006/relationships/oleObject" Target="../embeddings/oleObject58.bin"/><Relationship Id="rId29" Type="http://schemas.openxmlformats.org/officeDocument/2006/relationships/image" Target="../media/image312.png"/><Relationship Id="rId28" Type="http://schemas.openxmlformats.org/officeDocument/2006/relationships/image" Target="../media/image311.png"/><Relationship Id="rId27" Type="http://schemas.openxmlformats.org/officeDocument/2006/relationships/image" Target="../media/image310.png"/><Relationship Id="rId26" Type="http://schemas.openxmlformats.org/officeDocument/2006/relationships/image" Target="../media/image309.png"/><Relationship Id="rId25" Type="http://schemas.openxmlformats.org/officeDocument/2006/relationships/image" Target="../media/image308.png"/><Relationship Id="rId24" Type="http://schemas.openxmlformats.org/officeDocument/2006/relationships/image" Target="../media/image307.png"/><Relationship Id="rId23" Type="http://schemas.openxmlformats.org/officeDocument/2006/relationships/image" Target="../media/image306.png"/><Relationship Id="rId22" Type="http://schemas.openxmlformats.org/officeDocument/2006/relationships/image" Target="../media/image305.wmf"/><Relationship Id="rId21" Type="http://schemas.openxmlformats.org/officeDocument/2006/relationships/oleObject" Target="../embeddings/oleObject65.bin"/><Relationship Id="rId20" Type="http://schemas.openxmlformats.org/officeDocument/2006/relationships/image" Target="../media/image304.wmf"/><Relationship Id="rId2" Type="http://schemas.openxmlformats.org/officeDocument/2006/relationships/image" Target="../media/image293.png"/><Relationship Id="rId19" Type="http://schemas.openxmlformats.org/officeDocument/2006/relationships/oleObject" Target="../embeddings/oleObject64.bin"/><Relationship Id="rId18" Type="http://schemas.openxmlformats.org/officeDocument/2006/relationships/image" Target="../media/image303.wmf"/><Relationship Id="rId17" Type="http://schemas.openxmlformats.org/officeDocument/2006/relationships/oleObject" Target="../embeddings/oleObject63.bin"/><Relationship Id="rId16" Type="http://schemas.openxmlformats.org/officeDocument/2006/relationships/image" Target="../media/image302.wmf"/><Relationship Id="rId15" Type="http://schemas.openxmlformats.org/officeDocument/2006/relationships/oleObject" Target="../embeddings/oleObject62.bin"/><Relationship Id="rId14" Type="http://schemas.openxmlformats.org/officeDocument/2006/relationships/image" Target="../media/image301.wmf"/><Relationship Id="rId13" Type="http://schemas.openxmlformats.org/officeDocument/2006/relationships/oleObject" Target="../embeddings/oleObject61.bin"/><Relationship Id="rId12" Type="http://schemas.openxmlformats.org/officeDocument/2006/relationships/image" Target="../media/image300.png"/><Relationship Id="rId11" Type="http://schemas.openxmlformats.org/officeDocument/2006/relationships/image" Target="../media/image299.png"/><Relationship Id="rId10" Type="http://schemas.openxmlformats.org/officeDocument/2006/relationships/image" Target="../media/image298.png"/><Relationship Id="rId1" Type="http://schemas.openxmlformats.org/officeDocument/2006/relationships/image" Target="../media/image292.png"/></Relationships>
</file>

<file path=ppt/slides/_rels/slide54.xml.rels><?xml version="1.0" encoding="UTF-8" standalone="yes"?>
<Relationships xmlns="http://schemas.openxmlformats.org/package/2006/relationships"><Relationship Id="rId9" Type="http://schemas.openxmlformats.org/officeDocument/2006/relationships/image" Target="../media/image154.wmf"/><Relationship Id="rId8" Type="http://schemas.openxmlformats.org/officeDocument/2006/relationships/oleObject" Target="../embeddings/oleObject69.bin"/><Relationship Id="rId7" Type="http://schemas.openxmlformats.org/officeDocument/2006/relationships/image" Target="../media/image320.wmf"/><Relationship Id="rId6" Type="http://schemas.openxmlformats.org/officeDocument/2006/relationships/oleObject" Target="../embeddings/oleObject68.bin"/><Relationship Id="rId5" Type="http://schemas.openxmlformats.org/officeDocument/2006/relationships/image" Target="../media/image319.wmf"/><Relationship Id="rId4" Type="http://schemas.openxmlformats.org/officeDocument/2006/relationships/oleObject" Target="../embeddings/oleObject67.bin"/><Relationship Id="rId3" Type="http://schemas.openxmlformats.org/officeDocument/2006/relationships/image" Target="../media/image318.wmf"/><Relationship Id="rId28" Type="http://schemas.openxmlformats.org/officeDocument/2006/relationships/notesSlide" Target="../notesSlides/notesSlide23.xml"/><Relationship Id="rId27" Type="http://schemas.openxmlformats.org/officeDocument/2006/relationships/vmlDrawing" Target="../drawings/vmlDrawing16.vml"/><Relationship Id="rId26" Type="http://schemas.openxmlformats.org/officeDocument/2006/relationships/slideLayout" Target="../slideLayouts/slideLayout2.xml"/><Relationship Id="rId25" Type="http://schemas.openxmlformats.org/officeDocument/2006/relationships/image" Target="../media/image326.png"/><Relationship Id="rId24" Type="http://schemas.openxmlformats.org/officeDocument/2006/relationships/image" Target="../media/image325.png"/><Relationship Id="rId23" Type="http://schemas.openxmlformats.org/officeDocument/2006/relationships/image" Target="../media/image324.wmf"/><Relationship Id="rId22" Type="http://schemas.openxmlformats.org/officeDocument/2006/relationships/oleObject" Target="../embeddings/oleObject77.bin"/><Relationship Id="rId21" Type="http://schemas.openxmlformats.org/officeDocument/2006/relationships/image" Target="../media/image323.wmf"/><Relationship Id="rId20" Type="http://schemas.openxmlformats.org/officeDocument/2006/relationships/oleObject" Target="../embeddings/oleObject76.bin"/><Relationship Id="rId2" Type="http://schemas.openxmlformats.org/officeDocument/2006/relationships/oleObject" Target="../embeddings/oleObject66.bin"/><Relationship Id="rId19" Type="http://schemas.openxmlformats.org/officeDocument/2006/relationships/image" Target="../media/image322.wmf"/><Relationship Id="rId18" Type="http://schemas.openxmlformats.org/officeDocument/2006/relationships/oleObject" Target="../embeddings/oleObject75.bin"/><Relationship Id="rId17" Type="http://schemas.openxmlformats.org/officeDocument/2006/relationships/oleObject" Target="../embeddings/oleObject74.bin"/><Relationship Id="rId16" Type="http://schemas.openxmlformats.org/officeDocument/2006/relationships/oleObject" Target="../embeddings/oleObject73.bin"/><Relationship Id="rId15" Type="http://schemas.openxmlformats.org/officeDocument/2006/relationships/image" Target="../media/image321.wmf"/><Relationship Id="rId14" Type="http://schemas.openxmlformats.org/officeDocument/2006/relationships/oleObject" Target="../embeddings/oleObject72.bin"/><Relationship Id="rId13" Type="http://schemas.openxmlformats.org/officeDocument/2006/relationships/image" Target="../media/image148.wmf"/><Relationship Id="rId12" Type="http://schemas.openxmlformats.org/officeDocument/2006/relationships/oleObject" Target="../embeddings/oleObject71.bin"/><Relationship Id="rId11" Type="http://schemas.openxmlformats.org/officeDocument/2006/relationships/image" Target="../media/image147.wmf"/><Relationship Id="rId10" Type="http://schemas.openxmlformats.org/officeDocument/2006/relationships/oleObject" Target="../embeddings/oleObject70.bin"/><Relationship Id="rId1" Type="http://schemas.openxmlformats.org/officeDocument/2006/relationships/image" Target="../media/image317.png"/></Relationships>
</file>

<file path=ppt/slides/_rels/slide55.xml.rels><?xml version="1.0" encoding="UTF-8" standalone="yes"?>
<Relationships xmlns="http://schemas.openxmlformats.org/package/2006/relationships"><Relationship Id="rId9" Type="http://schemas.openxmlformats.org/officeDocument/2006/relationships/image" Target="../media/image330.png"/><Relationship Id="rId8" Type="http://schemas.openxmlformats.org/officeDocument/2006/relationships/image" Target="../media/image329.png"/><Relationship Id="rId7" Type="http://schemas.openxmlformats.org/officeDocument/2006/relationships/image" Target="../media/image328.png"/><Relationship Id="rId6" Type="http://schemas.openxmlformats.org/officeDocument/2006/relationships/image" Target="../media/image327.png"/><Relationship Id="rId5" Type="http://schemas.openxmlformats.org/officeDocument/2006/relationships/image" Target="../media/image319.wmf"/><Relationship Id="rId4" Type="http://schemas.openxmlformats.org/officeDocument/2006/relationships/oleObject" Target="../embeddings/oleObject79.bin"/><Relationship Id="rId3" Type="http://schemas.openxmlformats.org/officeDocument/2006/relationships/image" Target="../media/image318.wmf"/><Relationship Id="rId2" Type="http://schemas.openxmlformats.org/officeDocument/2006/relationships/oleObject" Target="../embeddings/oleObject78.bin"/><Relationship Id="rId19" Type="http://schemas.openxmlformats.org/officeDocument/2006/relationships/vmlDrawing" Target="../drawings/vmlDrawing17.vml"/><Relationship Id="rId18" Type="http://schemas.openxmlformats.org/officeDocument/2006/relationships/slideLayout" Target="../slideLayouts/slideLayout2.xml"/><Relationship Id="rId17" Type="http://schemas.openxmlformats.org/officeDocument/2006/relationships/image" Target="../media/image338.png"/><Relationship Id="rId16" Type="http://schemas.openxmlformats.org/officeDocument/2006/relationships/image" Target="../media/image337.png"/><Relationship Id="rId15" Type="http://schemas.openxmlformats.org/officeDocument/2006/relationships/image" Target="../media/image336.png"/><Relationship Id="rId14" Type="http://schemas.openxmlformats.org/officeDocument/2006/relationships/image" Target="../media/image335.png"/><Relationship Id="rId13" Type="http://schemas.openxmlformats.org/officeDocument/2006/relationships/image" Target="../media/image334.png"/><Relationship Id="rId12" Type="http://schemas.openxmlformats.org/officeDocument/2006/relationships/image" Target="../media/image333.png"/><Relationship Id="rId11" Type="http://schemas.openxmlformats.org/officeDocument/2006/relationships/image" Target="../media/image332.png"/><Relationship Id="rId10" Type="http://schemas.openxmlformats.org/officeDocument/2006/relationships/image" Target="../media/image331.png"/><Relationship Id="rId1" Type="http://schemas.openxmlformats.org/officeDocument/2006/relationships/image" Target="../media/image317.png"/></Relationships>
</file>

<file path=ppt/slides/_rels/slide56.xml.rels><?xml version="1.0" encoding="UTF-8" standalone="yes"?>
<Relationships xmlns="http://schemas.openxmlformats.org/package/2006/relationships"><Relationship Id="rId9" Type="http://schemas.openxmlformats.org/officeDocument/2006/relationships/image" Target="../media/image341.wmf"/><Relationship Id="rId8" Type="http://schemas.openxmlformats.org/officeDocument/2006/relationships/oleObject" Target="../embeddings/oleObject84.bin"/><Relationship Id="rId7" Type="http://schemas.openxmlformats.org/officeDocument/2006/relationships/image" Target="../media/image340.wmf"/><Relationship Id="rId6" Type="http://schemas.openxmlformats.org/officeDocument/2006/relationships/oleObject" Target="../embeddings/oleObject83.bin"/><Relationship Id="rId5" Type="http://schemas.openxmlformats.org/officeDocument/2006/relationships/oleObject" Target="../embeddings/oleObject82.bin"/><Relationship Id="rId4" Type="http://schemas.openxmlformats.org/officeDocument/2006/relationships/image" Target="../media/image339.wmf"/><Relationship Id="rId3" Type="http://schemas.openxmlformats.org/officeDocument/2006/relationships/oleObject" Target="../embeddings/oleObject81.bin"/><Relationship Id="rId20" Type="http://schemas.openxmlformats.org/officeDocument/2006/relationships/vmlDrawing" Target="../drawings/vmlDrawing18.vml"/><Relationship Id="rId2" Type="http://schemas.openxmlformats.org/officeDocument/2006/relationships/image" Target="../media/image154.wmf"/><Relationship Id="rId19" Type="http://schemas.openxmlformats.org/officeDocument/2006/relationships/slideLayout" Target="../slideLayouts/slideLayout2.xml"/><Relationship Id="rId18" Type="http://schemas.openxmlformats.org/officeDocument/2006/relationships/image" Target="../media/image345.png"/><Relationship Id="rId17" Type="http://schemas.openxmlformats.org/officeDocument/2006/relationships/image" Target="../media/image344.png"/><Relationship Id="rId16" Type="http://schemas.openxmlformats.org/officeDocument/2006/relationships/image" Target="../media/image147.wmf"/><Relationship Id="rId15" Type="http://schemas.openxmlformats.org/officeDocument/2006/relationships/oleObject" Target="../embeddings/oleObject88.bin"/><Relationship Id="rId14" Type="http://schemas.openxmlformats.org/officeDocument/2006/relationships/oleObject" Target="../embeddings/oleObject87.bin"/><Relationship Id="rId13" Type="http://schemas.openxmlformats.org/officeDocument/2006/relationships/image" Target="../media/image343.wmf"/><Relationship Id="rId12" Type="http://schemas.openxmlformats.org/officeDocument/2006/relationships/oleObject" Target="../embeddings/oleObject86.bin"/><Relationship Id="rId11" Type="http://schemas.openxmlformats.org/officeDocument/2006/relationships/image" Target="../media/image342.wmf"/><Relationship Id="rId10" Type="http://schemas.openxmlformats.org/officeDocument/2006/relationships/oleObject" Target="../embeddings/oleObject85.bin"/><Relationship Id="rId1" Type="http://schemas.openxmlformats.org/officeDocument/2006/relationships/oleObject" Target="../embeddings/oleObject80.bin"/></Relationships>
</file>

<file path=ppt/slides/_rels/slide57.xml.rels><?xml version="1.0" encoding="UTF-8" standalone="yes"?>
<Relationships xmlns="http://schemas.openxmlformats.org/package/2006/relationships"><Relationship Id="rId9" Type="http://schemas.openxmlformats.org/officeDocument/2006/relationships/image" Target="../media/image350.png"/><Relationship Id="rId8" Type="http://schemas.openxmlformats.org/officeDocument/2006/relationships/image" Target="../media/image349.png"/><Relationship Id="rId7" Type="http://schemas.openxmlformats.org/officeDocument/2006/relationships/image" Target="../media/image348.png"/><Relationship Id="rId6" Type="http://schemas.openxmlformats.org/officeDocument/2006/relationships/image" Target="../media/image347.png"/><Relationship Id="rId5" Type="http://schemas.openxmlformats.org/officeDocument/2006/relationships/image" Target="../media/image342.wmf"/><Relationship Id="rId4" Type="http://schemas.openxmlformats.org/officeDocument/2006/relationships/oleObject" Target="../embeddings/oleObject90.bin"/><Relationship Id="rId39" Type="http://schemas.openxmlformats.org/officeDocument/2006/relationships/notesSlide" Target="../notesSlides/notesSlide24.xml"/><Relationship Id="rId38" Type="http://schemas.openxmlformats.org/officeDocument/2006/relationships/vmlDrawing" Target="../drawings/vmlDrawing19.vml"/><Relationship Id="rId37" Type="http://schemas.openxmlformats.org/officeDocument/2006/relationships/slideLayout" Target="../slideLayouts/slideLayout2.xml"/><Relationship Id="rId36" Type="http://schemas.openxmlformats.org/officeDocument/2006/relationships/image" Target="../media/image364.wmf"/><Relationship Id="rId35" Type="http://schemas.openxmlformats.org/officeDocument/2006/relationships/oleObject" Target="../embeddings/oleObject102.bin"/><Relationship Id="rId34" Type="http://schemas.openxmlformats.org/officeDocument/2006/relationships/oleObject" Target="../embeddings/oleObject101.bin"/><Relationship Id="rId33" Type="http://schemas.openxmlformats.org/officeDocument/2006/relationships/oleObject" Target="../embeddings/oleObject100.bin"/><Relationship Id="rId32" Type="http://schemas.openxmlformats.org/officeDocument/2006/relationships/oleObject" Target="../embeddings/oleObject99.bin"/><Relationship Id="rId31" Type="http://schemas.openxmlformats.org/officeDocument/2006/relationships/image" Target="../media/image363.png"/><Relationship Id="rId30" Type="http://schemas.openxmlformats.org/officeDocument/2006/relationships/image" Target="../media/image362.wmf"/><Relationship Id="rId3" Type="http://schemas.openxmlformats.org/officeDocument/2006/relationships/image" Target="../media/image341.wmf"/><Relationship Id="rId29" Type="http://schemas.openxmlformats.org/officeDocument/2006/relationships/oleObject" Target="../embeddings/oleObject98.bin"/><Relationship Id="rId28" Type="http://schemas.openxmlformats.org/officeDocument/2006/relationships/image" Target="../media/image361.png"/><Relationship Id="rId27" Type="http://schemas.openxmlformats.org/officeDocument/2006/relationships/image" Target="../media/image360.png"/><Relationship Id="rId26" Type="http://schemas.openxmlformats.org/officeDocument/2006/relationships/image" Target="../media/image359.wmf"/><Relationship Id="rId25" Type="http://schemas.openxmlformats.org/officeDocument/2006/relationships/oleObject" Target="../embeddings/oleObject97.bin"/><Relationship Id="rId24" Type="http://schemas.openxmlformats.org/officeDocument/2006/relationships/image" Target="../media/image358.wmf"/><Relationship Id="rId23" Type="http://schemas.openxmlformats.org/officeDocument/2006/relationships/oleObject" Target="../embeddings/oleObject96.bin"/><Relationship Id="rId22" Type="http://schemas.openxmlformats.org/officeDocument/2006/relationships/image" Target="../media/image357.wmf"/><Relationship Id="rId21" Type="http://schemas.openxmlformats.org/officeDocument/2006/relationships/oleObject" Target="../embeddings/oleObject95.bin"/><Relationship Id="rId20" Type="http://schemas.openxmlformats.org/officeDocument/2006/relationships/oleObject" Target="../embeddings/oleObject94.bin"/><Relationship Id="rId2" Type="http://schemas.openxmlformats.org/officeDocument/2006/relationships/oleObject" Target="../embeddings/oleObject89.bin"/><Relationship Id="rId19" Type="http://schemas.openxmlformats.org/officeDocument/2006/relationships/image" Target="../media/image154.wmf"/><Relationship Id="rId18" Type="http://schemas.openxmlformats.org/officeDocument/2006/relationships/oleObject" Target="../embeddings/oleObject93.bin"/><Relationship Id="rId17" Type="http://schemas.openxmlformats.org/officeDocument/2006/relationships/image" Target="../media/image356.png"/><Relationship Id="rId16" Type="http://schemas.openxmlformats.org/officeDocument/2006/relationships/image" Target="../media/image355.png"/><Relationship Id="rId15" Type="http://schemas.openxmlformats.org/officeDocument/2006/relationships/image" Target="../media/image354.png"/><Relationship Id="rId14" Type="http://schemas.openxmlformats.org/officeDocument/2006/relationships/oleObject" Target="../embeddings/oleObject92.bin"/><Relationship Id="rId13" Type="http://schemas.openxmlformats.org/officeDocument/2006/relationships/image" Target="../media/image353.wmf"/><Relationship Id="rId12" Type="http://schemas.openxmlformats.org/officeDocument/2006/relationships/oleObject" Target="../embeddings/oleObject91.bin"/><Relationship Id="rId11" Type="http://schemas.openxmlformats.org/officeDocument/2006/relationships/image" Target="../media/image352.png"/><Relationship Id="rId10" Type="http://schemas.openxmlformats.org/officeDocument/2006/relationships/image" Target="../media/image351.png"/><Relationship Id="rId1" Type="http://schemas.openxmlformats.org/officeDocument/2006/relationships/image" Target="../media/image346.png"/></Relationships>
</file>

<file path=ppt/slides/_rels/slide58.xml.rels><?xml version="1.0" encoding="UTF-8" standalone="yes"?>
<Relationships xmlns="http://schemas.openxmlformats.org/package/2006/relationships"><Relationship Id="rId9" Type="http://schemas.openxmlformats.org/officeDocument/2006/relationships/oleObject" Target="../embeddings/oleObject107.bin"/><Relationship Id="rId8" Type="http://schemas.openxmlformats.org/officeDocument/2006/relationships/image" Target="../media/image366.wmf"/><Relationship Id="rId7" Type="http://schemas.openxmlformats.org/officeDocument/2006/relationships/oleObject" Target="../embeddings/oleObject106.bin"/><Relationship Id="rId6" Type="http://schemas.openxmlformats.org/officeDocument/2006/relationships/image" Target="../media/image147.wmf"/><Relationship Id="rId5" Type="http://schemas.openxmlformats.org/officeDocument/2006/relationships/oleObject" Target="../embeddings/oleObject105.bin"/><Relationship Id="rId4" Type="http://schemas.openxmlformats.org/officeDocument/2006/relationships/image" Target="../media/image154.wmf"/><Relationship Id="rId39" Type="http://schemas.openxmlformats.org/officeDocument/2006/relationships/vmlDrawing" Target="../drawings/vmlDrawing20.vml"/><Relationship Id="rId38" Type="http://schemas.openxmlformats.org/officeDocument/2006/relationships/slideLayout" Target="../slideLayouts/slideLayout2.xml"/><Relationship Id="rId37" Type="http://schemas.openxmlformats.org/officeDocument/2006/relationships/oleObject" Target="../embeddings/oleObject114.bin"/><Relationship Id="rId36" Type="http://schemas.openxmlformats.org/officeDocument/2006/relationships/oleObject" Target="../embeddings/oleObject113.bin"/><Relationship Id="rId35" Type="http://schemas.openxmlformats.org/officeDocument/2006/relationships/image" Target="../media/image383.wmf"/><Relationship Id="rId34" Type="http://schemas.openxmlformats.org/officeDocument/2006/relationships/oleObject" Target="../embeddings/oleObject112.bin"/><Relationship Id="rId33" Type="http://schemas.openxmlformats.org/officeDocument/2006/relationships/image" Target="../media/image382.png"/><Relationship Id="rId32" Type="http://schemas.openxmlformats.org/officeDocument/2006/relationships/image" Target="../media/image381.png"/><Relationship Id="rId31" Type="http://schemas.openxmlformats.org/officeDocument/2006/relationships/image" Target="../media/image380.png"/><Relationship Id="rId30" Type="http://schemas.openxmlformats.org/officeDocument/2006/relationships/image" Target="../media/image342.wmf"/><Relationship Id="rId3" Type="http://schemas.openxmlformats.org/officeDocument/2006/relationships/oleObject" Target="../embeddings/oleObject104.bin"/><Relationship Id="rId29" Type="http://schemas.openxmlformats.org/officeDocument/2006/relationships/oleObject" Target="../embeddings/oleObject111.bin"/><Relationship Id="rId28" Type="http://schemas.openxmlformats.org/officeDocument/2006/relationships/image" Target="../media/image379.wmf"/><Relationship Id="rId27" Type="http://schemas.openxmlformats.org/officeDocument/2006/relationships/oleObject" Target="../embeddings/oleObject110.bin"/><Relationship Id="rId26" Type="http://schemas.openxmlformats.org/officeDocument/2006/relationships/image" Target="../media/image378.png"/><Relationship Id="rId25" Type="http://schemas.openxmlformats.org/officeDocument/2006/relationships/image" Target="../media/image351.png"/><Relationship Id="rId24" Type="http://schemas.openxmlformats.org/officeDocument/2006/relationships/image" Target="../media/image377.png"/><Relationship Id="rId23" Type="http://schemas.openxmlformats.org/officeDocument/2006/relationships/image" Target="../media/image376.png"/><Relationship Id="rId22" Type="http://schemas.openxmlformats.org/officeDocument/2006/relationships/image" Target="../media/image375.png"/><Relationship Id="rId21" Type="http://schemas.openxmlformats.org/officeDocument/2006/relationships/image" Target="../media/image374.png"/><Relationship Id="rId20" Type="http://schemas.openxmlformats.org/officeDocument/2006/relationships/image" Target="../media/image373.wmf"/><Relationship Id="rId2" Type="http://schemas.openxmlformats.org/officeDocument/2006/relationships/image" Target="../media/image365.wmf"/><Relationship Id="rId19" Type="http://schemas.openxmlformats.org/officeDocument/2006/relationships/oleObject" Target="../embeddings/oleObject109.bin"/><Relationship Id="rId18" Type="http://schemas.openxmlformats.org/officeDocument/2006/relationships/image" Target="../media/image341.wmf"/><Relationship Id="rId17" Type="http://schemas.openxmlformats.org/officeDocument/2006/relationships/oleObject" Target="../embeddings/oleObject108.bin"/><Relationship Id="rId16" Type="http://schemas.openxmlformats.org/officeDocument/2006/relationships/image" Target="../media/image346.png"/><Relationship Id="rId15" Type="http://schemas.openxmlformats.org/officeDocument/2006/relationships/image" Target="../media/image372.png"/><Relationship Id="rId14" Type="http://schemas.openxmlformats.org/officeDocument/2006/relationships/image" Target="../media/image371.png"/><Relationship Id="rId13" Type="http://schemas.openxmlformats.org/officeDocument/2006/relationships/image" Target="../media/image370.png"/><Relationship Id="rId12" Type="http://schemas.openxmlformats.org/officeDocument/2006/relationships/image" Target="../media/image369.png"/><Relationship Id="rId11" Type="http://schemas.openxmlformats.org/officeDocument/2006/relationships/image" Target="../media/image368.png"/><Relationship Id="rId10" Type="http://schemas.openxmlformats.org/officeDocument/2006/relationships/image" Target="../media/image367.wmf"/><Relationship Id="rId1" Type="http://schemas.openxmlformats.org/officeDocument/2006/relationships/oleObject" Target="../embeddings/oleObject103.bin"/></Relationships>
</file>

<file path=ppt/slides/_rels/slide59.xml.rels><?xml version="1.0" encoding="UTF-8" standalone="yes"?>
<Relationships xmlns="http://schemas.openxmlformats.org/package/2006/relationships"><Relationship Id="rId9" Type="http://schemas.openxmlformats.org/officeDocument/2006/relationships/image" Target="../media/image340.wmf"/><Relationship Id="rId8" Type="http://schemas.openxmlformats.org/officeDocument/2006/relationships/oleObject" Target="../embeddings/oleObject118.bin"/><Relationship Id="rId7" Type="http://schemas.openxmlformats.org/officeDocument/2006/relationships/oleObject" Target="../embeddings/oleObject117.bin"/><Relationship Id="rId6" Type="http://schemas.openxmlformats.org/officeDocument/2006/relationships/image" Target="../media/image339.wmf"/><Relationship Id="rId5" Type="http://schemas.openxmlformats.org/officeDocument/2006/relationships/oleObject" Target="../embeddings/oleObject116.bin"/><Relationship Id="rId4" Type="http://schemas.openxmlformats.org/officeDocument/2006/relationships/image" Target="../media/image154.wmf"/><Relationship Id="rId3" Type="http://schemas.openxmlformats.org/officeDocument/2006/relationships/oleObject" Target="../embeddings/oleObject115.bin"/><Relationship Id="rId22" Type="http://schemas.openxmlformats.org/officeDocument/2006/relationships/vmlDrawing" Target="../drawings/vmlDrawing21.vml"/><Relationship Id="rId21" Type="http://schemas.openxmlformats.org/officeDocument/2006/relationships/slideLayout" Target="../slideLayouts/slideLayout2.xml"/><Relationship Id="rId20" Type="http://schemas.openxmlformats.org/officeDocument/2006/relationships/image" Target="../media/image345.png"/><Relationship Id="rId2" Type="http://schemas.openxmlformats.org/officeDocument/2006/relationships/image" Target="../media/image385.jpeg"/><Relationship Id="rId19" Type="http://schemas.openxmlformats.org/officeDocument/2006/relationships/image" Target="../media/image344.png"/><Relationship Id="rId18" Type="http://schemas.openxmlformats.org/officeDocument/2006/relationships/image" Target="../media/image147.wmf"/><Relationship Id="rId17" Type="http://schemas.openxmlformats.org/officeDocument/2006/relationships/oleObject" Target="../embeddings/oleObject123.bin"/><Relationship Id="rId16" Type="http://schemas.openxmlformats.org/officeDocument/2006/relationships/oleObject" Target="../embeddings/oleObject122.bin"/><Relationship Id="rId15" Type="http://schemas.openxmlformats.org/officeDocument/2006/relationships/image" Target="../media/image343.wmf"/><Relationship Id="rId14" Type="http://schemas.openxmlformats.org/officeDocument/2006/relationships/oleObject" Target="../embeddings/oleObject121.bin"/><Relationship Id="rId13" Type="http://schemas.openxmlformats.org/officeDocument/2006/relationships/image" Target="../media/image342.wmf"/><Relationship Id="rId12" Type="http://schemas.openxmlformats.org/officeDocument/2006/relationships/oleObject" Target="../embeddings/oleObject120.bin"/><Relationship Id="rId11" Type="http://schemas.openxmlformats.org/officeDocument/2006/relationships/image" Target="../media/image341.wmf"/><Relationship Id="rId10" Type="http://schemas.openxmlformats.org/officeDocument/2006/relationships/oleObject" Target="../embeddings/oleObject119.bin"/><Relationship Id="rId1" Type="http://schemas.openxmlformats.org/officeDocument/2006/relationships/image" Target="../media/image384.jpeg"/></Relationships>
</file>

<file path=ppt/slides/_rels/slide6.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oleObject" Target="../embeddings/oleObject3.bin"/><Relationship Id="rId3" Type="http://schemas.openxmlformats.org/officeDocument/2006/relationships/oleObject" Target="../embeddings/oleObject2.bin"/><Relationship Id="rId2" Type="http://schemas.openxmlformats.org/officeDocument/2006/relationships/image" Target="../media/image10.wmf"/><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2.xml.rels><?xml version="1.0" encoding="UTF-8" standalone="yes"?>
<Relationships xmlns="http://schemas.openxmlformats.org/package/2006/relationships"><Relationship Id="rId9" Type="http://schemas.openxmlformats.org/officeDocument/2006/relationships/oleObject" Target="../embeddings/oleObject128.bin"/><Relationship Id="rId8" Type="http://schemas.openxmlformats.org/officeDocument/2006/relationships/oleObject" Target="../embeddings/oleObject127.bin"/><Relationship Id="rId7" Type="http://schemas.openxmlformats.org/officeDocument/2006/relationships/oleObject" Target="../embeddings/oleObject126.bin"/><Relationship Id="rId6" Type="http://schemas.openxmlformats.org/officeDocument/2006/relationships/image" Target="../media/image154.wmf"/><Relationship Id="rId5" Type="http://schemas.openxmlformats.org/officeDocument/2006/relationships/oleObject" Target="../embeddings/oleObject125.bin"/><Relationship Id="rId4" Type="http://schemas.openxmlformats.org/officeDocument/2006/relationships/image" Target="../media/image386.wmf"/><Relationship Id="rId3" Type="http://schemas.openxmlformats.org/officeDocument/2006/relationships/oleObject" Target="../embeddings/oleObject124.bin"/><Relationship Id="rId2" Type="http://schemas.openxmlformats.org/officeDocument/2006/relationships/image" Target="../media/image385.jpeg"/><Relationship Id="rId16" Type="http://schemas.openxmlformats.org/officeDocument/2006/relationships/notesSlide" Target="../notesSlides/notesSlide26.xml"/><Relationship Id="rId15" Type="http://schemas.openxmlformats.org/officeDocument/2006/relationships/vmlDrawing" Target="../drawings/vmlDrawing22.vml"/><Relationship Id="rId14" Type="http://schemas.openxmlformats.org/officeDocument/2006/relationships/slideLayout" Target="../slideLayouts/slideLayout2.xml"/><Relationship Id="rId13" Type="http://schemas.openxmlformats.org/officeDocument/2006/relationships/image" Target="../media/image387.png"/><Relationship Id="rId12" Type="http://schemas.openxmlformats.org/officeDocument/2006/relationships/oleObject" Target="../embeddings/oleObject131.bin"/><Relationship Id="rId11" Type="http://schemas.openxmlformats.org/officeDocument/2006/relationships/oleObject" Target="../embeddings/oleObject130.bin"/><Relationship Id="rId10" Type="http://schemas.openxmlformats.org/officeDocument/2006/relationships/oleObject" Target="../embeddings/oleObject129.bin"/><Relationship Id="rId1" Type="http://schemas.openxmlformats.org/officeDocument/2006/relationships/image" Target="../media/image384.jpeg"/></Relationships>
</file>

<file path=ppt/slides/_rels/slide63.xml.rels><?xml version="1.0" encoding="UTF-8" standalone="yes"?>
<Relationships xmlns="http://schemas.openxmlformats.org/package/2006/relationships"><Relationship Id="rId9" Type="http://schemas.openxmlformats.org/officeDocument/2006/relationships/vmlDrawing" Target="../drawings/vmlDrawing23.vml"/><Relationship Id="rId8" Type="http://schemas.openxmlformats.org/officeDocument/2006/relationships/slideLayout" Target="../slideLayouts/slideLayout2.xml"/><Relationship Id="rId7" Type="http://schemas.openxmlformats.org/officeDocument/2006/relationships/image" Target="../media/image160.wmf"/><Relationship Id="rId6" Type="http://schemas.openxmlformats.org/officeDocument/2006/relationships/oleObject" Target="../embeddings/oleObject134.bin"/><Relationship Id="rId5" Type="http://schemas.openxmlformats.org/officeDocument/2006/relationships/image" Target="../media/image159.wmf"/><Relationship Id="rId4" Type="http://schemas.openxmlformats.org/officeDocument/2006/relationships/oleObject" Target="../embeddings/oleObject133.bin"/><Relationship Id="rId3" Type="http://schemas.openxmlformats.org/officeDocument/2006/relationships/image" Target="../media/image158.wmf"/><Relationship Id="rId2" Type="http://schemas.openxmlformats.org/officeDocument/2006/relationships/oleObject" Target="../embeddings/oleObject132.bin"/><Relationship Id="rId10" Type="http://schemas.openxmlformats.org/officeDocument/2006/relationships/notesSlide" Target="../notesSlides/notesSlide27.xml"/><Relationship Id="rId1" Type="http://schemas.openxmlformats.org/officeDocument/2006/relationships/image" Target="../media/image1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389.png"/><Relationship Id="rId1" Type="http://schemas.openxmlformats.org/officeDocument/2006/relationships/image" Target="../media/image388.png"/></Relationships>
</file>

<file path=ppt/slides/_rels/slide66.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vmlDrawing" Target="../drawings/vmlDrawing24.vml"/><Relationship Id="rId7" Type="http://schemas.openxmlformats.org/officeDocument/2006/relationships/slideLayout" Target="../slideLayouts/slideLayout2.xml"/><Relationship Id="rId6" Type="http://schemas.openxmlformats.org/officeDocument/2006/relationships/image" Target="../media/image392.wmf"/><Relationship Id="rId5" Type="http://schemas.openxmlformats.org/officeDocument/2006/relationships/oleObject" Target="../embeddings/oleObject137.bin"/><Relationship Id="rId4" Type="http://schemas.openxmlformats.org/officeDocument/2006/relationships/image" Target="../media/image391.wmf"/><Relationship Id="rId3" Type="http://schemas.openxmlformats.org/officeDocument/2006/relationships/oleObject" Target="../embeddings/oleObject136.bin"/><Relationship Id="rId2" Type="http://schemas.openxmlformats.org/officeDocument/2006/relationships/image" Target="../media/image390.wmf"/><Relationship Id="rId1" Type="http://schemas.openxmlformats.org/officeDocument/2006/relationships/oleObject" Target="../embeddings/oleObject135.bin"/></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5.png"/><Relationship Id="rId2" Type="http://schemas.openxmlformats.org/officeDocument/2006/relationships/image" Target="../media/image394.png"/><Relationship Id="rId1" Type="http://schemas.openxmlformats.org/officeDocument/2006/relationships/image" Target="../media/image393.png"/></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image" Target="../media/image395.png"/><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image" Target="../media/image396.emf"/></Relationships>
</file>

<file path=ppt/slides/_rels/slide69.xml.rels><?xml version="1.0" encoding="UTF-8" standalone="yes"?>
<Relationships xmlns="http://schemas.openxmlformats.org/package/2006/relationships"><Relationship Id="rId9" Type="http://schemas.openxmlformats.org/officeDocument/2006/relationships/image" Target="../media/image403.png"/><Relationship Id="rId8" Type="http://schemas.openxmlformats.org/officeDocument/2006/relationships/image" Target="../media/image402.png"/><Relationship Id="rId7" Type="http://schemas.openxmlformats.org/officeDocument/2006/relationships/image" Target="../media/image401.png"/><Relationship Id="rId6" Type="http://schemas.openxmlformats.org/officeDocument/2006/relationships/image" Target="../media/image400.png"/><Relationship Id="rId5" Type="http://schemas.openxmlformats.org/officeDocument/2006/relationships/image" Target="../media/image399.wmf"/><Relationship Id="rId4" Type="http://schemas.openxmlformats.org/officeDocument/2006/relationships/oleObject" Target="../embeddings/oleObject139.bin"/><Relationship Id="rId3" Type="http://schemas.openxmlformats.org/officeDocument/2006/relationships/image" Target="../media/image398.wmf"/><Relationship Id="rId2" Type="http://schemas.openxmlformats.org/officeDocument/2006/relationships/oleObject" Target="../embeddings/oleObject138.bin"/><Relationship Id="rId15" Type="http://schemas.openxmlformats.org/officeDocument/2006/relationships/notesSlide" Target="../notesSlides/notesSlide31.xml"/><Relationship Id="rId14" Type="http://schemas.openxmlformats.org/officeDocument/2006/relationships/vmlDrawing" Target="../drawings/vmlDrawing25.vml"/><Relationship Id="rId13" Type="http://schemas.openxmlformats.org/officeDocument/2006/relationships/slideLayout" Target="../slideLayouts/slideLayout2.xml"/><Relationship Id="rId12" Type="http://schemas.openxmlformats.org/officeDocument/2006/relationships/image" Target="../media/image406.png"/><Relationship Id="rId11" Type="http://schemas.openxmlformats.org/officeDocument/2006/relationships/image" Target="../media/image405.png"/><Relationship Id="rId10" Type="http://schemas.openxmlformats.org/officeDocument/2006/relationships/image" Target="../media/image404.png"/><Relationship Id="rId1" Type="http://schemas.openxmlformats.org/officeDocument/2006/relationships/image" Target="../media/image397.png"/></Relationships>
</file>

<file path=ppt/slides/_rels/slide7.xml.rels><?xml version="1.0" encoding="UTF-8" standalone="yes"?>
<Relationships xmlns="http://schemas.openxmlformats.org/package/2006/relationships"><Relationship Id="rId9" Type="http://schemas.openxmlformats.org/officeDocument/2006/relationships/image" Target="../media/image16.wmf"/><Relationship Id="rId8" Type="http://schemas.openxmlformats.org/officeDocument/2006/relationships/oleObject" Target="../embeddings/oleObject8.bin"/><Relationship Id="rId7" Type="http://schemas.openxmlformats.org/officeDocument/2006/relationships/image" Target="../media/image8.png"/><Relationship Id="rId6" Type="http://schemas.openxmlformats.org/officeDocument/2006/relationships/oleObject" Target="../embeddings/oleObject7.bin"/><Relationship Id="rId5" Type="http://schemas.openxmlformats.org/officeDocument/2006/relationships/image" Target="../media/image7.png"/><Relationship Id="rId4" Type="http://schemas.openxmlformats.org/officeDocument/2006/relationships/image" Target="../media/image15.wmf"/><Relationship Id="rId3" Type="http://schemas.openxmlformats.org/officeDocument/2006/relationships/oleObject" Target="../embeddings/oleObject6.bin"/><Relationship Id="rId2" Type="http://schemas.openxmlformats.org/officeDocument/2006/relationships/image" Target="../media/image14.wmf"/><Relationship Id="rId17" Type="http://schemas.openxmlformats.org/officeDocument/2006/relationships/notesSlide" Target="../notesSlides/notesSlide3.xml"/><Relationship Id="rId16" Type="http://schemas.openxmlformats.org/officeDocument/2006/relationships/vmlDrawing" Target="../drawings/vmlDrawing2.vml"/><Relationship Id="rId15" Type="http://schemas.openxmlformats.org/officeDocument/2006/relationships/slideLayout" Target="../slideLayouts/slideLayout2.xml"/><Relationship Id="rId14" Type="http://schemas.openxmlformats.org/officeDocument/2006/relationships/image" Target="../media/image9.jpeg"/><Relationship Id="rId13" Type="http://schemas.openxmlformats.org/officeDocument/2006/relationships/image" Target="../media/image18.wmf"/><Relationship Id="rId12" Type="http://schemas.openxmlformats.org/officeDocument/2006/relationships/oleObject" Target="../embeddings/oleObject10.bin"/><Relationship Id="rId11" Type="http://schemas.openxmlformats.org/officeDocument/2006/relationships/image" Target="../media/image17.wmf"/><Relationship Id="rId10" Type="http://schemas.openxmlformats.org/officeDocument/2006/relationships/oleObject" Target="../embeddings/oleObject9.bin"/><Relationship Id="rId1" Type="http://schemas.openxmlformats.org/officeDocument/2006/relationships/oleObject" Target="../embeddings/oleObject5.bin"/></Relationships>
</file>

<file path=ppt/slides/_rels/slide70.xml.rels><?xml version="1.0" encoding="UTF-8" standalone="yes"?>
<Relationships xmlns="http://schemas.openxmlformats.org/package/2006/relationships"><Relationship Id="rId9" Type="http://schemas.openxmlformats.org/officeDocument/2006/relationships/image" Target="../media/image409.png"/><Relationship Id="rId8" Type="http://schemas.openxmlformats.org/officeDocument/2006/relationships/image" Target="../media/image408.png"/><Relationship Id="rId7" Type="http://schemas.openxmlformats.org/officeDocument/2006/relationships/image" Target="../media/image407.png"/><Relationship Id="rId6" Type="http://schemas.openxmlformats.org/officeDocument/2006/relationships/image" Target="../media/image392.wmf"/><Relationship Id="rId5" Type="http://schemas.openxmlformats.org/officeDocument/2006/relationships/oleObject" Target="../embeddings/oleObject142.bin"/><Relationship Id="rId4" Type="http://schemas.openxmlformats.org/officeDocument/2006/relationships/image" Target="../media/image391.wmf"/><Relationship Id="rId3" Type="http://schemas.openxmlformats.org/officeDocument/2006/relationships/oleObject" Target="../embeddings/oleObject141.bin"/><Relationship Id="rId2" Type="http://schemas.openxmlformats.org/officeDocument/2006/relationships/image" Target="../media/image390.wmf"/><Relationship Id="rId12" Type="http://schemas.openxmlformats.org/officeDocument/2006/relationships/notesSlide" Target="../notesSlides/notesSlide32.xml"/><Relationship Id="rId11" Type="http://schemas.openxmlformats.org/officeDocument/2006/relationships/vmlDrawing" Target="../drawings/vmlDrawing26.vml"/><Relationship Id="rId10" Type="http://schemas.openxmlformats.org/officeDocument/2006/relationships/slideLayout" Target="../slideLayouts/slideLayout2.xml"/><Relationship Id="rId1" Type="http://schemas.openxmlformats.org/officeDocument/2006/relationships/oleObject" Target="../embeddings/oleObject140.bin"/></Relationships>
</file>

<file path=ppt/slides/_rels/slide71.xml.rels><?xml version="1.0" encoding="UTF-8" standalone="yes"?>
<Relationships xmlns="http://schemas.openxmlformats.org/package/2006/relationships"><Relationship Id="rId9" Type="http://schemas.openxmlformats.org/officeDocument/2006/relationships/image" Target="../media/image412.png"/><Relationship Id="rId8" Type="http://schemas.openxmlformats.org/officeDocument/2006/relationships/image" Target="../media/image392.wmf"/><Relationship Id="rId7" Type="http://schemas.openxmlformats.org/officeDocument/2006/relationships/oleObject" Target="../embeddings/oleObject145.bin"/><Relationship Id="rId6" Type="http://schemas.openxmlformats.org/officeDocument/2006/relationships/image" Target="../media/image391.wmf"/><Relationship Id="rId5" Type="http://schemas.openxmlformats.org/officeDocument/2006/relationships/oleObject" Target="../embeddings/oleObject144.bin"/><Relationship Id="rId4" Type="http://schemas.openxmlformats.org/officeDocument/2006/relationships/image" Target="../media/image390.wmf"/><Relationship Id="rId3" Type="http://schemas.openxmlformats.org/officeDocument/2006/relationships/oleObject" Target="../embeddings/oleObject143.bin"/><Relationship Id="rId2" Type="http://schemas.openxmlformats.org/officeDocument/2006/relationships/image" Target="../media/image411.png"/><Relationship Id="rId13" Type="http://schemas.openxmlformats.org/officeDocument/2006/relationships/notesSlide" Target="../notesSlides/notesSlide33.xml"/><Relationship Id="rId12" Type="http://schemas.openxmlformats.org/officeDocument/2006/relationships/vmlDrawing" Target="../drawings/vmlDrawing27.vml"/><Relationship Id="rId11" Type="http://schemas.openxmlformats.org/officeDocument/2006/relationships/slideLayout" Target="../slideLayouts/slideLayout2.xml"/><Relationship Id="rId10" Type="http://schemas.openxmlformats.org/officeDocument/2006/relationships/image" Target="../media/image413.png"/><Relationship Id="rId1" Type="http://schemas.openxmlformats.org/officeDocument/2006/relationships/image" Target="../media/image410.png"/></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416.wmf"/><Relationship Id="rId7" Type="http://schemas.openxmlformats.org/officeDocument/2006/relationships/oleObject" Target="../embeddings/oleObject149.bin"/><Relationship Id="rId6" Type="http://schemas.openxmlformats.org/officeDocument/2006/relationships/image" Target="../media/image390.wmf"/><Relationship Id="rId5" Type="http://schemas.openxmlformats.org/officeDocument/2006/relationships/oleObject" Target="../embeddings/oleObject148.bin"/><Relationship Id="rId4" Type="http://schemas.openxmlformats.org/officeDocument/2006/relationships/image" Target="../media/image415.wmf"/><Relationship Id="rId3" Type="http://schemas.openxmlformats.org/officeDocument/2006/relationships/oleObject" Target="../embeddings/oleObject147.bin"/><Relationship Id="rId2" Type="http://schemas.openxmlformats.org/officeDocument/2006/relationships/image" Target="../media/image414.wmf"/><Relationship Id="rId11" Type="http://schemas.openxmlformats.org/officeDocument/2006/relationships/notesSlide" Target="../notesSlides/notesSlide34.xml"/><Relationship Id="rId10" Type="http://schemas.openxmlformats.org/officeDocument/2006/relationships/vmlDrawing" Target="../drawings/vmlDrawing28.vml"/><Relationship Id="rId1" Type="http://schemas.openxmlformats.org/officeDocument/2006/relationships/oleObject" Target="../embeddings/oleObject146.bin"/></Relationships>
</file>

<file path=ppt/slides/_rels/slide73.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19.png"/><Relationship Id="rId7" Type="http://schemas.openxmlformats.org/officeDocument/2006/relationships/image" Target="../media/image418.wmf"/><Relationship Id="rId6" Type="http://schemas.openxmlformats.org/officeDocument/2006/relationships/oleObject" Target="../embeddings/oleObject152.bin"/><Relationship Id="rId5" Type="http://schemas.openxmlformats.org/officeDocument/2006/relationships/image" Target="../media/image391.wmf"/><Relationship Id="rId4" Type="http://schemas.openxmlformats.org/officeDocument/2006/relationships/oleObject" Target="../embeddings/oleObject151.bin"/><Relationship Id="rId3" Type="http://schemas.openxmlformats.org/officeDocument/2006/relationships/image" Target="../media/image390.wmf"/><Relationship Id="rId2" Type="http://schemas.openxmlformats.org/officeDocument/2006/relationships/oleObject" Target="../embeddings/oleObject150.bin"/><Relationship Id="rId11" Type="http://schemas.openxmlformats.org/officeDocument/2006/relationships/notesSlide" Target="../notesSlides/notesSlide35.xml"/><Relationship Id="rId10" Type="http://schemas.openxmlformats.org/officeDocument/2006/relationships/vmlDrawing" Target="../drawings/vmlDrawing29.vml"/><Relationship Id="rId1" Type="http://schemas.openxmlformats.org/officeDocument/2006/relationships/image" Target="../media/image417.png"/></Relationships>
</file>

<file path=ppt/slides/_rels/slide74.xml.rels><?xml version="1.0" encoding="UTF-8" standalone="yes"?>
<Relationships xmlns="http://schemas.openxmlformats.org/package/2006/relationships"><Relationship Id="rId9" Type="http://schemas.openxmlformats.org/officeDocument/2006/relationships/vmlDrawing" Target="../drawings/vmlDrawing30.vml"/><Relationship Id="rId8" Type="http://schemas.openxmlformats.org/officeDocument/2006/relationships/slideLayout" Target="../slideLayouts/slideLayout2.xml"/><Relationship Id="rId7" Type="http://schemas.openxmlformats.org/officeDocument/2006/relationships/image" Target="../media/image418.wmf"/><Relationship Id="rId6" Type="http://schemas.openxmlformats.org/officeDocument/2006/relationships/oleObject" Target="../embeddings/oleObject155.bin"/><Relationship Id="rId5" Type="http://schemas.openxmlformats.org/officeDocument/2006/relationships/image" Target="../media/image391.wmf"/><Relationship Id="rId4" Type="http://schemas.openxmlformats.org/officeDocument/2006/relationships/oleObject" Target="../embeddings/oleObject154.bin"/><Relationship Id="rId3" Type="http://schemas.openxmlformats.org/officeDocument/2006/relationships/image" Target="../media/image390.wmf"/><Relationship Id="rId2" Type="http://schemas.openxmlformats.org/officeDocument/2006/relationships/oleObject" Target="../embeddings/oleObject153.bin"/><Relationship Id="rId10" Type="http://schemas.openxmlformats.org/officeDocument/2006/relationships/notesSlide" Target="../notesSlides/notesSlide36.xml"/><Relationship Id="rId1" Type="http://schemas.openxmlformats.org/officeDocument/2006/relationships/image" Target="../media/image417.png"/></Relationships>
</file>

<file path=ppt/slides/_rels/slide75.xml.rels><?xml version="1.0" encoding="UTF-8" standalone="yes"?>
<Relationships xmlns="http://schemas.openxmlformats.org/package/2006/relationships"><Relationship Id="rId9" Type="http://schemas.openxmlformats.org/officeDocument/2006/relationships/vmlDrawing" Target="../drawings/vmlDrawing31.vml"/><Relationship Id="rId8" Type="http://schemas.openxmlformats.org/officeDocument/2006/relationships/slideLayout" Target="../slideLayouts/slideLayout2.xml"/><Relationship Id="rId7" Type="http://schemas.openxmlformats.org/officeDocument/2006/relationships/image" Target="../media/image420.wmf"/><Relationship Id="rId6" Type="http://schemas.openxmlformats.org/officeDocument/2006/relationships/oleObject" Target="../embeddings/oleObject158.bin"/><Relationship Id="rId5" Type="http://schemas.openxmlformats.org/officeDocument/2006/relationships/image" Target="../media/image391.wmf"/><Relationship Id="rId4" Type="http://schemas.openxmlformats.org/officeDocument/2006/relationships/oleObject" Target="../embeddings/oleObject157.bin"/><Relationship Id="rId3" Type="http://schemas.openxmlformats.org/officeDocument/2006/relationships/image" Target="../media/image390.wmf"/><Relationship Id="rId2" Type="http://schemas.openxmlformats.org/officeDocument/2006/relationships/oleObject" Target="../embeddings/oleObject156.bin"/><Relationship Id="rId10" Type="http://schemas.openxmlformats.org/officeDocument/2006/relationships/notesSlide" Target="../notesSlides/notesSlide37.xml"/><Relationship Id="rId1" Type="http://schemas.openxmlformats.org/officeDocument/2006/relationships/image" Target="../media/image41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1.png"/></Relationships>
</file>

<file path=ppt/slides/_rels/slide77.xml.rels><?xml version="1.0" encoding="UTF-8" standalone="yes"?>
<Relationships xmlns="http://schemas.openxmlformats.org/package/2006/relationships"><Relationship Id="rId8" Type="http://schemas.openxmlformats.org/officeDocument/2006/relationships/notesSlide" Target="../notesSlides/notesSlide38.xml"/><Relationship Id="rId7"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78.xml.rels><?xml version="1.0" encoding="UTF-8" standalone="yes"?>
<Relationships xmlns="http://schemas.openxmlformats.org/package/2006/relationships"><Relationship Id="rId9" Type="http://schemas.openxmlformats.org/officeDocument/2006/relationships/image" Target="../media/image424.png"/><Relationship Id="rId8" Type="http://schemas.openxmlformats.org/officeDocument/2006/relationships/image" Target="../media/image423.png"/><Relationship Id="rId7" Type="http://schemas.openxmlformats.org/officeDocument/2006/relationships/image" Target="../media/image422.png"/><Relationship Id="rId6" Type="http://schemas.openxmlformats.org/officeDocument/2006/relationships/image" Target="../media/image418.wmf"/><Relationship Id="rId5" Type="http://schemas.openxmlformats.org/officeDocument/2006/relationships/oleObject" Target="../embeddings/oleObject161.bin"/><Relationship Id="rId4" Type="http://schemas.openxmlformats.org/officeDocument/2006/relationships/image" Target="../media/image391.wmf"/><Relationship Id="rId3" Type="http://schemas.openxmlformats.org/officeDocument/2006/relationships/oleObject" Target="../embeddings/oleObject160.bin"/><Relationship Id="rId2" Type="http://schemas.openxmlformats.org/officeDocument/2006/relationships/image" Target="../media/image390.wmf"/><Relationship Id="rId16" Type="http://schemas.openxmlformats.org/officeDocument/2006/relationships/notesSlide" Target="../notesSlides/notesSlide39.xml"/><Relationship Id="rId15" Type="http://schemas.openxmlformats.org/officeDocument/2006/relationships/vmlDrawing" Target="../drawings/vmlDrawing32.vml"/><Relationship Id="rId14" Type="http://schemas.openxmlformats.org/officeDocument/2006/relationships/slideLayout" Target="../slideLayouts/slideLayout2.xml"/><Relationship Id="rId13" Type="http://schemas.openxmlformats.org/officeDocument/2006/relationships/image" Target="../media/image428.png"/><Relationship Id="rId12" Type="http://schemas.openxmlformats.org/officeDocument/2006/relationships/image" Target="../media/image427.png"/><Relationship Id="rId11" Type="http://schemas.openxmlformats.org/officeDocument/2006/relationships/image" Target="../media/image426.png"/><Relationship Id="rId10" Type="http://schemas.openxmlformats.org/officeDocument/2006/relationships/image" Target="../media/image425.png"/><Relationship Id="rId1" Type="http://schemas.openxmlformats.org/officeDocument/2006/relationships/oleObject" Target="../embeddings/oleObject159.bin"/></Relationships>
</file>

<file path=ppt/slides/_rels/slide79.xml.rels><?xml version="1.0" encoding="UTF-8" standalone="yes"?>
<Relationships xmlns="http://schemas.openxmlformats.org/package/2006/relationships"><Relationship Id="rId9" Type="http://schemas.openxmlformats.org/officeDocument/2006/relationships/image" Target="../media/image437.png"/><Relationship Id="rId8" Type="http://schemas.openxmlformats.org/officeDocument/2006/relationships/image" Target="../media/image436.png"/><Relationship Id="rId7" Type="http://schemas.openxmlformats.org/officeDocument/2006/relationships/image" Target="../media/image435.png"/><Relationship Id="rId6" Type="http://schemas.openxmlformats.org/officeDocument/2006/relationships/image" Target="../media/image434.png"/><Relationship Id="rId5" Type="http://schemas.openxmlformats.org/officeDocument/2006/relationships/image" Target="../media/image433.png"/><Relationship Id="rId4" Type="http://schemas.openxmlformats.org/officeDocument/2006/relationships/image" Target="../media/image432.png"/><Relationship Id="rId3" Type="http://schemas.openxmlformats.org/officeDocument/2006/relationships/image" Target="../media/image431.png"/><Relationship Id="rId2" Type="http://schemas.openxmlformats.org/officeDocument/2006/relationships/image" Target="../media/image430.png"/><Relationship Id="rId17" Type="http://schemas.openxmlformats.org/officeDocument/2006/relationships/notesSlide" Target="../notesSlides/notesSlide40.xml"/><Relationship Id="rId16" Type="http://schemas.openxmlformats.org/officeDocument/2006/relationships/slideLayout" Target="../slideLayouts/slideLayout2.xml"/><Relationship Id="rId15" Type="http://schemas.openxmlformats.org/officeDocument/2006/relationships/image" Target="../media/image422.png"/><Relationship Id="rId14" Type="http://schemas.openxmlformats.org/officeDocument/2006/relationships/image" Target="../media/image442.png"/><Relationship Id="rId13" Type="http://schemas.openxmlformats.org/officeDocument/2006/relationships/image" Target="../media/image441.png"/><Relationship Id="rId12" Type="http://schemas.openxmlformats.org/officeDocument/2006/relationships/image" Target="../media/image440.png"/><Relationship Id="rId11" Type="http://schemas.openxmlformats.org/officeDocument/2006/relationships/image" Target="../media/image439.png"/><Relationship Id="rId10" Type="http://schemas.openxmlformats.org/officeDocument/2006/relationships/image" Target="../media/image438.png"/><Relationship Id="rId1" Type="http://schemas.openxmlformats.org/officeDocument/2006/relationships/image" Target="../media/image429.png"/></Relationships>
</file>

<file path=ppt/slides/_rels/slide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9.jpeg"/><Relationship Id="rId5" Type="http://schemas.openxmlformats.org/officeDocument/2006/relationships/image" Target="../media/image18.wmf"/><Relationship Id="rId4" Type="http://schemas.openxmlformats.org/officeDocument/2006/relationships/oleObject" Target="../embeddings/oleObject12.bin"/><Relationship Id="rId3" Type="http://schemas.openxmlformats.org/officeDocument/2006/relationships/image" Target="../media/image14.wmf"/><Relationship Id="rId2" Type="http://schemas.openxmlformats.org/officeDocument/2006/relationships/oleObject" Target="../embeddings/oleObject11.bin"/><Relationship Id="rId12" Type="http://schemas.openxmlformats.org/officeDocument/2006/relationships/notesSlide" Target="../notesSlides/notesSlide4.xml"/><Relationship Id="rId11" Type="http://schemas.openxmlformats.org/officeDocument/2006/relationships/vmlDrawing" Target="../drawings/vmlDrawing3.vml"/><Relationship Id="rId10" Type="http://schemas.openxmlformats.org/officeDocument/2006/relationships/slideLayout" Target="../slideLayouts/slideLayout2.xml"/><Relationship Id="rId1" Type="http://schemas.openxmlformats.org/officeDocument/2006/relationships/image" Target="../media/image19.png"/></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81.xml.rels><?xml version="1.0" encoding="UTF-8" standalone="yes"?>
<Relationships xmlns="http://schemas.openxmlformats.org/package/2006/relationships"><Relationship Id="rId9" Type="http://schemas.openxmlformats.org/officeDocument/2006/relationships/image" Target="../media/image451.png"/><Relationship Id="rId8" Type="http://schemas.openxmlformats.org/officeDocument/2006/relationships/image" Target="../media/image450.png"/><Relationship Id="rId7" Type="http://schemas.openxmlformats.org/officeDocument/2006/relationships/image" Target="../media/image449.png"/><Relationship Id="rId6" Type="http://schemas.openxmlformats.org/officeDocument/2006/relationships/image" Target="../media/image448.png"/><Relationship Id="rId5" Type="http://schemas.openxmlformats.org/officeDocument/2006/relationships/image" Target="../media/image447.png"/><Relationship Id="rId4" Type="http://schemas.openxmlformats.org/officeDocument/2006/relationships/image" Target="../media/image446.png"/><Relationship Id="rId3" Type="http://schemas.openxmlformats.org/officeDocument/2006/relationships/image" Target="../media/image445.png"/><Relationship Id="rId2" Type="http://schemas.openxmlformats.org/officeDocument/2006/relationships/image" Target="../media/image444.png"/><Relationship Id="rId13" Type="http://schemas.openxmlformats.org/officeDocument/2006/relationships/slideLayout" Target="../slideLayouts/slideLayout2.xml"/><Relationship Id="rId12" Type="http://schemas.openxmlformats.org/officeDocument/2006/relationships/image" Target="../media/image454.png"/><Relationship Id="rId11" Type="http://schemas.openxmlformats.org/officeDocument/2006/relationships/image" Target="../media/image453.png"/><Relationship Id="rId10" Type="http://schemas.openxmlformats.org/officeDocument/2006/relationships/image" Target="../media/image452.png"/><Relationship Id="rId1" Type="http://schemas.openxmlformats.org/officeDocument/2006/relationships/image" Target="../media/image443.png"/></Relationships>
</file>

<file path=ppt/slides/_rels/slide82.xml.rels><?xml version="1.0" encoding="UTF-8" standalone="yes"?>
<Relationships xmlns="http://schemas.openxmlformats.org/package/2006/relationships"><Relationship Id="rId9" Type="http://schemas.openxmlformats.org/officeDocument/2006/relationships/image" Target="../media/image457.png"/><Relationship Id="rId8" Type="http://schemas.openxmlformats.org/officeDocument/2006/relationships/image" Target="../media/image448.png"/><Relationship Id="rId7" Type="http://schemas.openxmlformats.org/officeDocument/2006/relationships/image" Target="../media/image447.png"/><Relationship Id="rId6" Type="http://schemas.openxmlformats.org/officeDocument/2006/relationships/image" Target="../media/image446.png"/><Relationship Id="rId5" Type="http://schemas.openxmlformats.org/officeDocument/2006/relationships/image" Target="../media/image456.png"/><Relationship Id="rId4" Type="http://schemas.openxmlformats.org/officeDocument/2006/relationships/image" Target="../media/image455.png"/><Relationship Id="rId3" Type="http://schemas.openxmlformats.org/officeDocument/2006/relationships/image" Target="../media/image445.png"/><Relationship Id="rId2" Type="http://schemas.openxmlformats.org/officeDocument/2006/relationships/image" Target="../media/image444.png"/><Relationship Id="rId17" Type="http://schemas.openxmlformats.org/officeDocument/2006/relationships/slideLayout" Target="../slideLayouts/slideLayout2.xml"/><Relationship Id="rId16" Type="http://schemas.openxmlformats.org/officeDocument/2006/relationships/image" Target="../media/image452.png"/><Relationship Id="rId15" Type="http://schemas.openxmlformats.org/officeDocument/2006/relationships/image" Target="../media/image460.png"/><Relationship Id="rId14" Type="http://schemas.openxmlformats.org/officeDocument/2006/relationships/image" Target="../media/image459.png"/><Relationship Id="rId13" Type="http://schemas.openxmlformats.org/officeDocument/2006/relationships/image" Target="../media/image451.png"/><Relationship Id="rId12" Type="http://schemas.openxmlformats.org/officeDocument/2006/relationships/image" Target="../media/image450.png"/><Relationship Id="rId11" Type="http://schemas.openxmlformats.org/officeDocument/2006/relationships/image" Target="../media/image449.png"/><Relationship Id="rId10" Type="http://schemas.openxmlformats.org/officeDocument/2006/relationships/image" Target="../media/image458.png"/><Relationship Id="rId1" Type="http://schemas.openxmlformats.org/officeDocument/2006/relationships/image" Target="../media/image443.png"/></Relationships>
</file>

<file path=ppt/slides/_rels/slide83.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2.xml"/><Relationship Id="rId7" Type="http://schemas.openxmlformats.org/officeDocument/2006/relationships/image" Target="../media/image467.png"/><Relationship Id="rId6" Type="http://schemas.openxmlformats.org/officeDocument/2006/relationships/image" Target="../media/image466.png"/><Relationship Id="rId5" Type="http://schemas.openxmlformats.org/officeDocument/2006/relationships/image" Target="../media/image465.png"/><Relationship Id="rId4" Type="http://schemas.openxmlformats.org/officeDocument/2006/relationships/image" Target="../media/image464.png"/><Relationship Id="rId3" Type="http://schemas.openxmlformats.org/officeDocument/2006/relationships/image" Target="../media/image463.png"/><Relationship Id="rId2" Type="http://schemas.openxmlformats.org/officeDocument/2006/relationships/image" Target="../media/image462.png"/><Relationship Id="rId1" Type="http://schemas.openxmlformats.org/officeDocument/2006/relationships/image" Target="../media/image461.png"/></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9" Type="http://schemas.openxmlformats.org/officeDocument/2006/relationships/oleObject" Target="../embeddings/oleObject166.bin"/><Relationship Id="rId8" Type="http://schemas.openxmlformats.org/officeDocument/2006/relationships/image" Target="../media/image471.wmf"/><Relationship Id="rId7" Type="http://schemas.openxmlformats.org/officeDocument/2006/relationships/oleObject" Target="../embeddings/oleObject165.bin"/><Relationship Id="rId6" Type="http://schemas.openxmlformats.org/officeDocument/2006/relationships/image" Target="../media/image470.wmf"/><Relationship Id="rId5" Type="http://schemas.openxmlformats.org/officeDocument/2006/relationships/oleObject" Target="../embeddings/oleObject164.bin"/><Relationship Id="rId4" Type="http://schemas.openxmlformats.org/officeDocument/2006/relationships/image" Target="../media/image469.wmf"/><Relationship Id="rId3" Type="http://schemas.openxmlformats.org/officeDocument/2006/relationships/oleObject" Target="../embeddings/oleObject163.bin"/><Relationship Id="rId23" Type="http://schemas.openxmlformats.org/officeDocument/2006/relationships/notesSlide" Target="../notesSlides/notesSlide44.xml"/><Relationship Id="rId22" Type="http://schemas.openxmlformats.org/officeDocument/2006/relationships/vmlDrawing" Target="../drawings/vmlDrawing33.vml"/><Relationship Id="rId21" Type="http://schemas.openxmlformats.org/officeDocument/2006/relationships/slideLayout" Target="../slideLayouts/slideLayout2.xml"/><Relationship Id="rId20" Type="http://schemas.openxmlformats.org/officeDocument/2006/relationships/image" Target="../media/image477.wmf"/><Relationship Id="rId2" Type="http://schemas.openxmlformats.org/officeDocument/2006/relationships/image" Target="../media/image468.wmf"/><Relationship Id="rId19" Type="http://schemas.openxmlformats.org/officeDocument/2006/relationships/oleObject" Target="../embeddings/oleObject171.bin"/><Relationship Id="rId18" Type="http://schemas.openxmlformats.org/officeDocument/2006/relationships/image" Target="../media/image476.wmf"/><Relationship Id="rId17" Type="http://schemas.openxmlformats.org/officeDocument/2006/relationships/oleObject" Target="../embeddings/oleObject170.bin"/><Relationship Id="rId16" Type="http://schemas.openxmlformats.org/officeDocument/2006/relationships/image" Target="../media/image475.wmf"/><Relationship Id="rId15" Type="http://schemas.openxmlformats.org/officeDocument/2006/relationships/oleObject" Target="../embeddings/oleObject169.bin"/><Relationship Id="rId14" Type="http://schemas.openxmlformats.org/officeDocument/2006/relationships/image" Target="../media/image474.wmf"/><Relationship Id="rId13" Type="http://schemas.openxmlformats.org/officeDocument/2006/relationships/oleObject" Target="../embeddings/oleObject168.bin"/><Relationship Id="rId12" Type="http://schemas.openxmlformats.org/officeDocument/2006/relationships/image" Target="../media/image473.wmf"/><Relationship Id="rId11" Type="http://schemas.openxmlformats.org/officeDocument/2006/relationships/oleObject" Target="../embeddings/oleObject167.bin"/><Relationship Id="rId10" Type="http://schemas.openxmlformats.org/officeDocument/2006/relationships/image" Target="../media/image472.wmf"/><Relationship Id="rId1" Type="http://schemas.openxmlformats.org/officeDocument/2006/relationships/oleObject" Target="../embeddings/oleObject162.bin"/></Relationships>
</file>

<file path=ppt/slides/_rels/slide87.xml.rels><?xml version="1.0" encoding="UTF-8" standalone="yes"?>
<Relationships xmlns="http://schemas.openxmlformats.org/package/2006/relationships"><Relationship Id="rId9" Type="http://schemas.openxmlformats.org/officeDocument/2006/relationships/oleObject" Target="../embeddings/oleObject176.bin"/><Relationship Id="rId8" Type="http://schemas.openxmlformats.org/officeDocument/2006/relationships/image" Target="../media/image481.wmf"/><Relationship Id="rId7" Type="http://schemas.openxmlformats.org/officeDocument/2006/relationships/oleObject" Target="../embeddings/oleObject175.bin"/><Relationship Id="rId6" Type="http://schemas.openxmlformats.org/officeDocument/2006/relationships/image" Target="../media/image480.wmf"/><Relationship Id="rId5" Type="http://schemas.openxmlformats.org/officeDocument/2006/relationships/oleObject" Target="../embeddings/oleObject174.bin"/><Relationship Id="rId4" Type="http://schemas.openxmlformats.org/officeDocument/2006/relationships/image" Target="../media/image479.wmf"/><Relationship Id="rId3" Type="http://schemas.openxmlformats.org/officeDocument/2006/relationships/oleObject" Target="../embeddings/oleObject173.bin"/><Relationship Id="rId26" Type="http://schemas.openxmlformats.org/officeDocument/2006/relationships/vmlDrawing" Target="../drawings/vmlDrawing34.vml"/><Relationship Id="rId25" Type="http://schemas.openxmlformats.org/officeDocument/2006/relationships/slideLayout" Target="../slideLayouts/slideLayout2.xml"/><Relationship Id="rId24" Type="http://schemas.openxmlformats.org/officeDocument/2006/relationships/image" Target="../media/image489.wmf"/><Relationship Id="rId23" Type="http://schemas.openxmlformats.org/officeDocument/2006/relationships/oleObject" Target="../embeddings/oleObject183.bin"/><Relationship Id="rId22" Type="http://schemas.openxmlformats.org/officeDocument/2006/relationships/image" Target="../media/image488.wmf"/><Relationship Id="rId21" Type="http://schemas.openxmlformats.org/officeDocument/2006/relationships/oleObject" Target="../embeddings/oleObject182.bin"/><Relationship Id="rId20" Type="http://schemas.openxmlformats.org/officeDocument/2006/relationships/image" Target="../media/image487.wmf"/><Relationship Id="rId2" Type="http://schemas.openxmlformats.org/officeDocument/2006/relationships/image" Target="../media/image478.wmf"/><Relationship Id="rId19" Type="http://schemas.openxmlformats.org/officeDocument/2006/relationships/oleObject" Target="../embeddings/oleObject181.bin"/><Relationship Id="rId18" Type="http://schemas.openxmlformats.org/officeDocument/2006/relationships/image" Target="../media/image486.wmf"/><Relationship Id="rId17" Type="http://schemas.openxmlformats.org/officeDocument/2006/relationships/oleObject" Target="../embeddings/oleObject180.bin"/><Relationship Id="rId16" Type="http://schemas.openxmlformats.org/officeDocument/2006/relationships/image" Target="../media/image485.wmf"/><Relationship Id="rId15" Type="http://schemas.openxmlformats.org/officeDocument/2006/relationships/oleObject" Target="../embeddings/oleObject179.bin"/><Relationship Id="rId14" Type="http://schemas.openxmlformats.org/officeDocument/2006/relationships/image" Target="../media/image484.wmf"/><Relationship Id="rId13" Type="http://schemas.openxmlformats.org/officeDocument/2006/relationships/oleObject" Target="../embeddings/oleObject178.bin"/><Relationship Id="rId12" Type="http://schemas.openxmlformats.org/officeDocument/2006/relationships/image" Target="../media/image483.wmf"/><Relationship Id="rId11" Type="http://schemas.openxmlformats.org/officeDocument/2006/relationships/oleObject" Target="../embeddings/oleObject177.bin"/><Relationship Id="rId10" Type="http://schemas.openxmlformats.org/officeDocument/2006/relationships/image" Target="../media/image482.wmf"/><Relationship Id="rId1" Type="http://schemas.openxmlformats.org/officeDocument/2006/relationships/oleObject" Target="../embeddings/oleObject172.bin"/></Relationships>
</file>

<file path=ppt/slides/_rels/slide88.xml.rels><?xml version="1.0" encoding="UTF-8" standalone="yes"?>
<Relationships xmlns="http://schemas.openxmlformats.org/package/2006/relationships"><Relationship Id="rId9" Type="http://schemas.openxmlformats.org/officeDocument/2006/relationships/image" Target="../media/image498.png"/><Relationship Id="rId8" Type="http://schemas.openxmlformats.org/officeDocument/2006/relationships/image" Target="../media/image497.png"/><Relationship Id="rId7" Type="http://schemas.openxmlformats.org/officeDocument/2006/relationships/image" Target="../media/image496.png"/><Relationship Id="rId6" Type="http://schemas.openxmlformats.org/officeDocument/2006/relationships/image" Target="../media/image495.png"/><Relationship Id="rId5" Type="http://schemas.openxmlformats.org/officeDocument/2006/relationships/image" Target="../media/image494.png"/><Relationship Id="rId4" Type="http://schemas.openxmlformats.org/officeDocument/2006/relationships/image" Target="../media/image493.png"/><Relationship Id="rId3" Type="http://schemas.openxmlformats.org/officeDocument/2006/relationships/image" Target="../media/image492.png"/><Relationship Id="rId2" Type="http://schemas.openxmlformats.org/officeDocument/2006/relationships/image" Target="../media/image491.png"/><Relationship Id="rId10" Type="http://schemas.openxmlformats.org/officeDocument/2006/relationships/slideLayout" Target="../slideLayouts/slideLayout2.xml"/><Relationship Id="rId1" Type="http://schemas.openxmlformats.org/officeDocument/2006/relationships/image" Target="../media/image490.png"/></Relationships>
</file>

<file path=ppt/slides/_rels/slide89.xml.rels><?xml version="1.0" encoding="UTF-8" standalone="yes"?>
<Relationships xmlns="http://schemas.openxmlformats.org/package/2006/relationships"><Relationship Id="rId9" Type="http://schemas.openxmlformats.org/officeDocument/2006/relationships/image" Target="../media/image505.png"/><Relationship Id="rId8" Type="http://schemas.openxmlformats.org/officeDocument/2006/relationships/image" Target="../media/image504.png"/><Relationship Id="rId7" Type="http://schemas.openxmlformats.org/officeDocument/2006/relationships/image" Target="../media/image503.png"/><Relationship Id="rId6" Type="http://schemas.openxmlformats.org/officeDocument/2006/relationships/image" Target="../media/image502.png"/><Relationship Id="rId5" Type="http://schemas.openxmlformats.org/officeDocument/2006/relationships/image" Target="../media/image501.png"/><Relationship Id="rId4" Type="http://schemas.openxmlformats.org/officeDocument/2006/relationships/image" Target="../media/image500.png"/><Relationship Id="rId3" Type="http://schemas.openxmlformats.org/officeDocument/2006/relationships/image" Target="../media/image499.png"/><Relationship Id="rId2" Type="http://schemas.openxmlformats.org/officeDocument/2006/relationships/image" Target="../media/image154.wmf"/><Relationship Id="rId17" Type="http://schemas.openxmlformats.org/officeDocument/2006/relationships/notesSlide" Target="../notesSlides/notesSlide45.xml"/><Relationship Id="rId16" Type="http://schemas.openxmlformats.org/officeDocument/2006/relationships/vmlDrawing" Target="../drawings/vmlDrawing35.vml"/><Relationship Id="rId15" Type="http://schemas.openxmlformats.org/officeDocument/2006/relationships/slideLayout" Target="../slideLayouts/slideLayout2.xml"/><Relationship Id="rId14" Type="http://schemas.openxmlformats.org/officeDocument/2006/relationships/image" Target="../media/image510.png"/><Relationship Id="rId13" Type="http://schemas.openxmlformats.org/officeDocument/2006/relationships/image" Target="../media/image509.png"/><Relationship Id="rId12" Type="http://schemas.openxmlformats.org/officeDocument/2006/relationships/image" Target="../media/image508.png"/><Relationship Id="rId11" Type="http://schemas.openxmlformats.org/officeDocument/2006/relationships/image" Target="../media/image507.png"/><Relationship Id="rId10" Type="http://schemas.openxmlformats.org/officeDocument/2006/relationships/image" Target="../media/image506.png"/><Relationship Id="rId1" Type="http://schemas.openxmlformats.org/officeDocument/2006/relationships/oleObject" Target="../embeddings/oleObject184.bin"/></Relationships>
</file>

<file path=ppt/slides/_rels/slide9.xml.rels><?xml version="1.0" encoding="UTF-8" standalone="yes"?>
<Relationships xmlns="http://schemas.openxmlformats.org/package/2006/relationships"><Relationship Id="rId9" Type="http://schemas.openxmlformats.org/officeDocument/2006/relationships/oleObject" Target="../embeddings/oleObject15.bin"/><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9.jpeg"/><Relationship Id="rId4" Type="http://schemas.openxmlformats.org/officeDocument/2006/relationships/image" Target="../media/image18.wmf"/><Relationship Id="rId3" Type="http://schemas.openxmlformats.org/officeDocument/2006/relationships/oleObject" Target="../embeddings/oleObject14.bin"/><Relationship Id="rId2" Type="http://schemas.openxmlformats.org/officeDocument/2006/relationships/image" Target="../media/image14.wmf"/><Relationship Id="rId16" Type="http://schemas.openxmlformats.org/officeDocument/2006/relationships/notesSlide" Target="../notesSlides/notesSlide5.xml"/><Relationship Id="rId15" Type="http://schemas.openxmlformats.org/officeDocument/2006/relationships/vmlDrawing" Target="../drawings/vmlDrawing4.vml"/><Relationship Id="rId14" Type="http://schemas.openxmlformats.org/officeDocument/2006/relationships/slideLayout" Target="../slideLayouts/slideLayout2.xml"/><Relationship Id="rId13" Type="http://schemas.openxmlformats.org/officeDocument/2006/relationships/themeOverride" Target="../theme/themeOverride1.xml"/><Relationship Id="rId12" Type="http://schemas.openxmlformats.org/officeDocument/2006/relationships/image" Target="../media/image21.wmf"/><Relationship Id="rId11" Type="http://schemas.openxmlformats.org/officeDocument/2006/relationships/oleObject" Target="../embeddings/oleObject16.bin"/><Relationship Id="rId10" Type="http://schemas.openxmlformats.org/officeDocument/2006/relationships/image" Target="../media/image20.wmf"/><Relationship Id="rId1" Type="http://schemas.openxmlformats.org/officeDocument/2006/relationships/oleObject" Target="../embeddings/oleObject13.bin"/></Relationships>
</file>

<file path=ppt/slides/_rels/slide90.xml.rels><?xml version="1.0" encoding="UTF-8" standalone="yes"?>
<Relationships xmlns="http://schemas.openxmlformats.org/package/2006/relationships"><Relationship Id="rId9" Type="http://schemas.openxmlformats.org/officeDocument/2006/relationships/image" Target="../media/image517.png"/><Relationship Id="rId8" Type="http://schemas.openxmlformats.org/officeDocument/2006/relationships/image" Target="../media/image516.png"/><Relationship Id="rId7" Type="http://schemas.openxmlformats.org/officeDocument/2006/relationships/image" Target="../media/image515.png"/><Relationship Id="rId6" Type="http://schemas.openxmlformats.org/officeDocument/2006/relationships/image" Target="../media/image514.png"/><Relationship Id="rId5" Type="http://schemas.openxmlformats.org/officeDocument/2006/relationships/image" Target="../media/image513.png"/><Relationship Id="rId4" Type="http://schemas.openxmlformats.org/officeDocument/2006/relationships/image" Target="../media/image512.png"/><Relationship Id="rId3" Type="http://schemas.openxmlformats.org/officeDocument/2006/relationships/image" Target="../media/image511.png"/><Relationship Id="rId2" Type="http://schemas.openxmlformats.org/officeDocument/2006/relationships/image" Target="../media/image154.wmf"/><Relationship Id="rId17" Type="http://schemas.openxmlformats.org/officeDocument/2006/relationships/vmlDrawing" Target="../drawings/vmlDrawing36.vml"/><Relationship Id="rId16" Type="http://schemas.openxmlformats.org/officeDocument/2006/relationships/slideLayout" Target="../slideLayouts/slideLayout2.xml"/><Relationship Id="rId15" Type="http://schemas.openxmlformats.org/officeDocument/2006/relationships/image" Target="../media/image523.png"/><Relationship Id="rId14" Type="http://schemas.openxmlformats.org/officeDocument/2006/relationships/image" Target="../media/image522.png"/><Relationship Id="rId13" Type="http://schemas.openxmlformats.org/officeDocument/2006/relationships/image" Target="../media/image521.png"/><Relationship Id="rId12" Type="http://schemas.openxmlformats.org/officeDocument/2006/relationships/image" Target="../media/image520.png"/><Relationship Id="rId11" Type="http://schemas.openxmlformats.org/officeDocument/2006/relationships/image" Target="../media/image519.png"/><Relationship Id="rId10" Type="http://schemas.openxmlformats.org/officeDocument/2006/relationships/image" Target="../media/image518.png"/><Relationship Id="rId1" Type="http://schemas.openxmlformats.org/officeDocument/2006/relationships/oleObject" Target="../embeddings/oleObject185.bin"/></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2.xml"/><Relationship Id="rId4" Type="http://schemas.openxmlformats.org/officeDocument/2006/relationships/image" Target="../media/image526.png"/><Relationship Id="rId3" Type="http://schemas.openxmlformats.org/officeDocument/2006/relationships/image" Target="../media/image525.png"/><Relationship Id="rId2" Type="http://schemas.openxmlformats.org/officeDocument/2006/relationships/image" Target="../media/image524.png"/><Relationship Id="rId1" Type="http://schemas.openxmlformats.org/officeDocument/2006/relationships/image" Target="../media/image521.png"/></Relationships>
</file>

<file path=ppt/slides/_rels/slide92.xml.rels><?xml version="1.0" encoding="UTF-8" standalone="yes"?>
<Relationships xmlns="http://schemas.openxmlformats.org/package/2006/relationships"><Relationship Id="rId9" Type="http://schemas.openxmlformats.org/officeDocument/2006/relationships/image" Target="../media/image533.png"/><Relationship Id="rId8" Type="http://schemas.openxmlformats.org/officeDocument/2006/relationships/image" Target="../media/image532.png"/><Relationship Id="rId7" Type="http://schemas.openxmlformats.org/officeDocument/2006/relationships/image" Target="../media/image531.png"/><Relationship Id="rId6" Type="http://schemas.openxmlformats.org/officeDocument/2006/relationships/image" Target="../media/image530.png"/><Relationship Id="rId5" Type="http://schemas.openxmlformats.org/officeDocument/2006/relationships/image" Target="../media/image529.png"/><Relationship Id="rId4" Type="http://schemas.openxmlformats.org/officeDocument/2006/relationships/image" Target="../media/image528.png"/><Relationship Id="rId3" Type="http://schemas.openxmlformats.org/officeDocument/2006/relationships/image" Target="../media/image154.wmf"/><Relationship Id="rId2" Type="http://schemas.openxmlformats.org/officeDocument/2006/relationships/oleObject" Target="../embeddings/oleObject186.bin"/><Relationship Id="rId18" Type="http://schemas.openxmlformats.org/officeDocument/2006/relationships/vmlDrawing" Target="../drawings/vmlDrawing37.vml"/><Relationship Id="rId17" Type="http://schemas.openxmlformats.org/officeDocument/2006/relationships/slideLayout" Target="../slideLayouts/slideLayout2.xml"/><Relationship Id="rId16" Type="http://schemas.openxmlformats.org/officeDocument/2006/relationships/image" Target="../media/image539.png"/><Relationship Id="rId15" Type="http://schemas.openxmlformats.org/officeDocument/2006/relationships/image" Target="../media/image538.png"/><Relationship Id="rId14" Type="http://schemas.openxmlformats.org/officeDocument/2006/relationships/image" Target="../media/image224.png"/><Relationship Id="rId13" Type="http://schemas.openxmlformats.org/officeDocument/2006/relationships/image" Target="../media/image537.png"/><Relationship Id="rId12" Type="http://schemas.openxmlformats.org/officeDocument/2006/relationships/image" Target="../media/image536.png"/><Relationship Id="rId11" Type="http://schemas.openxmlformats.org/officeDocument/2006/relationships/image" Target="../media/image535.png"/><Relationship Id="rId10" Type="http://schemas.openxmlformats.org/officeDocument/2006/relationships/image" Target="../media/image534.png"/><Relationship Id="rId1" Type="http://schemas.openxmlformats.org/officeDocument/2006/relationships/image" Target="../media/image527.png"/></Relationships>
</file>

<file path=ppt/slides/_rels/slide93.xml.rels><?xml version="1.0" encoding="UTF-8" standalone="yes"?>
<Relationships xmlns="http://schemas.openxmlformats.org/package/2006/relationships"><Relationship Id="rId9" Type="http://schemas.openxmlformats.org/officeDocument/2006/relationships/oleObject" Target="../embeddings/oleObject188.bin"/><Relationship Id="rId8" Type="http://schemas.openxmlformats.org/officeDocument/2006/relationships/image" Target="../media/image532.png"/><Relationship Id="rId7" Type="http://schemas.openxmlformats.org/officeDocument/2006/relationships/image" Target="../media/image531.png"/><Relationship Id="rId6" Type="http://schemas.openxmlformats.org/officeDocument/2006/relationships/image" Target="../media/image530.png"/><Relationship Id="rId5" Type="http://schemas.openxmlformats.org/officeDocument/2006/relationships/image" Target="../media/image529.png"/><Relationship Id="rId4" Type="http://schemas.openxmlformats.org/officeDocument/2006/relationships/image" Target="../media/image528.png"/><Relationship Id="rId3" Type="http://schemas.openxmlformats.org/officeDocument/2006/relationships/image" Target="../media/image154.wmf"/><Relationship Id="rId25" Type="http://schemas.openxmlformats.org/officeDocument/2006/relationships/notesSlide" Target="../notesSlides/notesSlide47.xml"/><Relationship Id="rId24" Type="http://schemas.openxmlformats.org/officeDocument/2006/relationships/vmlDrawing" Target="../drawings/vmlDrawing38.vml"/><Relationship Id="rId23" Type="http://schemas.openxmlformats.org/officeDocument/2006/relationships/slideLayout" Target="../slideLayouts/slideLayout2.xml"/><Relationship Id="rId22" Type="http://schemas.openxmlformats.org/officeDocument/2006/relationships/image" Target="../media/image547.png"/><Relationship Id="rId21" Type="http://schemas.openxmlformats.org/officeDocument/2006/relationships/image" Target="../media/image546.png"/><Relationship Id="rId20" Type="http://schemas.openxmlformats.org/officeDocument/2006/relationships/image" Target="../media/image545.png"/><Relationship Id="rId2" Type="http://schemas.openxmlformats.org/officeDocument/2006/relationships/oleObject" Target="../embeddings/oleObject187.bin"/><Relationship Id="rId19" Type="http://schemas.openxmlformats.org/officeDocument/2006/relationships/image" Target="../media/image544.png"/><Relationship Id="rId18" Type="http://schemas.openxmlformats.org/officeDocument/2006/relationships/image" Target="../media/image536.png"/><Relationship Id="rId17" Type="http://schemas.openxmlformats.org/officeDocument/2006/relationships/image" Target="../media/image535.png"/><Relationship Id="rId16" Type="http://schemas.openxmlformats.org/officeDocument/2006/relationships/image" Target="../media/image534.png"/><Relationship Id="rId15" Type="http://schemas.openxmlformats.org/officeDocument/2006/relationships/image" Target="../media/image543.png"/><Relationship Id="rId14" Type="http://schemas.openxmlformats.org/officeDocument/2006/relationships/image" Target="../media/image542.png"/><Relationship Id="rId13" Type="http://schemas.openxmlformats.org/officeDocument/2006/relationships/oleObject" Target="../embeddings/oleObject189.bin"/><Relationship Id="rId12" Type="http://schemas.openxmlformats.org/officeDocument/2006/relationships/image" Target="../media/image533.png"/><Relationship Id="rId11" Type="http://schemas.openxmlformats.org/officeDocument/2006/relationships/image" Target="../media/image541.png"/><Relationship Id="rId10" Type="http://schemas.openxmlformats.org/officeDocument/2006/relationships/image" Target="../media/image540.png"/><Relationship Id="rId1" Type="http://schemas.openxmlformats.org/officeDocument/2006/relationships/image" Target="../media/image527.png"/></Relationships>
</file>

<file path=ppt/slides/_rels/slide94.xml.rels><?xml version="1.0" encoding="UTF-8" standalone="yes"?>
<Relationships xmlns="http://schemas.openxmlformats.org/package/2006/relationships"><Relationship Id="rId9" Type="http://schemas.openxmlformats.org/officeDocument/2006/relationships/image" Target="../media/image540.png"/><Relationship Id="rId8" Type="http://schemas.openxmlformats.org/officeDocument/2006/relationships/oleObject" Target="../embeddings/oleObject191.bin"/><Relationship Id="rId7" Type="http://schemas.openxmlformats.org/officeDocument/2006/relationships/image" Target="../media/image532.png"/><Relationship Id="rId6" Type="http://schemas.openxmlformats.org/officeDocument/2006/relationships/image" Target="../media/image531.png"/><Relationship Id="rId5" Type="http://schemas.openxmlformats.org/officeDocument/2006/relationships/image" Target="../media/image530.png"/><Relationship Id="rId4" Type="http://schemas.openxmlformats.org/officeDocument/2006/relationships/image" Target="../media/image529.png"/><Relationship Id="rId3" Type="http://schemas.openxmlformats.org/officeDocument/2006/relationships/image" Target="../media/image528.png"/><Relationship Id="rId22" Type="http://schemas.openxmlformats.org/officeDocument/2006/relationships/notesSlide" Target="../notesSlides/notesSlide48.xml"/><Relationship Id="rId21" Type="http://schemas.openxmlformats.org/officeDocument/2006/relationships/vmlDrawing" Target="../drawings/vmlDrawing39.vml"/><Relationship Id="rId20" Type="http://schemas.openxmlformats.org/officeDocument/2006/relationships/slideLayout" Target="../slideLayouts/slideLayout2.xml"/><Relationship Id="rId2" Type="http://schemas.openxmlformats.org/officeDocument/2006/relationships/image" Target="../media/image154.wmf"/><Relationship Id="rId19" Type="http://schemas.openxmlformats.org/officeDocument/2006/relationships/image" Target="../media/image527.png"/><Relationship Id="rId18" Type="http://schemas.openxmlformats.org/officeDocument/2006/relationships/image" Target="../media/image551.png"/><Relationship Id="rId17" Type="http://schemas.openxmlformats.org/officeDocument/2006/relationships/image" Target="../media/image550.png"/><Relationship Id="rId16" Type="http://schemas.openxmlformats.org/officeDocument/2006/relationships/image" Target="../media/image549.png"/><Relationship Id="rId15" Type="http://schemas.openxmlformats.org/officeDocument/2006/relationships/image" Target="../media/image548.png"/><Relationship Id="rId14" Type="http://schemas.openxmlformats.org/officeDocument/2006/relationships/image" Target="../media/image543.png"/><Relationship Id="rId13" Type="http://schemas.openxmlformats.org/officeDocument/2006/relationships/image" Target="../media/image542.png"/><Relationship Id="rId12" Type="http://schemas.openxmlformats.org/officeDocument/2006/relationships/oleObject" Target="../embeddings/oleObject192.bin"/><Relationship Id="rId11" Type="http://schemas.openxmlformats.org/officeDocument/2006/relationships/image" Target="../media/image533.png"/><Relationship Id="rId10" Type="http://schemas.openxmlformats.org/officeDocument/2006/relationships/image" Target="../media/image541.png"/><Relationship Id="rId1" Type="http://schemas.openxmlformats.org/officeDocument/2006/relationships/oleObject" Target="../embeddings/oleObject190.bin"/></Relationships>
</file>

<file path=ppt/slides/_rels/slide95.xml.rels><?xml version="1.0" encoding="UTF-8" standalone="yes"?>
<Relationships xmlns="http://schemas.openxmlformats.org/package/2006/relationships"><Relationship Id="rId9" Type="http://schemas.openxmlformats.org/officeDocument/2006/relationships/image" Target="../media/image553.png"/><Relationship Id="rId8" Type="http://schemas.openxmlformats.org/officeDocument/2006/relationships/image" Target="../media/image552.png"/><Relationship Id="rId7" Type="http://schemas.openxmlformats.org/officeDocument/2006/relationships/image" Target="../media/image550.png"/><Relationship Id="rId6" Type="http://schemas.openxmlformats.org/officeDocument/2006/relationships/image" Target="../media/image549.png"/><Relationship Id="rId5" Type="http://schemas.openxmlformats.org/officeDocument/2006/relationships/image" Target="../media/image548.png"/><Relationship Id="rId4" Type="http://schemas.openxmlformats.org/officeDocument/2006/relationships/oleObject" Target="../embeddings/oleObject194.bin"/><Relationship Id="rId3" Type="http://schemas.openxmlformats.org/officeDocument/2006/relationships/image" Target="../media/image540.png"/><Relationship Id="rId2" Type="http://schemas.openxmlformats.org/officeDocument/2006/relationships/image" Target="../media/image154.wmf"/><Relationship Id="rId14" Type="http://schemas.openxmlformats.org/officeDocument/2006/relationships/notesSlide" Target="../notesSlides/notesSlide49.xml"/><Relationship Id="rId13" Type="http://schemas.openxmlformats.org/officeDocument/2006/relationships/vmlDrawing" Target="../drawings/vmlDrawing40.vml"/><Relationship Id="rId12" Type="http://schemas.openxmlformats.org/officeDocument/2006/relationships/slideLayout" Target="../slideLayouts/slideLayout2.xml"/><Relationship Id="rId11" Type="http://schemas.openxmlformats.org/officeDocument/2006/relationships/image" Target="../media/image554.png"/><Relationship Id="rId10" Type="http://schemas.openxmlformats.org/officeDocument/2006/relationships/image" Target="../media/image543.png"/><Relationship Id="rId1" Type="http://schemas.openxmlformats.org/officeDocument/2006/relationships/oleObject" Target="../embeddings/oleObject193.bin"/></Relationships>
</file>

<file path=ppt/slides/_rels/slide96.xml.rels><?xml version="1.0" encoding="UTF-8" standalone="yes"?>
<Relationships xmlns="http://schemas.openxmlformats.org/package/2006/relationships"><Relationship Id="rId9" Type="http://schemas.openxmlformats.org/officeDocument/2006/relationships/image" Target="../media/image540.png"/><Relationship Id="rId8" Type="http://schemas.openxmlformats.org/officeDocument/2006/relationships/oleObject" Target="../embeddings/oleObject196.bin"/><Relationship Id="rId7" Type="http://schemas.openxmlformats.org/officeDocument/2006/relationships/image" Target="../media/image532.png"/><Relationship Id="rId6" Type="http://schemas.openxmlformats.org/officeDocument/2006/relationships/image" Target="../media/image531.png"/><Relationship Id="rId5" Type="http://schemas.openxmlformats.org/officeDocument/2006/relationships/image" Target="../media/image530.png"/><Relationship Id="rId4" Type="http://schemas.openxmlformats.org/officeDocument/2006/relationships/image" Target="../media/image529.png"/><Relationship Id="rId3" Type="http://schemas.openxmlformats.org/officeDocument/2006/relationships/image" Target="../media/image528.png"/><Relationship Id="rId25" Type="http://schemas.openxmlformats.org/officeDocument/2006/relationships/notesSlide" Target="../notesSlides/notesSlide50.xml"/><Relationship Id="rId24" Type="http://schemas.openxmlformats.org/officeDocument/2006/relationships/vmlDrawing" Target="../drawings/vmlDrawing41.vml"/><Relationship Id="rId23" Type="http://schemas.openxmlformats.org/officeDocument/2006/relationships/slideLayout" Target="../slideLayouts/slideLayout2.xml"/><Relationship Id="rId22" Type="http://schemas.openxmlformats.org/officeDocument/2006/relationships/image" Target="../media/image558.png"/><Relationship Id="rId21" Type="http://schemas.openxmlformats.org/officeDocument/2006/relationships/image" Target="../media/image557.png"/><Relationship Id="rId20" Type="http://schemas.openxmlformats.org/officeDocument/2006/relationships/image" Target="../media/image556.png"/><Relationship Id="rId2" Type="http://schemas.openxmlformats.org/officeDocument/2006/relationships/image" Target="../media/image154.wmf"/><Relationship Id="rId19" Type="http://schemas.openxmlformats.org/officeDocument/2006/relationships/image" Target="../media/image555.png"/><Relationship Id="rId18" Type="http://schemas.openxmlformats.org/officeDocument/2006/relationships/image" Target="../media/image527.png"/><Relationship Id="rId17" Type="http://schemas.openxmlformats.org/officeDocument/2006/relationships/image" Target="../media/image550.png"/><Relationship Id="rId16" Type="http://schemas.openxmlformats.org/officeDocument/2006/relationships/image" Target="../media/image549.png"/><Relationship Id="rId15" Type="http://schemas.openxmlformats.org/officeDocument/2006/relationships/image" Target="../media/image548.png"/><Relationship Id="rId14" Type="http://schemas.openxmlformats.org/officeDocument/2006/relationships/image" Target="../media/image543.png"/><Relationship Id="rId13" Type="http://schemas.openxmlformats.org/officeDocument/2006/relationships/image" Target="../media/image542.png"/><Relationship Id="rId12" Type="http://schemas.openxmlformats.org/officeDocument/2006/relationships/oleObject" Target="../embeddings/oleObject197.bin"/><Relationship Id="rId11" Type="http://schemas.openxmlformats.org/officeDocument/2006/relationships/image" Target="../media/image533.png"/><Relationship Id="rId10" Type="http://schemas.openxmlformats.org/officeDocument/2006/relationships/image" Target="../media/image541.png"/><Relationship Id="rId1" Type="http://schemas.openxmlformats.org/officeDocument/2006/relationships/oleObject" Target="../embeddings/oleObject195.bin"/></Relationships>
</file>

<file path=ppt/slides/_rels/slide9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62.png"/><Relationship Id="rId7" Type="http://schemas.openxmlformats.org/officeDocument/2006/relationships/image" Target="../media/image527.png"/><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oleObject" Target="../embeddings/oleObject199.bin"/><Relationship Id="rId3" Type="http://schemas.openxmlformats.org/officeDocument/2006/relationships/image" Target="../media/image559.png"/><Relationship Id="rId2" Type="http://schemas.openxmlformats.org/officeDocument/2006/relationships/image" Target="../media/image154.wmf"/><Relationship Id="rId11" Type="http://schemas.openxmlformats.org/officeDocument/2006/relationships/notesSlide" Target="../notesSlides/notesSlide51.xml"/><Relationship Id="rId10" Type="http://schemas.openxmlformats.org/officeDocument/2006/relationships/vmlDrawing" Target="../drawings/vmlDrawing42.vml"/><Relationship Id="rId1" Type="http://schemas.openxmlformats.org/officeDocument/2006/relationships/oleObject" Target="../embeddings/oleObject198.bin"/></Relationships>
</file>

<file path=ppt/slides/_rels/slide98.xml.rels><?xml version="1.0" encoding="UTF-8" standalone="yes"?>
<Relationships xmlns="http://schemas.openxmlformats.org/package/2006/relationships"><Relationship Id="rId9" Type="http://schemas.openxmlformats.org/officeDocument/2006/relationships/oleObject" Target="../embeddings/oleObject202.bin"/><Relationship Id="rId8" Type="http://schemas.openxmlformats.org/officeDocument/2006/relationships/image" Target="../media/image562.png"/><Relationship Id="rId7" Type="http://schemas.openxmlformats.org/officeDocument/2006/relationships/image" Target="../media/image527.png"/><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oleObject" Target="../embeddings/oleObject201.bin"/><Relationship Id="rId3" Type="http://schemas.openxmlformats.org/officeDocument/2006/relationships/image" Target="../media/image559.png"/><Relationship Id="rId20" Type="http://schemas.openxmlformats.org/officeDocument/2006/relationships/notesSlide" Target="../notesSlides/notesSlide52.xml"/><Relationship Id="rId2" Type="http://schemas.openxmlformats.org/officeDocument/2006/relationships/image" Target="../media/image154.wmf"/><Relationship Id="rId19" Type="http://schemas.openxmlformats.org/officeDocument/2006/relationships/vmlDrawing" Target="../drawings/vmlDrawing43.vml"/><Relationship Id="rId18" Type="http://schemas.openxmlformats.org/officeDocument/2006/relationships/slideLayout" Target="../slideLayouts/slideLayout2.xml"/><Relationship Id="rId17" Type="http://schemas.openxmlformats.org/officeDocument/2006/relationships/image" Target="../media/image569.png"/><Relationship Id="rId16" Type="http://schemas.openxmlformats.org/officeDocument/2006/relationships/image" Target="../media/image568.png"/><Relationship Id="rId15" Type="http://schemas.openxmlformats.org/officeDocument/2006/relationships/image" Target="../media/image567.png"/><Relationship Id="rId14" Type="http://schemas.openxmlformats.org/officeDocument/2006/relationships/image" Target="../media/image566.png"/><Relationship Id="rId13" Type="http://schemas.openxmlformats.org/officeDocument/2006/relationships/oleObject" Target="../embeddings/oleObject203.bin"/><Relationship Id="rId12" Type="http://schemas.openxmlformats.org/officeDocument/2006/relationships/image" Target="../media/image565.png"/><Relationship Id="rId11" Type="http://schemas.openxmlformats.org/officeDocument/2006/relationships/image" Target="../media/image564.png"/><Relationship Id="rId10" Type="http://schemas.openxmlformats.org/officeDocument/2006/relationships/image" Target="../media/image563.png"/><Relationship Id="rId1" Type="http://schemas.openxmlformats.org/officeDocument/2006/relationships/oleObject" Target="../embeddings/oleObject200.bin"/></Relationships>
</file>

<file path=ppt/slides/_rels/slide99.xml.rels><?xml version="1.0" encoding="UTF-8" standalone="yes"?>
<Relationships xmlns="http://schemas.openxmlformats.org/package/2006/relationships"><Relationship Id="rId9" Type="http://schemas.openxmlformats.org/officeDocument/2006/relationships/oleObject" Target="../embeddings/oleObject206.bin"/><Relationship Id="rId8" Type="http://schemas.openxmlformats.org/officeDocument/2006/relationships/image" Target="../media/image562.png"/><Relationship Id="rId7" Type="http://schemas.openxmlformats.org/officeDocument/2006/relationships/image" Target="../media/image527.png"/><Relationship Id="rId6" Type="http://schemas.openxmlformats.org/officeDocument/2006/relationships/image" Target="../media/image561.png"/><Relationship Id="rId5" Type="http://schemas.openxmlformats.org/officeDocument/2006/relationships/image" Target="../media/image560.png"/><Relationship Id="rId4" Type="http://schemas.openxmlformats.org/officeDocument/2006/relationships/oleObject" Target="../embeddings/oleObject205.bin"/><Relationship Id="rId3" Type="http://schemas.openxmlformats.org/officeDocument/2006/relationships/image" Target="../media/image559.png"/><Relationship Id="rId22" Type="http://schemas.openxmlformats.org/officeDocument/2006/relationships/notesSlide" Target="../notesSlides/notesSlide53.xml"/><Relationship Id="rId21" Type="http://schemas.openxmlformats.org/officeDocument/2006/relationships/vmlDrawing" Target="../drawings/vmlDrawing44.vml"/><Relationship Id="rId20" Type="http://schemas.openxmlformats.org/officeDocument/2006/relationships/slideLayout" Target="../slideLayouts/slideLayout2.xml"/><Relationship Id="rId2" Type="http://schemas.openxmlformats.org/officeDocument/2006/relationships/image" Target="../media/image154.wmf"/><Relationship Id="rId19" Type="http://schemas.openxmlformats.org/officeDocument/2006/relationships/image" Target="../media/image571.png"/><Relationship Id="rId18" Type="http://schemas.openxmlformats.org/officeDocument/2006/relationships/image" Target="../media/image566.png"/><Relationship Id="rId17" Type="http://schemas.openxmlformats.org/officeDocument/2006/relationships/image" Target="../media/image570.png"/><Relationship Id="rId16" Type="http://schemas.openxmlformats.org/officeDocument/2006/relationships/image" Target="../media/image569.png"/><Relationship Id="rId15" Type="http://schemas.openxmlformats.org/officeDocument/2006/relationships/image" Target="../media/image568.png"/><Relationship Id="rId14" Type="http://schemas.openxmlformats.org/officeDocument/2006/relationships/image" Target="../media/image567.png"/><Relationship Id="rId13" Type="http://schemas.openxmlformats.org/officeDocument/2006/relationships/oleObject" Target="../embeddings/oleObject207.bin"/><Relationship Id="rId12" Type="http://schemas.openxmlformats.org/officeDocument/2006/relationships/image" Target="../media/image565.png"/><Relationship Id="rId11" Type="http://schemas.openxmlformats.org/officeDocument/2006/relationships/image" Target="../media/image564.png"/><Relationship Id="rId10" Type="http://schemas.openxmlformats.org/officeDocument/2006/relationships/image" Target="../media/image563.png"/><Relationship Id="rId1" Type="http://schemas.openxmlformats.org/officeDocument/2006/relationships/oleObject" Target="../embeddings/oleObject20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3"/>
          <p:cNvSpPr/>
          <p:nvPr/>
        </p:nvSpPr>
        <p:spPr>
          <a:xfrm>
            <a:off x="357505" y="2638425"/>
            <a:ext cx="8786495" cy="76708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p>
            <a:pPr marR="5080" algn="ctr">
              <a:lnSpc>
                <a:spcPct val="100000"/>
              </a:lnSpc>
              <a:spcBef>
                <a:spcPts val="100"/>
              </a:spcBef>
            </a:pPr>
            <a:r>
              <a:rPr lang="en-US" sz="4400">
                <a:solidFill>
                  <a:schemeClr val="bg1"/>
                </a:solidFill>
                <a:uFillTx/>
                <a:latin typeface="Verdana" panose="020B0604030504040204"/>
                <a:cs typeface="Verdana" panose="020B0604030504040204"/>
                <a:sym typeface="+mn-ea"/>
              </a:rPr>
              <a:t>Wireless Networking</a:t>
            </a:r>
            <a:endParaRPr lang="en-US" altLang="zh-CN" sz="4400" dirty="0">
              <a:solidFill>
                <a:schemeClr val="bg1"/>
              </a:solidFill>
              <a:uFillTx/>
              <a:latin typeface="Verdana" panose="020B0604030504040204"/>
              <a:cs typeface="Verdana" panose="020B0604030504040204"/>
              <a:sym typeface="+mn-ea"/>
            </a:endParaRPr>
          </a:p>
        </p:txBody>
      </p:sp>
      <p:sp>
        <p:nvSpPr>
          <p:cNvPr id="10" name="标题 9"/>
          <p:cNvSpPr/>
          <p:nvPr>
            <p:ph type="title"/>
          </p:nvPr>
        </p:nvSpPr>
        <p:spPr/>
        <p:txBody>
          <a:bodyPr/>
          <a:p>
            <a:endParaRPr lang="zh-CN" altLang="en-US"/>
          </a:p>
        </p:txBody>
      </p:sp>
      <p:sp>
        <p:nvSpPr>
          <p:cNvPr id="11" name="文本框 10"/>
          <p:cNvSpPr txBox="1"/>
          <p:nvPr/>
        </p:nvSpPr>
        <p:spPr>
          <a:xfrm>
            <a:off x="955040" y="3705225"/>
            <a:ext cx="6705600" cy="460375"/>
          </a:xfrm>
          <a:prstGeom prst="rect">
            <a:avLst/>
          </a:prstGeom>
          <a:noFill/>
        </p:spPr>
        <p:txBody>
          <a:bodyPr wrap="square" rtlCol="0">
            <a:spAutoFit/>
          </a:bodyPr>
          <a:p>
            <a:pPr algn="ctr"/>
            <a:r>
              <a:rPr lang="en-US" altLang="zh-CN" sz="2400"/>
              <a:t>Lecture 7 - Brief Introduction to Deep Learning </a:t>
            </a:r>
            <a:endParaRPr lang="en-US" altLang="zh-CN" sz="2400"/>
          </a:p>
        </p:txBody>
      </p:sp>
      <p:sp>
        <p:nvSpPr>
          <p:cNvPr id="12" name="灯片编号占位符 1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Machine Learning is so simple ……</a:t>
            </a:r>
            <a:endParaRPr lang="zh-TW" altLang="en-US" dirty="0"/>
          </a:p>
        </p:txBody>
      </p:sp>
      <p:pic>
        <p:nvPicPr>
          <p:cNvPr id="9" name="Picture 2" descr="http://cdc.tencent.com/wp-content/uploads/2011/03/banner1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506"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85011" y="3752284"/>
            <a:ext cx="3757760" cy="461665"/>
          </a:xfrm>
          <a:prstGeom prst="rect">
            <a:avLst/>
          </a:prstGeom>
        </p:spPr>
        <p:txBody>
          <a:bodyPr wrap="none">
            <a:spAutoFit/>
          </a:bodyPr>
          <a:lstStyle/>
          <a:p>
            <a:r>
              <a:rPr lang="zh-TW" altLang="en-US" sz="2400" dirty="0"/>
              <a:t>就好像把大象放進冰箱 </a:t>
            </a:r>
            <a:r>
              <a:rPr lang="en-US" altLang="zh-TW" sz="2400" dirty="0"/>
              <a:t>……</a:t>
            </a:r>
            <a:endParaRPr lang="zh-TW" altLang="en-US" sz="24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Backward Pass</a:t>
            </a:r>
            <a:endParaRPr lang="zh-TW" altLang="en-US" dirty="0"/>
          </a:p>
        </p:txBody>
      </p:sp>
      <p:cxnSp>
        <p:nvCxnSpPr>
          <p:cNvPr id="4" name="直線單箭頭接點 3"/>
          <p:cNvCxnSpPr/>
          <p:nvPr/>
        </p:nvCxnSpPr>
        <p:spPr>
          <a:xfrm>
            <a:off x="7615299" y="54736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7615299" y="38140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2718942" y="36032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6"/>
          <p:cNvSpPr/>
          <p:nvPr/>
        </p:nvSpPr>
        <p:spPr>
          <a:xfrm>
            <a:off x="2707659" y="51509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4922364" y="35725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8"/>
          <p:cNvSpPr/>
          <p:nvPr/>
        </p:nvSpPr>
        <p:spPr>
          <a:xfrm>
            <a:off x="4941286" y="51451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9"/>
          <p:cNvSpPr/>
          <p:nvPr/>
        </p:nvSpPr>
        <p:spPr>
          <a:xfrm>
            <a:off x="7076057" y="35452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橢圓 10"/>
          <p:cNvSpPr/>
          <p:nvPr/>
        </p:nvSpPr>
        <p:spPr>
          <a:xfrm>
            <a:off x="7117747" y="51451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2" name="群組 11"/>
          <p:cNvGrpSpPr/>
          <p:nvPr/>
        </p:nvGrpSpPr>
        <p:grpSpPr>
          <a:xfrm>
            <a:off x="1102737" y="3879441"/>
            <a:ext cx="1588876" cy="1638300"/>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3321044" y="3864754"/>
            <a:ext cx="1588876"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5520982" y="3844836"/>
            <a:ext cx="1588876" cy="1638300"/>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29"/>
          <p:cNvSpPr/>
          <p:nvPr/>
        </p:nvSpPr>
        <p:spPr>
          <a:xfrm>
            <a:off x="2773975" y="52767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30"/>
          <p:cNvSpPr/>
          <p:nvPr/>
        </p:nvSpPr>
        <p:spPr>
          <a:xfrm>
            <a:off x="2755365" y="36872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手繪多邊形 31"/>
          <p:cNvSpPr/>
          <p:nvPr/>
        </p:nvSpPr>
        <p:spPr>
          <a:xfrm>
            <a:off x="4984287" y="36984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32"/>
          <p:cNvSpPr/>
          <p:nvPr/>
        </p:nvSpPr>
        <p:spPr>
          <a:xfrm>
            <a:off x="5000631" y="52217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33"/>
          <p:cNvSpPr/>
          <p:nvPr/>
        </p:nvSpPr>
        <p:spPr>
          <a:xfrm>
            <a:off x="7133228" y="36370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34"/>
          <p:cNvSpPr/>
          <p:nvPr/>
        </p:nvSpPr>
        <p:spPr>
          <a:xfrm>
            <a:off x="7180315" y="52552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 name="文字方塊 2"/>
              <p:cNvSpPr txBox="1"/>
              <p:nvPr/>
            </p:nvSpPr>
            <p:spPr>
              <a:xfrm>
                <a:off x="684150" y="2121808"/>
                <a:ext cx="6099804" cy="523220"/>
              </a:xfrm>
              <a:prstGeom prst="rect">
                <a:avLst/>
              </a:prstGeom>
              <a:noFill/>
            </p:spPr>
            <p:txBody>
              <a:bodyPr wrap="square" rtlCol="0">
                <a:spAutoFit/>
              </a:bodyPr>
              <a:lstStyle/>
              <a:p>
                <a:r>
                  <a:rPr lang="en-US" altLang="zh-TW" sz="2800" dirty="0">
                    <a:solidFill>
                      <a:srgbClr val="FF0000"/>
                    </a:solidFill>
                  </a:rPr>
                  <a:t>Compute </a:t>
                </a:r>
                <a14:m>
                  <m:oMath xmlns:m="http://schemas.openxmlformats.org/officeDocument/2006/math">
                    <m:f>
                      <m:fPr>
                        <m:type m:val="lin"/>
                        <m:ctrlPr>
                          <a:rPr lang="en-US" altLang="zh-TW" sz="2800" i="1">
                            <a:solidFill>
                              <a:srgbClr val="FF0000"/>
                            </a:solidFill>
                            <a:latin typeface="Cambria Math" panose="02040503050406030204" pitchFamily="18" charset="0"/>
                          </a:rPr>
                        </m:ctrlPr>
                      </m:fPr>
                      <m:num>
                        <m:r>
                          <a:rPr lang="zh-TW" altLang="en-US" sz="2800" i="1">
                            <a:solidFill>
                              <a:srgbClr val="FF0000"/>
                            </a:solidFill>
                            <a:latin typeface="Cambria Math" panose="02040503050406030204" pitchFamily="18" charset="0"/>
                          </a:rPr>
                          <m:t>𝜕</m:t>
                        </m:r>
                        <m:r>
                          <a:rPr lang="en-US" altLang="zh-TW" sz="2800" b="0" i="1" smtClean="0">
                            <a:solidFill>
                              <a:srgbClr val="FF0000"/>
                            </a:solidFill>
                            <a:latin typeface="Cambria Math" panose="02040503050406030204" pitchFamily="18" charset="0"/>
                          </a:rPr>
                          <m:t>𝑙</m:t>
                        </m:r>
                      </m:num>
                      <m:den>
                        <m:r>
                          <a:rPr lang="zh-TW" altLang="en-US" sz="2800" i="1">
                            <a:solidFill>
                              <a:srgbClr val="FF0000"/>
                            </a:solidFill>
                            <a:latin typeface="Cambria Math" panose="02040503050406030204" pitchFamily="18" charset="0"/>
                          </a:rPr>
                          <m:t>𝜕</m:t>
                        </m:r>
                        <m:r>
                          <a:rPr lang="en-US" altLang="zh-TW" sz="2800" i="1">
                            <a:solidFill>
                              <a:srgbClr val="FF0000"/>
                            </a:solidFill>
                            <a:latin typeface="Cambria Math" panose="02040503050406030204" pitchFamily="18" charset="0"/>
                          </a:rPr>
                          <m:t>𝑧</m:t>
                        </m:r>
                      </m:den>
                    </m:f>
                  </m:oMath>
                </a14:m>
                <a:r>
                  <a:rPr lang="zh-TW" altLang="en-US" sz="2800" dirty="0">
                    <a:solidFill>
                      <a:srgbClr val="FF0000"/>
                    </a:solidFill>
                  </a:rPr>
                  <a:t> </a:t>
                </a:r>
                <a:r>
                  <a:rPr lang="en-US" altLang="zh-TW" sz="2800" dirty="0">
                    <a:solidFill>
                      <a:srgbClr val="FF0000"/>
                    </a:solidFill>
                  </a:rPr>
                  <a:t>from the output layer</a:t>
                </a:r>
                <a:endParaRPr lang="zh-TW" altLang="en-US" sz="2800" dirty="0">
                  <a:solidFill>
                    <a:srgbClr val="FF0000"/>
                  </a:solidFill>
                </a:endParaRPr>
              </a:p>
            </p:txBody>
          </p:sp>
        </mc:Choice>
        <mc:Fallback>
          <p:sp>
            <p:nvSpPr>
              <p:cNvPr id="3" name="文字方塊 2"/>
              <p:cNvSpPr txBox="1">
                <a:spLocks noRot="1" noChangeAspect="1" noMove="1" noResize="1" noEditPoints="1" noAdjustHandles="1" noChangeArrowheads="1" noChangeShapeType="1" noTextEdit="1"/>
              </p:cNvSpPr>
              <p:nvPr/>
            </p:nvSpPr>
            <p:spPr>
              <a:xfrm>
                <a:off x="684150" y="2121808"/>
                <a:ext cx="6099804" cy="523220"/>
              </a:xfrm>
              <a:prstGeom prst="rect">
                <a:avLst/>
              </a:prstGeom>
              <a:blipFill rotWithShape="1">
                <a:blip r:embed="rId1"/>
                <a:stretch>
                  <a:fillRect l="-1998" t="-10465" b="-3255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0" name="文字方塊 69"/>
              <p:cNvSpPr txBox="1"/>
              <p:nvPr/>
            </p:nvSpPr>
            <p:spPr>
              <a:xfrm>
                <a:off x="770543" y="1690689"/>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70" name="文字方塊 69"/>
              <p:cNvSpPr txBox="1">
                <a:spLocks noRot="1" noChangeAspect="1" noMove="1" noResize="1" noEditPoints="1" noAdjustHandles="1" noChangeArrowheads="1" noChangeShapeType="1" noTextEdit="1"/>
              </p:cNvSpPr>
              <p:nvPr/>
            </p:nvSpPr>
            <p:spPr>
              <a:xfrm>
                <a:off x="770543" y="1690689"/>
                <a:ext cx="7744807" cy="430887"/>
              </a:xfrm>
              <a:prstGeom prst="rect">
                <a:avLst/>
              </a:prstGeom>
              <a:blipFill rotWithShape="1">
                <a:blip r:embed="rId2"/>
                <a:stretch>
                  <a:fillRect l="-2754" t="-23944" b="-50704"/>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1" name="文字方塊 70"/>
              <p:cNvSpPr txBox="1"/>
              <p:nvPr/>
            </p:nvSpPr>
            <p:spPr>
              <a:xfrm>
                <a:off x="632785" y="3598640"/>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71" name="文字方塊 70"/>
              <p:cNvSpPr txBox="1">
                <a:spLocks noRot="1" noChangeAspect="1" noMove="1" noResize="1" noEditPoints="1" noAdjustHandles="1" noChangeArrowheads="1" noChangeShapeType="1" noTextEdit="1"/>
              </p:cNvSpPr>
              <p:nvPr/>
            </p:nvSpPr>
            <p:spPr>
              <a:xfrm>
                <a:off x="632785" y="3598640"/>
                <a:ext cx="427874" cy="430887"/>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2" name="文字方塊 71"/>
              <p:cNvSpPr txBox="1"/>
              <p:nvPr/>
            </p:nvSpPr>
            <p:spPr>
              <a:xfrm>
                <a:off x="628650" y="5199917"/>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72" name="文字方塊 71"/>
              <p:cNvSpPr txBox="1">
                <a:spLocks noRot="1" noChangeAspect="1" noMove="1" noResize="1" noEditPoints="1" noAdjustHandles="1" noChangeArrowheads="1" noChangeShapeType="1" noTextEdit="1"/>
              </p:cNvSpPr>
              <p:nvPr/>
            </p:nvSpPr>
            <p:spPr>
              <a:xfrm>
                <a:off x="628650" y="5199917"/>
                <a:ext cx="436145" cy="430887"/>
              </a:xfrm>
              <a:prstGeom prst="rect">
                <a:avLst/>
              </a:prstGeom>
              <a:blipFill rotWithShape="0">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3" name="文字方塊 72"/>
              <p:cNvSpPr txBox="1"/>
              <p:nvPr/>
            </p:nvSpPr>
            <p:spPr>
              <a:xfrm>
                <a:off x="8335917" y="3560239"/>
                <a:ext cx="4301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dirty="0"/>
              </a:p>
            </p:txBody>
          </p:sp>
        </mc:Choice>
        <mc:Fallback>
          <p:sp>
            <p:nvSpPr>
              <p:cNvPr id="73" name="文字方塊 72"/>
              <p:cNvSpPr txBox="1">
                <a:spLocks noRot="1" noChangeAspect="1" noMove="1" noResize="1" noEditPoints="1" noAdjustHandles="1" noChangeArrowheads="1" noChangeShapeType="1" noTextEdit="1"/>
              </p:cNvSpPr>
              <p:nvPr/>
            </p:nvSpPr>
            <p:spPr>
              <a:xfrm>
                <a:off x="8335917" y="3560239"/>
                <a:ext cx="430118" cy="430887"/>
              </a:xfrm>
              <a:prstGeom prst="rect">
                <a:avLst/>
              </a:prstGeom>
              <a:blipFill rotWithShape="0">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4" name="文字方塊 73"/>
              <p:cNvSpPr txBox="1"/>
              <p:nvPr/>
            </p:nvSpPr>
            <p:spPr>
              <a:xfrm>
                <a:off x="8316520" y="5183389"/>
                <a:ext cx="4383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dirty="0"/>
              </a:p>
            </p:txBody>
          </p:sp>
        </mc:Choice>
        <mc:Fallback>
          <p:sp>
            <p:nvSpPr>
              <p:cNvPr id="74" name="文字方塊 73"/>
              <p:cNvSpPr txBox="1">
                <a:spLocks noRot="1" noChangeAspect="1" noMove="1" noResize="1" noEditPoints="1" noAdjustHandles="1" noChangeArrowheads="1" noChangeShapeType="1" noTextEdit="1"/>
              </p:cNvSpPr>
              <p:nvPr/>
            </p:nvSpPr>
            <p:spPr>
              <a:xfrm>
                <a:off x="8316520" y="5183389"/>
                <a:ext cx="438390" cy="430887"/>
              </a:xfrm>
              <a:prstGeom prst="rect">
                <a:avLst/>
              </a:prstGeom>
              <a:blipFill rotWithShape="0">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1" name="文字方塊 40"/>
              <p:cNvSpPr txBox="1"/>
              <p:nvPr/>
            </p:nvSpPr>
            <p:spPr>
              <a:xfrm>
                <a:off x="2325863" y="3444751"/>
                <a:ext cx="3459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2325863" y="3444751"/>
                <a:ext cx="345992" cy="369332"/>
              </a:xfrm>
              <a:prstGeom prst="rect">
                <a:avLst/>
              </a:prstGeom>
              <a:blipFill rotWithShape="0">
                <a:blip r:embed="rId7"/>
                <a:stretch>
                  <a:fillRect l="-12500" r="-8929"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5" name="文字方塊 74"/>
              <p:cNvSpPr txBox="1"/>
              <p:nvPr/>
            </p:nvSpPr>
            <p:spPr>
              <a:xfrm>
                <a:off x="2376570" y="5483136"/>
                <a:ext cx="3531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75" name="文字方塊 74"/>
              <p:cNvSpPr txBox="1">
                <a:spLocks noRot="1" noChangeAspect="1" noMove="1" noResize="1" noEditPoints="1" noAdjustHandles="1" noChangeArrowheads="1" noChangeShapeType="1" noTextEdit="1"/>
              </p:cNvSpPr>
              <p:nvPr/>
            </p:nvSpPr>
            <p:spPr>
              <a:xfrm>
                <a:off x="2376570" y="5483136"/>
                <a:ext cx="353110" cy="369332"/>
              </a:xfrm>
              <a:prstGeom prst="rect">
                <a:avLst/>
              </a:prstGeom>
              <a:blipFill rotWithShape="0">
                <a:blip r:embed="rId8"/>
                <a:stretch>
                  <a:fillRect l="-12069" r="-6897"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6" name="文字方塊 75"/>
              <p:cNvSpPr txBox="1"/>
              <p:nvPr/>
            </p:nvSpPr>
            <p:spPr>
              <a:xfrm>
                <a:off x="4613301" y="3451709"/>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76" name="文字方塊 75"/>
              <p:cNvSpPr txBox="1">
                <a:spLocks noRot="1" noChangeAspect="1" noMove="1" noResize="1" noEditPoints="1" noAdjustHandles="1" noChangeArrowheads="1" noChangeShapeType="1" noTextEdit="1"/>
              </p:cNvSpPr>
              <p:nvPr/>
            </p:nvSpPr>
            <p:spPr>
              <a:xfrm>
                <a:off x="4613301" y="3451709"/>
                <a:ext cx="353109" cy="369332"/>
              </a:xfrm>
              <a:prstGeom prst="rect">
                <a:avLst/>
              </a:prstGeom>
              <a:blipFill rotWithShape="0">
                <a:blip r:embed="rId9"/>
                <a:stretch>
                  <a:fillRect l="-12069" r="-6897"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7" name="文字方塊 76"/>
              <p:cNvSpPr txBox="1"/>
              <p:nvPr/>
            </p:nvSpPr>
            <p:spPr>
              <a:xfrm>
                <a:off x="4664008" y="5490094"/>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Sub>
                    </m:oMath>
                  </m:oMathPara>
                </a14:m>
                <a:endParaRPr lang="zh-TW" altLang="en-US" sz="2400" dirty="0"/>
              </a:p>
            </p:txBody>
          </p:sp>
        </mc:Choice>
        <mc:Fallback>
          <p:sp>
            <p:nvSpPr>
              <p:cNvPr id="77" name="文字方塊 76"/>
              <p:cNvSpPr txBox="1">
                <a:spLocks noRot="1" noChangeAspect="1" noMove="1" noResize="1" noEditPoints="1" noAdjustHandles="1" noChangeArrowheads="1" noChangeShapeType="1" noTextEdit="1"/>
              </p:cNvSpPr>
              <p:nvPr/>
            </p:nvSpPr>
            <p:spPr>
              <a:xfrm>
                <a:off x="4664008" y="5490094"/>
                <a:ext cx="353109" cy="369332"/>
              </a:xfrm>
              <a:prstGeom prst="rect">
                <a:avLst/>
              </a:prstGeom>
              <a:blipFill rotWithShape="0">
                <a:blip r:embed="rId10"/>
                <a:stretch>
                  <a:fillRect l="-10345" r="-6897" b="-1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6724548" y="3444751"/>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5</m:t>
                          </m:r>
                        </m:sub>
                      </m:sSub>
                    </m:oMath>
                  </m:oMathPara>
                </a14:m>
                <a:endParaRPr lang="zh-TW" altLang="en-US" sz="2400" dirty="0"/>
              </a:p>
            </p:txBody>
          </p:sp>
        </mc:Choice>
        <mc:Fallback>
          <p:sp>
            <p:nvSpPr>
              <p:cNvPr id="78" name="文字方塊 77"/>
              <p:cNvSpPr txBox="1">
                <a:spLocks noRot="1" noChangeAspect="1" noMove="1" noResize="1" noEditPoints="1" noAdjustHandles="1" noChangeArrowheads="1" noChangeShapeType="1" noTextEdit="1"/>
              </p:cNvSpPr>
              <p:nvPr/>
            </p:nvSpPr>
            <p:spPr>
              <a:xfrm>
                <a:off x="6724548" y="3444751"/>
                <a:ext cx="353109" cy="369332"/>
              </a:xfrm>
              <a:prstGeom prst="rect">
                <a:avLst/>
              </a:prstGeom>
              <a:blipFill rotWithShape="0">
                <a:blip r:embed="rId11"/>
                <a:stretch>
                  <a:fillRect l="-10345" r="-8621" b="-14754"/>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9" name="文字方塊 78"/>
              <p:cNvSpPr txBox="1"/>
              <p:nvPr/>
            </p:nvSpPr>
            <p:spPr>
              <a:xfrm>
                <a:off x="6783954" y="5473681"/>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6</m:t>
                          </m:r>
                        </m:sub>
                      </m:sSub>
                    </m:oMath>
                  </m:oMathPara>
                </a14:m>
                <a:endParaRPr lang="zh-TW" altLang="en-US" sz="2400" dirty="0"/>
              </a:p>
            </p:txBody>
          </p:sp>
        </mc:Choice>
        <mc:Fallback>
          <p:sp>
            <p:nvSpPr>
              <p:cNvPr id="79" name="文字方塊 78"/>
              <p:cNvSpPr txBox="1">
                <a:spLocks noRot="1" noChangeAspect="1" noMove="1" noResize="1" noEditPoints="1" noAdjustHandles="1" noChangeArrowheads="1" noChangeShapeType="1" noTextEdit="1"/>
              </p:cNvSpPr>
              <p:nvPr/>
            </p:nvSpPr>
            <p:spPr>
              <a:xfrm>
                <a:off x="6783954" y="5473681"/>
                <a:ext cx="353109" cy="369332"/>
              </a:xfrm>
              <a:prstGeom prst="rect">
                <a:avLst/>
              </a:prstGeom>
              <a:blipFill rotWithShape="0">
                <a:blip r:embed="rId12"/>
                <a:stretch>
                  <a:fillRect l="-12069" r="-6897" b="-1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0" name="文字方塊 79"/>
              <p:cNvSpPr txBox="1"/>
              <p:nvPr/>
            </p:nvSpPr>
            <p:spPr>
              <a:xfrm>
                <a:off x="6724548" y="5925103"/>
                <a:ext cx="532453" cy="765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6</m:t>
                              </m:r>
                            </m:sub>
                          </m:sSub>
                        </m:den>
                      </m:f>
                    </m:oMath>
                  </m:oMathPara>
                </a14:m>
                <a:endParaRPr lang="zh-TW" altLang="en-US" sz="2400" dirty="0"/>
              </a:p>
            </p:txBody>
          </p:sp>
        </mc:Choice>
        <mc:Fallback>
          <p:sp>
            <p:nvSpPr>
              <p:cNvPr id="80" name="文字方塊 79"/>
              <p:cNvSpPr txBox="1">
                <a:spLocks noRot="1" noChangeAspect="1" noMove="1" noResize="1" noEditPoints="1" noAdjustHandles="1" noChangeArrowheads="1" noChangeShapeType="1" noTextEdit="1"/>
              </p:cNvSpPr>
              <p:nvPr/>
            </p:nvSpPr>
            <p:spPr>
              <a:xfrm>
                <a:off x="6724548" y="5925103"/>
                <a:ext cx="532453" cy="765018"/>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1" name="文字方塊 80"/>
              <p:cNvSpPr txBox="1"/>
              <p:nvPr/>
            </p:nvSpPr>
            <p:spPr>
              <a:xfrm>
                <a:off x="6629394" y="2675006"/>
                <a:ext cx="532453" cy="765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5</m:t>
                              </m:r>
                            </m:sub>
                          </m:sSub>
                        </m:den>
                      </m:f>
                    </m:oMath>
                  </m:oMathPara>
                </a14:m>
                <a:endParaRPr lang="zh-TW" altLang="en-US" sz="2400" dirty="0"/>
              </a:p>
            </p:txBody>
          </p:sp>
        </mc:Choice>
        <mc:Fallback>
          <p:sp>
            <p:nvSpPr>
              <p:cNvPr id="81" name="文字方塊 80"/>
              <p:cNvSpPr txBox="1">
                <a:spLocks noRot="1" noChangeAspect="1" noMove="1" noResize="1" noEditPoints="1" noAdjustHandles="1" noChangeArrowheads="1" noChangeShapeType="1" noTextEdit="1"/>
              </p:cNvSpPr>
              <p:nvPr/>
            </p:nvSpPr>
            <p:spPr>
              <a:xfrm>
                <a:off x="6629394" y="2675006"/>
                <a:ext cx="532453" cy="765018"/>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2" name="文字方塊 81"/>
              <p:cNvSpPr txBox="1"/>
              <p:nvPr/>
            </p:nvSpPr>
            <p:spPr>
              <a:xfrm>
                <a:off x="4502932" y="5931943"/>
                <a:ext cx="532453"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Sub>
                        </m:den>
                      </m:f>
                    </m:oMath>
                  </m:oMathPara>
                </a14:m>
                <a:endParaRPr lang="zh-TW" altLang="en-US" sz="2400" dirty="0"/>
              </a:p>
            </p:txBody>
          </p:sp>
        </mc:Choice>
        <mc:Fallback>
          <p:sp>
            <p:nvSpPr>
              <p:cNvPr id="82" name="文字方塊 81"/>
              <p:cNvSpPr txBox="1">
                <a:spLocks noRot="1" noChangeAspect="1" noMove="1" noResize="1" noEditPoints="1" noAdjustHandles="1" noChangeArrowheads="1" noChangeShapeType="1" noTextEdit="1"/>
              </p:cNvSpPr>
              <p:nvPr/>
            </p:nvSpPr>
            <p:spPr>
              <a:xfrm>
                <a:off x="4502932" y="5931943"/>
                <a:ext cx="532453" cy="762709"/>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3" name="文字方塊 82"/>
              <p:cNvSpPr txBox="1"/>
              <p:nvPr/>
            </p:nvSpPr>
            <p:spPr>
              <a:xfrm>
                <a:off x="4451834" y="2676846"/>
                <a:ext cx="532453" cy="7645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Sub>
                        </m:den>
                      </m:f>
                    </m:oMath>
                  </m:oMathPara>
                </a14:m>
                <a:endParaRPr lang="zh-TW" altLang="en-US" sz="2400" dirty="0"/>
              </a:p>
            </p:txBody>
          </p:sp>
        </mc:Choice>
        <mc:Fallback>
          <p:sp>
            <p:nvSpPr>
              <p:cNvPr id="83" name="文字方塊 82"/>
              <p:cNvSpPr txBox="1">
                <a:spLocks noRot="1" noChangeAspect="1" noMove="1" noResize="1" noEditPoints="1" noAdjustHandles="1" noChangeArrowheads="1" noChangeShapeType="1" noTextEdit="1"/>
              </p:cNvSpPr>
              <p:nvPr/>
            </p:nvSpPr>
            <p:spPr>
              <a:xfrm>
                <a:off x="4451834" y="2676846"/>
                <a:ext cx="532453" cy="764568"/>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4" name="文字方塊 83"/>
              <p:cNvSpPr txBox="1"/>
              <p:nvPr/>
            </p:nvSpPr>
            <p:spPr>
              <a:xfrm>
                <a:off x="2284016" y="5925103"/>
                <a:ext cx="532453"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p:sp>
            <p:nvSpPr>
              <p:cNvPr id="84" name="文字方塊 83"/>
              <p:cNvSpPr txBox="1">
                <a:spLocks noRot="1" noChangeAspect="1" noMove="1" noResize="1" noEditPoints="1" noAdjustHandles="1" noChangeArrowheads="1" noChangeShapeType="1" noTextEdit="1"/>
              </p:cNvSpPr>
              <p:nvPr/>
            </p:nvSpPr>
            <p:spPr>
              <a:xfrm>
                <a:off x="2284016" y="5925103"/>
                <a:ext cx="532453" cy="762709"/>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5" name="文字方塊 84"/>
              <p:cNvSpPr txBox="1"/>
              <p:nvPr/>
            </p:nvSpPr>
            <p:spPr>
              <a:xfrm>
                <a:off x="2253830" y="2710386"/>
                <a:ext cx="52533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den>
                      </m:f>
                    </m:oMath>
                  </m:oMathPara>
                </a14:m>
                <a:endParaRPr lang="zh-TW" altLang="en-US" sz="2400" dirty="0"/>
              </a:p>
            </p:txBody>
          </p:sp>
        </mc:Choice>
        <mc:Fallback>
          <p:sp>
            <p:nvSpPr>
              <p:cNvPr id="85" name="文字方塊 84"/>
              <p:cNvSpPr txBox="1">
                <a:spLocks noRot="1" noChangeAspect="1" noMove="1" noResize="1" noEditPoints="1" noAdjustHandles="1" noChangeArrowheads="1" noChangeShapeType="1" noTextEdit="1"/>
              </p:cNvSpPr>
              <p:nvPr/>
            </p:nvSpPr>
            <p:spPr>
              <a:xfrm>
                <a:off x="2253830" y="2710386"/>
                <a:ext cx="525336" cy="762709"/>
              </a:xfrm>
              <a:prstGeom prst="rect">
                <a:avLst/>
              </a:prstGeom>
              <a:blipFill rotWithShape="1">
                <a:blip r:embed="rId18"/>
                <a:stretch>
                  <a:fillRect/>
                </a:stretch>
              </a:blipFill>
            </p:spPr>
            <p:txBody>
              <a:bodyPr/>
              <a:lstStyle/>
              <a:p>
                <a:r>
                  <a:rPr lang="zh-TW" altLang="en-US">
                    <a:noFill/>
                  </a:rPr>
                  <a:t> </a:t>
                </a:r>
                <a:endParaRPr lang="zh-TW" altLang="en-US">
                  <a:noFill/>
                </a:endParaRPr>
              </a:p>
            </p:txBody>
          </p:sp>
        </mc:Fallback>
      </mc:AlternateContent>
      <p:sp>
        <p:nvSpPr>
          <p:cNvPr id="36" name="灯片编号占位符 35"/>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80" grpId="0" bldLvl="0" animBg="1"/>
      <p:bldP spid="81" grpId="0" bldLvl="0" animBg="1"/>
      <p:bldP spid="82" grpId="0" bldLvl="0" animBg="1"/>
      <p:bldP spid="83" grpId="0" bldLvl="0" animBg="1"/>
      <p:bldP spid="84" grpId="0" bldLvl="0" animBg="1"/>
      <p:bldP spid="85"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Backward Pass</a:t>
            </a:r>
            <a:endParaRPr sz="3600" b="1" kern="0" spc="-5" dirty="0">
              <a:solidFill>
                <a:srgbClr val="00294D"/>
              </a:solidFill>
              <a:latin typeface="Calibri" panose="020F0502020204030204"/>
              <a:cs typeface="Calibri" panose="020F0502020204030204"/>
            </a:endParaRPr>
          </a:p>
        </p:txBody>
      </p:sp>
      <p:grpSp>
        <p:nvGrpSpPr>
          <p:cNvPr id="12" name="群組 11"/>
          <p:cNvGrpSpPr/>
          <p:nvPr/>
        </p:nvGrpSpPr>
        <p:grpSpPr>
          <a:xfrm>
            <a:off x="1102737" y="3879441"/>
            <a:ext cx="1588876" cy="1638300"/>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3321044" y="3864754"/>
            <a:ext cx="1588876"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5520982" y="3844836"/>
            <a:ext cx="1588876" cy="1638300"/>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3" name="文字方塊 2"/>
              <p:cNvSpPr txBox="1"/>
              <p:nvPr/>
            </p:nvSpPr>
            <p:spPr>
              <a:xfrm>
                <a:off x="684150" y="2121808"/>
                <a:ext cx="6099804" cy="523220"/>
              </a:xfrm>
              <a:prstGeom prst="rect">
                <a:avLst/>
              </a:prstGeom>
              <a:noFill/>
            </p:spPr>
            <p:txBody>
              <a:bodyPr wrap="square" rtlCol="0">
                <a:spAutoFit/>
              </a:bodyPr>
              <a:lstStyle/>
              <a:p>
                <a:r>
                  <a:rPr lang="en-US" altLang="zh-TW" sz="2800" dirty="0">
                    <a:solidFill>
                      <a:srgbClr val="FF0000"/>
                    </a:solidFill>
                  </a:rPr>
                  <a:t>Compute </a:t>
                </a:r>
                <a14:m>
                  <m:oMath xmlns:m="http://schemas.openxmlformats.org/officeDocument/2006/math">
                    <m:f>
                      <m:fPr>
                        <m:type m:val="lin"/>
                        <m:ctrlPr>
                          <a:rPr lang="en-US" altLang="zh-TW" sz="2800" i="1">
                            <a:solidFill>
                              <a:srgbClr val="FF0000"/>
                            </a:solidFill>
                            <a:latin typeface="Cambria Math" panose="02040503050406030204" pitchFamily="18" charset="0"/>
                          </a:rPr>
                        </m:ctrlPr>
                      </m:fPr>
                      <m:num>
                        <m:r>
                          <a:rPr lang="zh-TW" altLang="en-US" sz="2800" i="1">
                            <a:solidFill>
                              <a:srgbClr val="FF0000"/>
                            </a:solidFill>
                            <a:latin typeface="Cambria Math" panose="02040503050406030204" pitchFamily="18" charset="0"/>
                          </a:rPr>
                          <m:t>𝜕</m:t>
                        </m:r>
                        <m:r>
                          <a:rPr lang="en-US" altLang="zh-TW" sz="2800" b="0" i="1" smtClean="0">
                            <a:solidFill>
                              <a:srgbClr val="FF0000"/>
                            </a:solidFill>
                            <a:latin typeface="Cambria Math" panose="02040503050406030204" pitchFamily="18" charset="0"/>
                          </a:rPr>
                          <m:t>𝑙</m:t>
                        </m:r>
                      </m:num>
                      <m:den>
                        <m:r>
                          <a:rPr lang="zh-TW" altLang="en-US" sz="2800" i="1">
                            <a:solidFill>
                              <a:srgbClr val="FF0000"/>
                            </a:solidFill>
                            <a:latin typeface="Cambria Math" panose="02040503050406030204" pitchFamily="18" charset="0"/>
                          </a:rPr>
                          <m:t>𝜕</m:t>
                        </m:r>
                        <m:r>
                          <a:rPr lang="en-US" altLang="zh-TW" sz="2800" i="1">
                            <a:solidFill>
                              <a:srgbClr val="FF0000"/>
                            </a:solidFill>
                            <a:latin typeface="Cambria Math" panose="02040503050406030204" pitchFamily="18" charset="0"/>
                          </a:rPr>
                          <m:t>𝑧</m:t>
                        </m:r>
                      </m:den>
                    </m:f>
                  </m:oMath>
                </a14:m>
                <a:r>
                  <a:rPr lang="zh-TW" altLang="en-US" sz="2800" dirty="0">
                    <a:solidFill>
                      <a:srgbClr val="FF0000"/>
                    </a:solidFill>
                  </a:rPr>
                  <a:t> </a:t>
                </a:r>
                <a:r>
                  <a:rPr lang="en-US" altLang="zh-TW" sz="2800" dirty="0">
                    <a:solidFill>
                      <a:srgbClr val="FF0000"/>
                    </a:solidFill>
                  </a:rPr>
                  <a:t>from the output layer</a:t>
                </a:r>
                <a:endParaRPr lang="zh-TW" altLang="en-US" sz="2800" dirty="0">
                  <a:solidFill>
                    <a:srgbClr val="FF0000"/>
                  </a:solidFill>
                </a:endParaRPr>
              </a:p>
            </p:txBody>
          </p:sp>
        </mc:Choice>
        <mc:Fallback>
          <p:sp>
            <p:nvSpPr>
              <p:cNvPr id="3" name="文字方塊 2"/>
              <p:cNvSpPr txBox="1">
                <a:spLocks noRot="1" noChangeAspect="1" noMove="1" noResize="1" noEditPoints="1" noAdjustHandles="1" noChangeArrowheads="1" noChangeShapeType="1" noTextEdit="1"/>
              </p:cNvSpPr>
              <p:nvPr/>
            </p:nvSpPr>
            <p:spPr>
              <a:xfrm>
                <a:off x="684150" y="2121808"/>
                <a:ext cx="6099804" cy="523220"/>
              </a:xfrm>
              <a:prstGeom prst="rect">
                <a:avLst/>
              </a:prstGeom>
              <a:blipFill rotWithShape="1">
                <a:blip r:embed="rId1"/>
                <a:stretch>
                  <a:fillRect l="-1998" t="-10465" b="-3255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0" name="文字方塊 69"/>
              <p:cNvSpPr txBox="1"/>
              <p:nvPr/>
            </p:nvSpPr>
            <p:spPr>
              <a:xfrm>
                <a:off x="770543" y="1690689"/>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70" name="文字方塊 69"/>
              <p:cNvSpPr txBox="1">
                <a:spLocks noRot="1" noChangeAspect="1" noMove="1" noResize="1" noEditPoints="1" noAdjustHandles="1" noChangeArrowheads="1" noChangeShapeType="1" noTextEdit="1"/>
              </p:cNvSpPr>
              <p:nvPr/>
            </p:nvSpPr>
            <p:spPr>
              <a:xfrm>
                <a:off x="770543" y="1690689"/>
                <a:ext cx="7744807" cy="430887"/>
              </a:xfrm>
              <a:prstGeom prst="rect">
                <a:avLst/>
              </a:prstGeom>
              <a:blipFill rotWithShape="1">
                <a:blip r:embed="rId2"/>
                <a:stretch>
                  <a:fillRect l="-2754" t="-23944" b="-50704"/>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1" name="文字方塊 70"/>
              <p:cNvSpPr txBox="1"/>
              <p:nvPr/>
            </p:nvSpPr>
            <p:spPr>
              <a:xfrm>
                <a:off x="632785" y="3598640"/>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71" name="文字方塊 70"/>
              <p:cNvSpPr txBox="1">
                <a:spLocks noRot="1" noChangeAspect="1" noMove="1" noResize="1" noEditPoints="1" noAdjustHandles="1" noChangeArrowheads="1" noChangeShapeType="1" noTextEdit="1"/>
              </p:cNvSpPr>
              <p:nvPr/>
            </p:nvSpPr>
            <p:spPr>
              <a:xfrm>
                <a:off x="632785" y="3598640"/>
                <a:ext cx="427874" cy="430887"/>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2" name="文字方塊 71"/>
              <p:cNvSpPr txBox="1"/>
              <p:nvPr/>
            </p:nvSpPr>
            <p:spPr>
              <a:xfrm>
                <a:off x="628650" y="5199917"/>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72" name="文字方塊 71"/>
              <p:cNvSpPr txBox="1">
                <a:spLocks noRot="1" noChangeAspect="1" noMove="1" noResize="1" noEditPoints="1" noAdjustHandles="1" noChangeArrowheads="1" noChangeShapeType="1" noTextEdit="1"/>
              </p:cNvSpPr>
              <p:nvPr/>
            </p:nvSpPr>
            <p:spPr>
              <a:xfrm>
                <a:off x="628650" y="5199917"/>
                <a:ext cx="436145" cy="430887"/>
              </a:xfrm>
              <a:prstGeom prst="rect">
                <a:avLst/>
              </a:prstGeom>
              <a:blipFill rotWithShape="0">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1" name="文字方塊 40"/>
              <p:cNvSpPr txBox="1"/>
              <p:nvPr/>
            </p:nvSpPr>
            <p:spPr>
              <a:xfrm>
                <a:off x="2325863" y="3444751"/>
                <a:ext cx="3459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2325863" y="3444751"/>
                <a:ext cx="345992" cy="369332"/>
              </a:xfrm>
              <a:prstGeom prst="rect">
                <a:avLst/>
              </a:prstGeom>
              <a:blipFill rotWithShape="0">
                <a:blip r:embed="rId5"/>
                <a:stretch>
                  <a:fillRect l="-12500" r="-8929"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5" name="文字方塊 74"/>
              <p:cNvSpPr txBox="1"/>
              <p:nvPr/>
            </p:nvSpPr>
            <p:spPr>
              <a:xfrm>
                <a:off x="2376570" y="5483136"/>
                <a:ext cx="3531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75" name="文字方塊 74"/>
              <p:cNvSpPr txBox="1">
                <a:spLocks noRot="1" noChangeAspect="1" noMove="1" noResize="1" noEditPoints="1" noAdjustHandles="1" noChangeArrowheads="1" noChangeShapeType="1" noTextEdit="1"/>
              </p:cNvSpPr>
              <p:nvPr/>
            </p:nvSpPr>
            <p:spPr>
              <a:xfrm>
                <a:off x="2376570" y="5483136"/>
                <a:ext cx="353110" cy="369332"/>
              </a:xfrm>
              <a:prstGeom prst="rect">
                <a:avLst/>
              </a:prstGeom>
              <a:blipFill rotWithShape="0">
                <a:blip r:embed="rId6"/>
                <a:stretch>
                  <a:fillRect l="-12069" r="-6897"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6" name="文字方塊 75"/>
              <p:cNvSpPr txBox="1"/>
              <p:nvPr/>
            </p:nvSpPr>
            <p:spPr>
              <a:xfrm>
                <a:off x="4613301" y="3451709"/>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76" name="文字方塊 75"/>
              <p:cNvSpPr txBox="1">
                <a:spLocks noRot="1" noChangeAspect="1" noMove="1" noResize="1" noEditPoints="1" noAdjustHandles="1" noChangeArrowheads="1" noChangeShapeType="1" noTextEdit="1"/>
              </p:cNvSpPr>
              <p:nvPr/>
            </p:nvSpPr>
            <p:spPr>
              <a:xfrm>
                <a:off x="4613301" y="3451709"/>
                <a:ext cx="353109" cy="369332"/>
              </a:xfrm>
              <a:prstGeom prst="rect">
                <a:avLst/>
              </a:prstGeom>
              <a:blipFill rotWithShape="0">
                <a:blip r:embed="rId7"/>
                <a:stretch>
                  <a:fillRect l="-12069" r="-6897"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7" name="文字方塊 76"/>
              <p:cNvSpPr txBox="1"/>
              <p:nvPr/>
            </p:nvSpPr>
            <p:spPr>
              <a:xfrm>
                <a:off x="4664008" y="5490094"/>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Sub>
                    </m:oMath>
                  </m:oMathPara>
                </a14:m>
                <a:endParaRPr lang="zh-TW" altLang="en-US" sz="2400" dirty="0"/>
              </a:p>
            </p:txBody>
          </p:sp>
        </mc:Choice>
        <mc:Fallback>
          <p:sp>
            <p:nvSpPr>
              <p:cNvPr id="77" name="文字方塊 76"/>
              <p:cNvSpPr txBox="1">
                <a:spLocks noRot="1" noChangeAspect="1" noMove="1" noResize="1" noEditPoints="1" noAdjustHandles="1" noChangeArrowheads="1" noChangeShapeType="1" noTextEdit="1"/>
              </p:cNvSpPr>
              <p:nvPr/>
            </p:nvSpPr>
            <p:spPr>
              <a:xfrm>
                <a:off x="4664008" y="5490094"/>
                <a:ext cx="353109" cy="369332"/>
              </a:xfrm>
              <a:prstGeom prst="rect">
                <a:avLst/>
              </a:prstGeom>
              <a:blipFill rotWithShape="0">
                <a:blip r:embed="rId8"/>
                <a:stretch>
                  <a:fillRect l="-10345" r="-6897" b="-1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6724548" y="3444751"/>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5</m:t>
                          </m:r>
                        </m:sub>
                      </m:sSub>
                    </m:oMath>
                  </m:oMathPara>
                </a14:m>
                <a:endParaRPr lang="zh-TW" altLang="en-US" sz="2400" dirty="0"/>
              </a:p>
            </p:txBody>
          </p:sp>
        </mc:Choice>
        <mc:Fallback>
          <p:sp>
            <p:nvSpPr>
              <p:cNvPr id="78" name="文字方塊 77"/>
              <p:cNvSpPr txBox="1">
                <a:spLocks noRot="1" noChangeAspect="1" noMove="1" noResize="1" noEditPoints="1" noAdjustHandles="1" noChangeArrowheads="1" noChangeShapeType="1" noTextEdit="1"/>
              </p:cNvSpPr>
              <p:nvPr/>
            </p:nvSpPr>
            <p:spPr>
              <a:xfrm>
                <a:off x="6724548" y="3444751"/>
                <a:ext cx="353109" cy="369332"/>
              </a:xfrm>
              <a:prstGeom prst="rect">
                <a:avLst/>
              </a:prstGeom>
              <a:blipFill rotWithShape="0">
                <a:blip r:embed="rId9"/>
                <a:stretch>
                  <a:fillRect l="-10345" r="-8621" b="-14754"/>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9" name="文字方塊 78"/>
              <p:cNvSpPr txBox="1"/>
              <p:nvPr/>
            </p:nvSpPr>
            <p:spPr>
              <a:xfrm>
                <a:off x="6783954" y="5473681"/>
                <a:ext cx="3531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6</m:t>
                          </m:r>
                        </m:sub>
                      </m:sSub>
                    </m:oMath>
                  </m:oMathPara>
                </a14:m>
                <a:endParaRPr lang="zh-TW" altLang="en-US" sz="2400" dirty="0"/>
              </a:p>
            </p:txBody>
          </p:sp>
        </mc:Choice>
        <mc:Fallback>
          <p:sp>
            <p:nvSpPr>
              <p:cNvPr id="79" name="文字方塊 78"/>
              <p:cNvSpPr txBox="1">
                <a:spLocks noRot="1" noChangeAspect="1" noMove="1" noResize="1" noEditPoints="1" noAdjustHandles="1" noChangeArrowheads="1" noChangeShapeType="1" noTextEdit="1"/>
              </p:cNvSpPr>
              <p:nvPr/>
            </p:nvSpPr>
            <p:spPr>
              <a:xfrm>
                <a:off x="6783954" y="5473681"/>
                <a:ext cx="353109" cy="369332"/>
              </a:xfrm>
              <a:prstGeom prst="rect">
                <a:avLst/>
              </a:prstGeom>
              <a:blipFill rotWithShape="0">
                <a:blip r:embed="rId10"/>
                <a:stretch>
                  <a:fillRect l="-12069" r="-6897" b="-1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0" name="文字方塊 79"/>
              <p:cNvSpPr txBox="1"/>
              <p:nvPr/>
            </p:nvSpPr>
            <p:spPr>
              <a:xfrm>
                <a:off x="6717087" y="5938355"/>
                <a:ext cx="532453" cy="765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6</m:t>
                              </m:r>
                            </m:sub>
                          </m:sSub>
                        </m:den>
                      </m:f>
                    </m:oMath>
                  </m:oMathPara>
                </a14:m>
                <a:endParaRPr lang="zh-TW" altLang="en-US" sz="2400" dirty="0"/>
              </a:p>
            </p:txBody>
          </p:sp>
        </mc:Choice>
        <mc:Fallback>
          <p:sp>
            <p:nvSpPr>
              <p:cNvPr id="80" name="文字方塊 79"/>
              <p:cNvSpPr txBox="1">
                <a:spLocks noRot="1" noChangeAspect="1" noMove="1" noResize="1" noEditPoints="1" noAdjustHandles="1" noChangeArrowheads="1" noChangeShapeType="1" noTextEdit="1"/>
              </p:cNvSpPr>
              <p:nvPr/>
            </p:nvSpPr>
            <p:spPr>
              <a:xfrm>
                <a:off x="6717087" y="5938355"/>
                <a:ext cx="532453" cy="765018"/>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1" name="文字方塊 80"/>
              <p:cNvSpPr txBox="1"/>
              <p:nvPr/>
            </p:nvSpPr>
            <p:spPr>
              <a:xfrm>
                <a:off x="6629394" y="2675006"/>
                <a:ext cx="532453" cy="7650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5</m:t>
                              </m:r>
                            </m:sub>
                          </m:sSub>
                        </m:den>
                      </m:f>
                    </m:oMath>
                  </m:oMathPara>
                </a14:m>
                <a:endParaRPr lang="zh-TW" altLang="en-US" sz="2400" dirty="0"/>
              </a:p>
            </p:txBody>
          </p:sp>
        </mc:Choice>
        <mc:Fallback>
          <p:sp>
            <p:nvSpPr>
              <p:cNvPr id="81" name="文字方塊 80"/>
              <p:cNvSpPr txBox="1">
                <a:spLocks noRot="1" noChangeAspect="1" noMove="1" noResize="1" noEditPoints="1" noAdjustHandles="1" noChangeArrowheads="1" noChangeShapeType="1" noTextEdit="1"/>
              </p:cNvSpPr>
              <p:nvPr/>
            </p:nvSpPr>
            <p:spPr>
              <a:xfrm>
                <a:off x="6629394" y="2675006"/>
                <a:ext cx="532453" cy="765018"/>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2" name="文字方塊 81"/>
              <p:cNvSpPr txBox="1"/>
              <p:nvPr/>
            </p:nvSpPr>
            <p:spPr>
              <a:xfrm>
                <a:off x="4553291" y="5928622"/>
                <a:ext cx="532453"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4</m:t>
                              </m:r>
                            </m:sub>
                          </m:sSub>
                        </m:den>
                      </m:f>
                    </m:oMath>
                  </m:oMathPara>
                </a14:m>
                <a:endParaRPr lang="zh-TW" altLang="en-US" sz="2400" dirty="0"/>
              </a:p>
            </p:txBody>
          </p:sp>
        </mc:Choice>
        <mc:Fallback>
          <p:sp>
            <p:nvSpPr>
              <p:cNvPr id="82" name="文字方塊 81"/>
              <p:cNvSpPr txBox="1">
                <a:spLocks noRot="1" noChangeAspect="1" noMove="1" noResize="1" noEditPoints="1" noAdjustHandles="1" noChangeArrowheads="1" noChangeShapeType="1" noTextEdit="1"/>
              </p:cNvSpPr>
              <p:nvPr/>
            </p:nvSpPr>
            <p:spPr>
              <a:xfrm>
                <a:off x="4553291" y="5928622"/>
                <a:ext cx="532453" cy="762709"/>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3" name="文字方塊 82"/>
              <p:cNvSpPr txBox="1"/>
              <p:nvPr/>
            </p:nvSpPr>
            <p:spPr>
              <a:xfrm>
                <a:off x="4451834" y="2676846"/>
                <a:ext cx="532453" cy="7645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Sub>
                        </m:den>
                      </m:f>
                    </m:oMath>
                  </m:oMathPara>
                </a14:m>
                <a:endParaRPr lang="zh-TW" altLang="en-US" sz="2400" dirty="0"/>
              </a:p>
            </p:txBody>
          </p:sp>
        </mc:Choice>
        <mc:Fallback>
          <p:sp>
            <p:nvSpPr>
              <p:cNvPr id="83" name="文字方塊 82"/>
              <p:cNvSpPr txBox="1">
                <a:spLocks noRot="1" noChangeAspect="1" noMove="1" noResize="1" noEditPoints="1" noAdjustHandles="1" noChangeArrowheads="1" noChangeShapeType="1" noTextEdit="1"/>
              </p:cNvSpPr>
              <p:nvPr/>
            </p:nvSpPr>
            <p:spPr>
              <a:xfrm>
                <a:off x="4451834" y="2676846"/>
                <a:ext cx="532453" cy="764568"/>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4" name="文字方塊 83"/>
              <p:cNvSpPr txBox="1"/>
              <p:nvPr/>
            </p:nvSpPr>
            <p:spPr>
              <a:xfrm>
                <a:off x="2270764" y="5938355"/>
                <a:ext cx="532453"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p:sp>
            <p:nvSpPr>
              <p:cNvPr id="84" name="文字方塊 83"/>
              <p:cNvSpPr txBox="1">
                <a:spLocks noRot="1" noChangeAspect="1" noMove="1" noResize="1" noEditPoints="1" noAdjustHandles="1" noChangeArrowheads="1" noChangeShapeType="1" noTextEdit="1"/>
              </p:cNvSpPr>
              <p:nvPr/>
            </p:nvSpPr>
            <p:spPr>
              <a:xfrm>
                <a:off x="2270764" y="5938355"/>
                <a:ext cx="532453" cy="762709"/>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5" name="文字方塊 84"/>
              <p:cNvSpPr txBox="1"/>
              <p:nvPr/>
            </p:nvSpPr>
            <p:spPr>
              <a:xfrm>
                <a:off x="2253830" y="2710386"/>
                <a:ext cx="525336" cy="762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den>
                      </m:f>
                    </m:oMath>
                  </m:oMathPara>
                </a14:m>
                <a:endParaRPr lang="zh-TW" altLang="en-US" sz="2400" dirty="0"/>
              </a:p>
            </p:txBody>
          </p:sp>
        </mc:Choice>
        <mc:Fallback>
          <p:sp>
            <p:nvSpPr>
              <p:cNvPr id="85" name="文字方塊 84"/>
              <p:cNvSpPr txBox="1">
                <a:spLocks noRot="1" noChangeAspect="1" noMove="1" noResize="1" noEditPoints="1" noAdjustHandles="1" noChangeArrowheads="1" noChangeShapeType="1" noTextEdit="1"/>
              </p:cNvSpPr>
              <p:nvPr/>
            </p:nvSpPr>
            <p:spPr>
              <a:xfrm>
                <a:off x="2253830" y="2710386"/>
                <a:ext cx="525336" cy="762709"/>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p:sp>
        <p:nvSpPr>
          <p:cNvPr id="55" name="流程圖: 抽選 54"/>
          <p:cNvSpPr/>
          <p:nvPr/>
        </p:nvSpPr>
        <p:spPr>
          <a:xfrm rot="16200000">
            <a:off x="2666415" y="5237558"/>
            <a:ext cx="648725" cy="581094"/>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7" name="流程圖: 抽選 56"/>
          <p:cNvSpPr/>
          <p:nvPr/>
        </p:nvSpPr>
        <p:spPr>
          <a:xfrm rot="16200000">
            <a:off x="2681928" y="3564108"/>
            <a:ext cx="648725" cy="581094"/>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8" name="流程圖: 抽選 57"/>
          <p:cNvSpPr/>
          <p:nvPr/>
        </p:nvSpPr>
        <p:spPr>
          <a:xfrm rot="16200000">
            <a:off x="4862650" y="5203943"/>
            <a:ext cx="648725" cy="581094"/>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9" name="流程圖: 抽選 58"/>
          <p:cNvSpPr/>
          <p:nvPr/>
        </p:nvSpPr>
        <p:spPr>
          <a:xfrm rot="16200000">
            <a:off x="4878163" y="3530493"/>
            <a:ext cx="648725" cy="581094"/>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60" name="矩形 59"/>
              <p:cNvSpPr/>
              <p:nvPr/>
            </p:nvSpPr>
            <p:spPr>
              <a:xfrm>
                <a:off x="2489857" y="4102915"/>
                <a:ext cx="11906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sSub>
                            <m:sSubPr>
                              <m:ctrlPr>
                                <a:rPr lang="en-US" altLang="zh-TW" sz="2800" i="1" smtClean="0">
                                  <a:solidFill>
                                    <a:srgbClr val="FF0000"/>
                                  </a:solidFill>
                                  <a:latin typeface="Cambria Math" panose="02040503050406030204" pitchFamily="18" charset="0"/>
                                </a:rPr>
                              </m:ctrlPr>
                            </m:sSubPr>
                            <m:e>
                              <m:r>
                                <a:rPr lang="en-US" altLang="zh-TW" sz="2800" b="0" i="1" smtClean="0">
                                  <a:solidFill>
                                    <a:srgbClr val="FF0000"/>
                                  </a:solidFill>
                                  <a:latin typeface="Cambria Math" panose="02040503050406030204" pitchFamily="18" charset="0"/>
                                </a:rPr>
                                <m:t>𝑧</m:t>
                              </m:r>
                            </m:e>
                            <m:sub>
                              <m:r>
                                <a:rPr lang="en-US" altLang="zh-TW" sz="2800" b="0" i="1" smtClean="0">
                                  <a:solidFill>
                                    <a:srgbClr val="FF0000"/>
                                  </a:solidFill>
                                  <a:latin typeface="Cambria Math" panose="02040503050406030204" pitchFamily="18" charset="0"/>
                                </a:rPr>
                                <m:t>1</m:t>
                              </m:r>
                            </m:sub>
                          </m:sSub>
                        </m:e>
                      </m:d>
                    </m:oMath>
                  </m:oMathPara>
                </a14:m>
                <a:endParaRPr lang="zh-TW" altLang="en-US" sz="2800" dirty="0">
                  <a:solidFill>
                    <a:srgbClr val="FF0000"/>
                  </a:solidFill>
                </a:endParaRPr>
              </a:p>
            </p:txBody>
          </p:sp>
        </mc:Choice>
        <mc:Fallback>
          <p:sp>
            <p:nvSpPr>
              <p:cNvPr id="60" name="矩形 59"/>
              <p:cNvSpPr>
                <a:spLocks noRot="1" noChangeAspect="1" noMove="1" noResize="1" noEditPoints="1" noAdjustHandles="1" noChangeArrowheads="1" noChangeShapeType="1" noTextEdit="1"/>
              </p:cNvSpPr>
              <p:nvPr/>
            </p:nvSpPr>
            <p:spPr>
              <a:xfrm>
                <a:off x="2489857" y="4102915"/>
                <a:ext cx="1190646" cy="523220"/>
              </a:xfrm>
              <a:prstGeom prst="rect">
                <a:avLst/>
              </a:prstGeom>
              <a:blipFill rotWithShape="0">
                <a:blip r:embed="rId1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1" name="矩形 60"/>
              <p:cNvSpPr/>
              <p:nvPr/>
            </p:nvSpPr>
            <p:spPr>
              <a:xfrm>
                <a:off x="2489857" y="4643919"/>
                <a:ext cx="11906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sSub>
                            <m:sSubPr>
                              <m:ctrlPr>
                                <a:rPr lang="en-US" altLang="zh-TW" sz="2800" i="1" smtClean="0">
                                  <a:solidFill>
                                    <a:srgbClr val="FF0000"/>
                                  </a:solidFill>
                                  <a:latin typeface="Cambria Math" panose="02040503050406030204" pitchFamily="18" charset="0"/>
                                </a:rPr>
                              </m:ctrlPr>
                            </m:sSubPr>
                            <m:e>
                              <m:r>
                                <a:rPr lang="en-US" altLang="zh-TW" sz="2800" b="0" i="1" smtClean="0">
                                  <a:solidFill>
                                    <a:srgbClr val="FF0000"/>
                                  </a:solidFill>
                                  <a:latin typeface="Cambria Math" panose="02040503050406030204" pitchFamily="18" charset="0"/>
                                </a:rPr>
                                <m:t>𝑧</m:t>
                              </m:r>
                            </m:e>
                            <m:sub>
                              <m:r>
                                <a:rPr lang="en-US" altLang="zh-TW" sz="2800" b="0" i="1" smtClean="0">
                                  <a:solidFill>
                                    <a:srgbClr val="FF0000"/>
                                  </a:solidFill>
                                  <a:latin typeface="Cambria Math" panose="02040503050406030204" pitchFamily="18" charset="0"/>
                                </a:rPr>
                                <m:t>2</m:t>
                              </m:r>
                            </m:sub>
                          </m:sSub>
                        </m:e>
                      </m:d>
                    </m:oMath>
                  </m:oMathPara>
                </a14:m>
                <a:endParaRPr lang="zh-TW" altLang="en-US" sz="2800" dirty="0">
                  <a:solidFill>
                    <a:srgbClr val="FF0000"/>
                  </a:solidFill>
                </a:endParaRPr>
              </a:p>
            </p:txBody>
          </p:sp>
        </mc:Choice>
        <mc:Fallback>
          <p:sp>
            <p:nvSpPr>
              <p:cNvPr id="61" name="矩形 60"/>
              <p:cNvSpPr>
                <a:spLocks noRot="1" noChangeAspect="1" noMove="1" noResize="1" noEditPoints="1" noAdjustHandles="1" noChangeArrowheads="1" noChangeShapeType="1" noTextEdit="1"/>
              </p:cNvSpPr>
              <p:nvPr/>
            </p:nvSpPr>
            <p:spPr>
              <a:xfrm>
                <a:off x="2489857" y="4643919"/>
                <a:ext cx="1190646" cy="523220"/>
              </a:xfrm>
              <a:prstGeom prst="rect">
                <a:avLst/>
              </a:prstGeom>
              <a:blipFill rotWithShape="0">
                <a:blip r:embed="rId1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2" name="矩形 61"/>
              <p:cNvSpPr/>
              <p:nvPr/>
            </p:nvSpPr>
            <p:spPr>
              <a:xfrm>
                <a:off x="4703844" y="4102915"/>
                <a:ext cx="11906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sSub>
                            <m:sSubPr>
                              <m:ctrlPr>
                                <a:rPr lang="en-US" altLang="zh-TW" sz="2800" i="1" smtClean="0">
                                  <a:solidFill>
                                    <a:srgbClr val="FF0000"/>
                                  </a:solidFill>
                                  <a:latin typeface="Cambria Math" panose="02040503050406030204" pitchFamily="18" charset="0"/>
                                </a:rPr>
                              </m:ctrlPr>
                            </m:sSubPr>
                            <m:e>
                              <m:r>
                                <a:rPr lang="en-US" altLang="zh-TW" sz="2800" b="0" i="1" smtClean="0">
                                  <a:solidFill>
                                    <a:srgbClr val="FF0000"/>
                                  </a:solidFill>
                                  <a:latin typeface="Cambria Math" panose="02040503050406030204" pitchFamily="18" charset="0"/>
                                </a:rPr>
                                <m:t>𝑧</m:t>
                              </m:r>
                            </m:e>
                            <m:sub>
                              <m:r>
                                <a:rPr lang="en-US" altLang="zh-TW" sz="2800" b="0" i="1" smtClean="0">
                                  <a:solidFill>
                                    <a:srgbClr val="FF0000"/>
                                  </a:solidFill>
                                  <a:latin typeface="Cambria Math" panose="02040503050406030204" pitchFamily="18" charset="0"/>
                                </a:rPr>
                                <m:t>3</m:t>
                              </m:r>
                            </m:sub>
                          </m:sSub>
                        </m:e>
                      </m:d>
                    </m:oMath>
                  </m:oMathPara>
                </a14:m>
                <a:endParaRPr lang="zh-TW" altLang="en-US" sz="2800" dirty="0">
                  <a:solidFill>
                    <a:srgbClr val="FF0000"/>
                  </a:solidFill>
                </a:endParaRPr>
              </a:p>
            </p:txBody>
          </p:sp>
        </mc:Choice>
        <mc:Fallback>
          <p:sp>
            <p:nvSpPr>
              <p:cNvPr id="62" name="矩形 61"/>
              <p:cNvSpPr>
                <a:spLocks noRot="1" noChangeAspect="1" noMove="1" noResize="1" noEditPoints="1" noAdjustHandles="1" noChangeArrowheads="1" noChangeShapeType="1" noTextEdit="1"/>
              </p:cNvSpPr>
              <p:nvPr/>
            </p:nvSpPr>
            <p:spPr>
              <a:xfrm>
                <a:off x="4703844" y="4102915"/>
                <a:ext cx="1190646" cy="523220"/>
              </a:xfrm>
              <a:prstGeom prst="rect">
                <a:avLst/>
              </a:prstGeom>
              <a:blipFill rotWithShape="0">
                <a:blip r:embed="rId1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3" name="矩形 62"/>
              <p:cNvSpPr/>
              <p:nvPr/>
            </p:nvSpPr>
            <p:spPr>
              <a:xfrm>
                <a:off x="4703844" y="4679003"/>
                <a:ext cx="11906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sSub>
                            <m:sSubPr>
                              <m:ctrlPr>
                                <a:rPr lang="en-US" altLang="zh-TW" sz="2800" i="1" smtClean="0">
                                  <a:solidFill>
                                    <a:srgbClr val="FF0000"/>
                                  </a:solidFill>
                                  <a:latin typeface="Cambria Math" panose="02040503050406030204" pitchFamily="18" charset="0"/>
                                </a:rPr>
                              </m:ctrlPr>
                            </m:sSubPr>
                            <m:e>
                              <m:r>
                                <a:rPr lang="en-US" altLang="zh-TW" sz="2800" b="0" i="1" smtClean="0">
                                  <a:solidFill>
                                    <a:srgbClr val="FF0000"/>
                                  </a:solidFill>
                                  <a:latin typeface="Cambria Math" panose="02040503050406030204" pitchFamily="18" charset="0"/>
                                </a:rPr>
                                <m:t>𝑧</m:t>
                              </m:r>
                            </m:e>
                            <m:sub>
                              <m:r>
                                <a:rPr lang="en-US" altLang="zh-TW" sz="2800" b="0" i="1" smtClean="0">
                                  <a:solidFill>
                                    <a:srgbClr val="FF0000"/>
                                  </a:solidFill>
                                  <a:latin typeface="Cambria Math" panose="02040503050406030204" pitchFamily="18" charset="0"/>
                                </a:rPr>
                                <m:t>4</m:t>
                              </m:r>
                            </m:sub>
                          </m:sSub>
                        </m:e>
                      </m:d>
                    </m:oMath>
                  </m:oMathPara>
                </a14:m>
                <a:endParaRPr lang="zh-TW" altLang="en-US" sz="2800" dirty="0">
                  <a:solidFill>
                    <a:srgbClr val="FF0000"/>
                  </a:solidFill>
                </a:endParaRPr>
              </a:p>
            </p:txBody>
          </p:sp>
        </mc:Choice>
        <mc:Fallback>
          <p:sp>
            <p:nvSpPr>
              <p:cNvPr id="63" name="矩形 62"/>
              <p:cNvSpPr>
                <a:spLocks noRot="1" noChangeAspect="1" noMove="1" noResize="1" noEditPoints="1" noAdjustHandles="1" noChangeArrowheads="1" noChangeShapeType="1" noTextEdit="1"/>
              </p:cNvSpPr>
              <p:nvPr/>
            </p:nvSpPr>
            <p:spPr>
              <a:xfrm>
                <a:off x="4703844" y="4679003"/>
                <a:ext cx="1190646" cy="523220"/>
              </a:xfrm>
              <a:prstGeom prst="rect">
                <a:avLst/>
              </a:prstGeom>
              <a:blipFill rotWithShape="0">
                <a:blip r:embed="rId20"/>
                <a:stretch>
                  <a:fillRect/>
                </a:stretch>
              </a:blipFill>
            </p:spPr>
            <p:txBody>
              <a:bodyPr/>
              <a:lstStyle/>
              <a:p>
                <a:r>
                  <a:rPr lang="zh-TW" altLang="en-US">
                    <a:noFill/>
                  </a:rPr>
                  <a:t> </a:t>
                </a:r>
                <a:endParaRPr lang="zh-TW" altLang="en-US">
                  <a:noFill/>
                </a:endParaRPr>
              </a:p>
            </p:txBody>
          </p:sp>
        </mc:Fallback>
      </mc:AlternateContent>
      <p:cxnSp>
        <p:nvCxnSpPr>
          <p:cNvPr id="64" name="直線單箭頭接點 63"/>
          <p:cNvCxnSpPr/>
          <p:nvPr/>
        </p:nvCxnSpPr>
        <p:spPr>
          <a:xfrm>
            <a:off x="7615299" y="54736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7615299" y="38140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7076057" y="35452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7" name="橢圓 66"/>
          <p:cNvSpPr/>
          <p:nvPr/>
        </p:nvSpPr>
        <p:spPr>
          <a:xfrm>
            <a:off x="7117747" y="51451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手繪多邊形 67"/>
          <p:cNvSpPr/>
          <p:nvPr/>
        </p:nvSpPr>
        <p:spPr>
          <a:xfrm>
            <a:off x="7133228" y="36370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手繪多邊形 68"/>
          <p:cNvSpPr/>
          <p:nvPr/>
        </p:nvSpPr>
        <p:spPr>
          <a:xfrm>
            <a:off x="7180315" y="52552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86" name="文字方塊 85"/>
              <p:cNvSpPr txBox="1"/>
              <p:nvPr/>
            </p:nvSpPr>
            <p:spPr>
              <a:xfrm>
                <a:off x="8335917" y="3560239"/>
                <a:ext cx="4301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dirty="0"/>
              </a:p>
            </p:txBody>
          </p:sp>
        </mc:Choice>
        <mc:Fallback>
          <p:sp>
            <p:nvSpPr>
              <p:cNvPr id="86" name="文字方塊 85"/>
              <p:cNvSpPr txBox="1">
                <a:spLocks noRot="1" noChangeAspect="1" noMove="1" noResize="1" noEditPoints="1" noAdjustHandles="1" noChangeArrowheads="1" noChangeShapeType="1" noTextEdit="1"/>
              </p:cNvSpPr>
              <p:nvPr/>
            </p:nvSpPr>
            <p:spPr>
              <a:xfrm>
                <a:off x="8335917" y="3560239"/>
                <a:ext cx="430118" cy="430887"/>
              </a:xfrm>
              <a:prstGeom prst="rect">
                <a:avLst/>
              </a:prstGeom>
              <a:blipFill rotWithShape="0">
                <a:blip r:embed="rId2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7" name="文字方塊 86"/>
              <p:cNvSpPr txBox="1"/>
              <p:nvPr/>
            </p:nvSpPr>
            <p:spPr>
              <a:xfrm>
                <a:off x="8316520" y="5183389"/>
                <a:ext cx="4383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dirty="0"/>
              </a:p>
            </p:txBody>
          </p:sp>
        </mc:Choice>
        <mc:Fallback>
          <p:sp>
            <p:nvSpPr>
              <p:cNvPr id="87" name="文字方塊 86"/>
              <p:cNvSpPr txBox="1">
                <a:spLocks noRot="1" noChangeAspect="1" noMove="1" noResize="1" noEditPoints="1" noAdjustHandles="1" noChangeArrowheads="1" noChangeShapeType="1" noTextEdit="1"/>
              </p:cNvSpPr>
              <p:nvPr/>
            </p:nvSpPr>
            <p:spPr>
              <a:xfrm>
                <a:off x="8316520" y="5183389"/>
                <a:ext cx="438390" cy="430887"/>
              </a:xfrm>
              <a:prstGeom prst="rect">
                <a:avLst/>
              </a:prstGeom>
              <a:blipFill rotWithShape="0">
                <a:blip r:embed="rId22"/>
                <a:stretch>
                  <a:fillRect/>
                </a:stretch>
              </a:blipFill>
            </p:spPr>
            <p:txBody>
              <a:bodyPr/>
              <a:lstStyle/>
              <a:p>
                <a:r>
                  <a:rPr lang="zh-TW" altLang="en-US">
                    <a:noFill/>
                  </a:rPr>
                  <a:t> </a:t>
                </a:r>
                <a:endParaRPr lang="zh-TW" altLang="en-US">
                  <a:noFill/>
                </a:endParaRPr>
              </a:p>
            </p:txBody>
          </p:sp>
        </mc:Fallback>
      </mc:AlternateContent>
      <p:cxnSp>
        <p:nvCxnSpPr>
          <p:cNvPr id="88" name="直線單箭頭接點 87"/>
          <p:cNvCxnSpPr/>
          <p:nvPr/>
        </p:nvCxnSpPr>
        <p:spPr>
          <a:xfrm flipH="1" flipV="1">
            <a:off x="5502102" y="3843764"/>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H="1" flipV="1">
            <a:off x="5519152" y="3852942"/>
            <a:ext cx="1621225" cy="15726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H="1" flipV="1">
            <a:off x="5502102" y="5421795"/>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p:nvPr/>
        </p:nvCxnSpPr>
        <p:spPr>
          <a:xfrm flipH="1">
            <a:off x="5519152" y="3825711"/>
            <a:ext cx="1579535" cy="159608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H="1" flipV="1">
            <a:off x="3283237" y="3876761"/>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p:nvPr/>
        </p:nvCxnSpPr>
        <p:spPr>
          <a:xfrm flipH="1" flipV="1">
            <a:off x="3300287" y="3885939"/>
            <a:ext cx="1621225" cy="157267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flipH="1" flipV="1">
            <a:off x="3283237" y="5454792"/>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H="1">
            <a:off x="3300287" y="3858708"/>
            <a:ext cx="1579535" cy="159608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81" grpId="0" bldLvl="0" animBg="1"/>
      <p:bldP spid="82" grpId="0" bldLvl="0" animBg="1"/>
      <p:bldP spid="83" grpId="0" bldLvl="0" animBg="1"/>
      <p:bldP spid="84" grpId="0" bldLvl="0" animBg="1"/>
      <p:bldP spid="85" grpId="0" bldLvl="0" animBg="1"/>
      <p:bldP spid="60" grpId="0" bldLvl="0" animBg="1"/>
      <p:bldP spid="61" grpId="0" bldLvl="0" animBg="1"/>
      <p:bldP spid="62" grpId="0" bldLvl="0" animBg="1"/>
      <p:bldP spid="63"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Summary</a:t>
            </a:r>
            <a:endParaRPr lang="zh-TW" altLang="en-US" dirty="0"/>
          </a:p>
        </p:txBody>
      </p:sp>
      <p:grpSp>
        <p:nvGrpSpPr>
          <p:cNvPr id="104" name="群組 103"/>
          <p:cNvGrpSpPr/>
          <p:nvPr/>
        </p:nvGrpSpPr>
        <p:grpSpPr>
          <a:xfrm>
            <a:off x="4324161" y="2375354"/>
            <a:ext cx="2947650" cy="2524732"/>
            <a:chOff x="4880249" y="2387787"/>
            <a:chExt cx="2947650" cy="2524732"/>
          </a:xfrm>
        </p:grpSpPr>
        <p:sp>
          <p:nvSpPr>
            <p:cNvPr id="7" name="流程圖: 抽選 6"/>
            <p:cNvSpPr/>
            <p:nvPr/>
          </p:nvSpPr>
          <p:spPr>
            <a:xfrm rot="16200000">
              <a:off x="7195442" y="321743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文字方塊 8"/>
            <p:cNvSpPr txBox="1"/>
            <p:nvPr/>
          </p:nvSpPr>
          <p:spPr>
            <a:xfrm rot="5400000">
              <a:off x="7181660" y="38395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 name="流程圖: 抽選 12"/>
            <p:cNvSpPr/>
            <p:nvPr/>
          </p:nvSpPr>
          <p:spPr>
            <a:xfrm rot="16200000">
              <a:off x="7216672" y="2393550"/>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流程圖: 抽選 15"/>
            <p:cNvSpPr/>
            <p:nvPr/>
          </p:nvSpPr>
          <p:spPr>
            <a:xfrm rot="16200000">
              <a:off x="7152525" y="4307546"/>
              <a:ext cx="576000" cy="576000"/>
            </a:xfrm>
            <a:prstGeom prst="flowChartExtra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9" name="流程圖: 抽選 18"/>
            <p:cNvSpPr/>
            <p:nvPr/>
          </p:nvSpPr>
          <p:spPr>
            <a:xfrm rot="16200000">
              <a:off x="5094540" y="3217430"/>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2" name="流程圖: 抽選 21"/>
            <p:cNvSpPr/>
            <p:nvPr/>
          </p:nvSpPr>
          <p:spPr>
            <a:xfrm rot="16200000">
              <a:off x="5118907" y="2387787"/>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5" name="流程圖: 抽選 24"/>
            <p:cNvSpPr/>
            <p:nvPr/>
          </p:nvSpPr>
          <p:spPr>
            <a:xfrm rot="16200000">
              <a:off x="5072102" y="4336519"/>
              <a:ext cx="576000" cy="576000"/>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文字方塊 26"/>
            <p:cNvSpPr txBox="1"/>
            <p:nvPr/>
          </p:nvSpPr>
          <p:spPr>
            <a:xfrm rot="5400000">
              <a:off x="5154018" y="384883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H="1">
              <a:off x="4892434" y="2675787"/>
              <a:ext cx="22647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a:off x="4892433" y="3505430"/>
              <a:ext cx="20210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4880249" y="4624518"/>
              <a:ext cx="22647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5629106" y="4566572"/>
              <a:ext cx="1504423" cy="28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flipV="1">
              <a:off x="5649310" y="3490942"/>
              <a:ext cx="1481985" cy="10901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flipV="1">
              <a:off x="5694600" y="2654629"/>
              <a:ext cx="1457618" cy="19197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stCxn id="13" idx="0"/>
              <a:endCxn id="22" idx="2"/>
            </p:cNvCxnSpPr>
            <p:nvPr/>
          </p:nvCxnSpPr>
          <p:spPr>
            <a:xfrm flipH="1" flipV="1">
              <a:off x="5694907" y="2675787"/>
              <a:ext cx="1521765" cy="57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3" idx="0"/>
              <a:endCxn id="19" idx="2"/>
            </p:cNvCxnSpPr>
            <p:nvPr/>
          </p:nvCxnSpPr>
          <p:spPr>
            <a:xfrm flipH="1">
              <a:off x="5670540" y="2681550"/>
              <a:ext cx="1546132" cy="8238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3" idx="0"/>
              <a:endCxn id="25" idx="2"/>
            </p:cNvCxnSpPr>
            <p:nvPr/>
          </p:nvCxnSpPr>
          <p:spPr>
            <a:xfrm flipH="1">
              <a:off x="5648102" y="2681550"/>
              <a:ext cx="1568570" cy="194296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7" idx="0"/>
              <a:endCxn id="22" idx="2"/>
            </p:cNvCxnSpPr>
            <p:nvPr/>
          </p:nvCxnSpPr>
          <p:spPr>
            <a:xfrm flipH="1" flipV="1">
              <a:off x="5694907" y="2675787"/>
              <a:ext cx="1500535" cy="82964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7" idx="0"/>
              <a:endCxn id="19" idx="2"/>
            </p:cNvCxnSpPr>
            <p:nvPr/>
          </p:nvCxnSpPr>
          <p:spPr>
            <a:xfrm flipH="1">
              <a:off x="5670540" y="3505430"/>
              <a:ext cx="152490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H="1">
              <a:off x="5649219" y="3505429"/>
              <a:ext cx="1547340" cy="11190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0" name="文字方塊 49"/>
          <p:cNvSpPr txBox="1"/>
          <p:nvPr/>
        </p:nvSpPr>
        <p:spPr>
          <a:xfrm>
            <a:off x="827546" y="1692229"/>
            <a:ext cx="2514675" cy="523220"/>
          </a:xfrm>
          <a:prstGeom prst="rect">
            <a:avLst/>
          </a:prstGeom>
          <a:noFill/>
        </p:spPr>
        <p:txBody>
          <a:bodyPr wrap="square" rtlCol="0">
            <a:spAutoFit/>
          </a:bodyPr>
          <a:lstStyle/>
          <a:p>
            <a:pPr algn="ctr"/>
            <a:r>
              <a:rPr lang="en-US" altLang="zh-TW" sz="2800" b="1" i="1" u="sng" dirty="0">
                <a:solidFill>
                  <a:srgbClr val="0000FF"/>
                </a:solidFill>
              </a:rPr>
              <a:t>Forward Pass</a:t>
            </a:r>
            <a:endParaRPr lang="zh-TW" altLang="en-US" sz="2800" b="1" i="1" u="sng" dirty="0">
              <a:solidFill>
                <a:srgbClr val="0000FF"/>
              </a:solidFill>
            </a:endParaRPr>
          </a:p>
        </p:txBody>
      </p:sp>
      <p:sp>
        <p:nvSpPr>
          <p:cNvPr id="90" name="文字方塊 89"/>
          <p:cNvSpPr txBox="1"/>
          <p:nvPr/>
        </p:nvSpPr>
        <p:spPr>
          <a:xfrm>
            <a:off x="4660738" y="1690689"/>
            <a:ext cx="2514675" cy="523220"/>
          </a:xfrm>
          <a:prstGeom prst="rect">
            <a:avLst/>
          </a:prstGeom>
          <a:noFill/>
        </p:spPr>
        <p:txBody>
          <a:bodyPr wrap="square" rtlCol="0">
            <a:spAutoFit/>
          </a:bodyPr>
          <a:lstStyle/>
          <a:p>
            <a:pPr algn="ctr"/>
            <a:r>
              <a:rPr lang="en-US" altLang="zh-TW" sz="2800" b="1" i="1" u="sng" dirty="0">
                <a:solidFill>
                  <a:srgbClr val="0000FF"/>
                </a:solidFill>
              </a:rPr>
              <a:t>Backward Pass</a:t>
            </a:r>
            <a:endParaRPr lang="zh-TW" altLang="en-US" sz="2800" b="1" i="1" u="sng" dirty="0">
              <a:solidFill>
                <a:srgbClr val="0000FF"/>
              </a:solidFill>
            </a:endParaRPr>
          </a:p>
        </p:txBody>
      </p:sp>
      <mc:AlternateContent xmlns:mc="http://schemas.openxmlformats.org/markup-compatibility/2006">
        <mc:Choice xmlns:a14="http://schemas.microsoft.com/office/drawing/2010/main" Requires="a14">
          <p:sp>
            <p:nvSpPr>
              <p:cNvPr id="92" name="文字方塊 91"/>
              <p:cNvSpPr txBox="1"/>
              <p:nvPr/>
            </p:nvSpPr>
            <p:spPr>
              <a:xfrm>
                <a:off x="1266168" y="4688147"/>
                <a:ext cx="247953" cy="369332"/>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𝑎</m:t>
                      </m:r>
                    </m:oMath>
                  </m:oMathPara>
                </a14:m>
                <a:endParaRPr lang="zh-TW" altLang="en-US" sz="2400" dirty="0"/>
              </a:p>
            </p:txBody>
          </p:sp>
        </mc:Choice>
        <mc:Fallback>
          <p:sp>
            <p:nvSpPr>
              <p:cNvPr id="92" name="文字方塊 91"/>
              <p:cNvSpPr txBox="1">
                <a:spLocks noRot="1" noChangeAspect="1" noMove="1" noResize="1" noEditPoints="1" noAdjustHandles="1" noChangeArrowheads="1" noChangeShapeType="1" noTextEdit="1"/>
              </p:cNvSpPr>
              <p:nvPr/>
            </p:nvSpPr>
            <p:spPr>
              <a:xfrm>
                <a:off x="1266168" y="4688147"/>
                <a:ext cx="247953" cy="369332"/>
              </a:xfrm>
              <a:prstGeom prst="rect">
                <a:avLst/>
              </a:prstGeom>
              <a:blipFill rotWithShape="0">
                <a:blip r:embed="rId1"/>
                <a:stretch>
                  <a:fillRect l="-17073" r="-1219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4" name="文字方塊 93"/>
              <p:cNvSpPr txBox="1"/>
              <p:nvPr/>
            </p:nvSpPr>
            <p:spPr>
              <a:xfrm>
                <a:off x="2188302" y="5284191"/>
                <a:ext cx="557139"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𝑤</m:t>
                          </m:r>
                        </m:den>
                      </m:f>
                    </m:oMath>
                  </m:oMathPara>
                </a14:m>
                <a:endParaRPr lang="zh-TW" altLang="en-US" sz="2800" dirty="0"/>
              </a:p>
            </p:txBody>
          </p:sp>
        </mc:Choice>
        <mc:Fallback>
          <p:sp>
            <p:nvSpPr>
              <p:cNvPr id="94" name="文字方塊 93"/>
              <p:cNvSpPr txBox="1">
                <a:spLocks noRot="1" noChangeAspect="1" noMove="1" noResize="1" noEditPoints="1" noAdjustHandles="1" noChangeArrowheads="1" noChangeShapeType="1" noTextEdit="1"/>
              </p:cNvSpPr>
              <p:nvPr/>
            </p:nvSpPr>
            <p:spPr>
              <a:xfrm>
                <a:off x="2188302" y="5284191"/>
                <a:ext cx="557139" cy="819263"/>
              </a:xfrm>
              <a:prstGeom prst="rect">
                <a:avLst/>
              </a:prstGeom>
              <a:blipFill rotWithShape="0">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5" name="文字方塊 104"/>
              <p:cNvSpPr txBox="1"/>
              <p:nvPr/>
            </p:nvSpPr>
            <p:spPr>
              <a:xfrm>
                <a:off x="5266163" y="5302841"/>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p:sp>
            <p:nvSpPr>
              <p:cNvPr id="105" name="文字方塊 104"/>
              <p:cNvSpPr txBox="1">
                <a:spLocks noRot="1" noChangeAspect="1" noMove="1" noResize="1" noEditPoints="1" noAdjustHandles="1" noChangeArrowheads="1" noChangeShapeType="1" noTextEdit="1"/>
              </p:cNvSpPr>
              <p:nvPr/>
            </p:nvSpPr>
            <p:spPr>
              <a:xfrm>
                <a:off x="5266163" y="5302841"/>
                <a:ext cx="461408" cy="819263"/>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grpSp>
        <p:nvGrpSpPr>
          <p:cNvPr id="3" name="群組 2"/>
          <p:cNvGrpSpPr/>
          <p:nvPr/>
        </p:nvGrpSpPr>
        <p:grpSpPr>
          <a:xfrm>
            <a:off x="686707" y="2430789"/>
            <a:ext cx="2796352" cy="2413862"/>
            <a:chOff x="686707" y="2430789"/>
            <a:chExt cx="2796352" cy="2413862"/>
          </a:xfrm>
        </p:grpSpPr>
        <p:grpSp>
          <p:nvGrpSpPr>
            <p:cNvPr id="88" name="群組 87"/>
            <p:cNvGrpSpPr/>
            <p:nvPr/>
          </p:nvGrpSpPr>
          <p:grpSpPr>
            <a:xfrm>
              <a:off x="686707" y="2430789"/>
              <a:ext cx="2796352" cy="2413862"/>
              <a:chOff x="5143575" y="2886823"/>
              <a:chExt cx="2796352" cy="2413862"/>
            </a:xfrm>
          </p:grpSpPr>
          <p:sp>
            <p:nvSpPr>
              <p:cNvPr id="56" name="橢圓 55"/>
              <p:cNvSpPr/>
              <p:nvPr/>
            </p:nvSpPr>
            <p:spPr>
              <a:xfrm>
                <a:off x="5149593" y="290124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7" name="橢圓 56"/>
              <p:cNvSpPr/>
              <p:nvPr/>
            </p:nvSpPr>
            <p:spPr>
              <a:xfrm>
                <a:off x="5143575" y="365671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8" name="橢圓 57"/>
              <p:cNvSpPr/>
              <p:nvPr/>
            </p:nvSpPr>
            <p:spPr>
              <a:xfrm>
                <a:off x="5150979" y="47265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9" name="文字方塊 58"/>
              <p:cNvSpPr txBox="1"/>
              <p:nvPr/>
            </p:nvSpPr>
            <p:spPr>
              <a:xfrm rot="5400000">
                <a:off x="5163261" y="423686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4" name="橢圓 63"/>
              <p:cNvSpPr/>
              <p:nvPr/>
            </p:nvSpPr>
            <p:spPr>
              <a:xfrm>
                <a:off x="7062462" y="288682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5" name="橢圓 64"/>
              <p:cNvSpPr/>
              <p:nvPr/>
            </p:nvSpPr>
            <p:spPr>
              <a:xfrm>
                <a:off x="7056444" y="364228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6" name="橢圓 65"/>
              <p:cNvSpPr/>
              <p:nvPr/>
            </p:nvSpPr>
            <p:spPr>
              <a:xfrm>
                <a:off x="7063848" y="471210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文字方塊 67"/>
              <p:cNvSpPr txBox="1"/>
              <p:nvPr/>
            </p:nvSpPr>
            <p:spPr>
              <a:xfrm rot="5400000">
                <a:off x="7076130" y="4222437"/>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2" name="直線單箭頭接點 71"/>
              <p:cNvCxnSpPr/>
              <p:nvPr/>
            </p:nvCxnSpPr>
            <p:spPr>
              <a:xfrm>
                <a:off x="5742434" y="5020475"/>
                <a:ext cx="13628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stCxn id="57" idx="6"/>
                <a:endCxn id="66" idx="2"/>
              </p:cNvCxnSpPr>
              <p:nvPr/>
            </p:nvCxnSpPr>
            <p:spPr>
              <a:xfrm>
                <a:off x="5717733" y="3943790"/>
                <a:ext cx="1346115" cy="10553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stCxn id="56" idx="6"/>
                <a:endCxn id="66" idx="2"/>
              </p:cNvCxnSpPr>
              <p:nvPr/>
            </p:nvCxnSpPr>
            <p:spPr>
              <a:xfrm>
                <a:off x="5723751" y="3188325"/>
                <a:ext cx="1340097" cy="18108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58" idx="6"/>
                <a:endCxn id="65" idx="2"/>
              </p:cNvCxnSpPr>
              <p:nvPr/>
            </p:nvCxnSpPr>
            <p:spPr>
              <a:xfrm flipV="1">
                <a:off x="5725137" y="3929367"/>
                <a:ext cx="1331307" cy="10842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8" idx="6"/>
                <a:endCxn id="64" idx="2"/>
              </p:cNvCxnSpPr>
              <p:nvPr/>
            </p:nvCxnSpPr>
            <p:spPr>
              <a:xfrm flipV="1">
                <a:off x="5725137" y="3173902"/>
                <a:ext cx="1337325" cy="183970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7" idx="6"/>
                <a:endCxn id="65" idx="2"/>
              </p:cNvCxnSpPr>
              <p:nvPr/>
            </p:nvCxnSpPr>
            <p:spPr>
              <a:xfrm flipV="1">
                <a:off x="5717733" y="3929367"/>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7" idx="6"/>
                <a:endCxn id="64" idx="2"/>
              </p:cNvCxnSpPr>
              <p:nvPr/>
            </p:nvCxnSpPr>
            <p:spPr>
              <a:xfrm flipV="1">
                <a:off x="5717733" y="3173902"/>
                <a:ext cx="1344729" cy="7698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65" idx="2"/>
              </p:cNvCxnSpPr>
              <p:nvPr/>
            </p:nvCxnSpPr>
            <p:spPr>
              <a:xfrm>
                <a:off x="5702457" y="3195149"/>
                <a:ext cx="1353987" cy="7342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6" idx="6"/>
                <a:endCxn id="64" idx="2"/>
              </p:cNvCxnSpPr>
              <p:nvPr/>
            </p:nvCxnSpPr>
            <p:spPr>
              <a:xfrm flipV="1">
                <a:off x="5723751" y="3173902"/>
                <a:ext cx="1338711" cy="1442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p:nvPr/>
            </p:nvCxnSpPr>
            <p:spPr>
              <a:xfrm>
                <a:off x="7629026" y="3943399"/>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a:off x="7629026" y="3152307"/>
                <a:ext cx="3109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p:nvPr/>
            </p:nvCxnSpPr>
            <p:spPr>
              <a:xfrm>
                <a:off x="7652520" y="5027150"/>
                <a:ext cx="2874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手繪多邊形 105"/>
            <p:cNvSpPr/>
            <p:nvPr/>
          </p:nvSpPr>
          <p:spPr>
            <a:xfrm>
              <a:off x="2671056" y="440607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2648196" y="329587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2669556" y="253406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46240" y="257729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38836" y="333798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手繪多邊形 110"/>
            <p:cNvSpPr/>
            <p:nvPr/>
          </p:nvSpPr>
          <p:spPr>
            <a:xfrm>
              <a:off x="731303" y="43904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2" name="手繪多邊形 111"/>
          <p:cNvSpPr/>
          <p:nvPr/>
        </p:nvSpPr>
        <p:spPr>
          <a:xfrm>
            <a:off x="1755251" y="4572219"/>
            <a:ext cx="377469" cy="1088571"/>
          </a:xfrm>
          <a:custGeom>
            <a:avLst/>
            <a:gdLst>
              <a:gd name="connsiteX0" fmla="*/ 348440 w 377469"/>
              <a:gd name="connsiteY0" fmla="*/ 0 h 1088571"/>
              <a:gd name="connsiteX1" fmla="*/ 97 w 377469"/>
              <a:gd name="connsiteY1" fmla="*/ 624114 h 1088571"/>
              <a:gd name="connsiteX2" fmla="*/ 377469 w 377469"/>
              <a:gd name="connsiteY2" fmla="*/ 1088571 h 1088571"/>
            </a:gdLst>
            <a:ahLst/>
            <a:cxnLst>
              <a:cxn ang="0">
                <a:pos x="connsiteX0" y="connsiteY0"/>
              </a:cxn>
              <a:cxn ang="0">
                <a:pos x="connsiteX1" y="connsiteY1"/>
              </a:cxn>
              <a:cxn ang="0">
                <a:pos x="connsiteX2" y="connsiteY2"/>
              </a:cxn>
            </a:cxnLst>
            <a:rect l="l" t="t" r="r" b="b"/>
            <a:pathLst>
              <a:path w="377469" h="1088571">
                <a:moveTo>
                  <a:pt x="348440" y="0"/>
                </a:moveTo>
                <a:cubicBezTo>
                  <a:pt x="171849" y="221343"/>
                  <a:pt x="-4741" y="442686"/>
                  <a:pt x="97" y="624114"/>
                </a:cubicBezTo>
                <a:cubicBezTo>
                  <a:pt x="4935" y="805542"/>
                  <a:pt x="191202" y="947056"/>
                  <a:pt x="377469" y="1088571"/>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14" name="直線單箭頭接點 113"/>
          <p:cNvCxnSpPr>
            <a:stCxn id="16" idx="0"/>
          </p:cNvCxnSpPr>
          <p:nvPr/>
        </p:nvCxnSpPr>
        <p:spPr>
          <a:xfrm flipH="1">
            <a:off x="5772972" y="4583113"/>
            <a:ext cx="823465" cy="78762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p:cNvSpPr txBox="1"/>
          <p:nvPr/>
        </p:nvSpPr>
        <p:spPr>
          <a:xfrm>
            <a:off x="4005943" y="5370739"/>
            <a:ext cx="820509" cy="830997"/>
          </a:xfrm>
          <a:prstGeom prst="rect">
            <a:avLst/>
          </a:prstGeom>
          <a:noFill/>
        </p:spPr>
        <p:txBody>
          <a:bodyPr wrap="square" rtlCol="0">
            <a:spAutoFit/>
          </a:bodyPr>
          <a:lstStyle/>
          <a:p>
            <a:pPr algn="ctr"/>
            <a:r>
              <a:rPr lang="en-US" altLang="zh-TW" sz="4800" dirty="0">
                <a:solidFill>
                  <a:srgbClr val="0000FF"/>
                </a:solidFill>
              </a:rPr>
              <a:t>X</a:t>
            </a:r>
            <a:endParaRPr lang="zh-TW" altLang="en-US" sz="4800" dirty="0">
              <a:solidFill>
                <a:srgbClr val="0000FF"/>
              </a:solidFill>
            </a:endParaRPr>
          </a:p>
        </p:txBody>
      </p:sp>
      <mc:AlternateContent xmlns:mc="http://schemas.openxmlformats.org/markup-compatibility/2006">
        <mc:Choice xmlns:a14="http://schemas.microsoft.com/office/drawing/2010/main" Requires="a14">
          <p:sp>
            <p:nvSpPr>
              <p:cNvPr id="118" name="文字方塊 117"/>
              <p:cNvSpPr txBox="1"/>
              <p:nvPr/>
            </p:nvSpPr>
            <p:spPr>
              <a:xfrm>
                <a:off x="6809505" y="5275469"/>
                <a:ext cx="924612"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solidFill>
                            <a:srgbClr val="0000FF"/>
                          </a:solidFill>
                          <a:latin typeface="Cambria Math" panose="02040503050406030204" pitchFamily="18" charset="0"/>
                        </a:rPr>
                        <m:t>=</m:t>
                      </m:r>
                      <m:f>
                        <m:fPr>
                          <m:ctrlPr>
                            <a:rPr lang="en-US" altLang="zh-TW" sz="2800" i="1" smtClean="0">
                              <a:solidFill>
                                <a:srgbClr val="0000FF"/>
                              </a:solidFill>
                              <a:latin typeface="Cambria Math" panose="02040503050406030204" pitchFamily="18" charset="0"/>
                            </a:rPr>
                          </m:ctrlPr>
                        </m:fPr>
                        <m:num>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𝑙</m:t>
                          </m:r>
                        </m:num>
                        <m:den>
                          <m:r>
                            <a:rPr lang="zh-TW" altLang="en-US" sz="2800" i="1">
                              <a:solidFill>
                                <a:srgbClr val="0000FF"/>
                              </a:solidFill>
                              <a:latin typeface="Cambria Math" panose="02040503050406030204" pitchFamily="18" charset="0"/>
                            </a:rPr>
                            <m:t>𝜕</m:t>
                          </m:r>
                          <m:r>
                            <a:rPr lang="en-US" altLang="zh-TW" sz="2800" b="0" i="1" smtClean="0">
                              <a:solidFill>
                                <a:srgbClr val="0000FF"/>
                              </a:solidFill>
                              <a:latin typeface="Cambria Math" panose="02040503050406030204" pitchFamily="18" charset="0"/>
                            </a:rPr>
                            <m:t>𝑤</m:t>
                          </m:r>
                        </m:den>
                      </m:f>
                    </m:oMath>
                  </m:oMathPara>
                </a14:m>
                <a:endParaRPr lang="zh-TW" altLang="en-US" sz="2800" dirty="0">
                  <a:solidFill>
                    <a:srgbClr val="0000FF"/>
                  </a:solidFill>
                </a:endParaRPr>
              </a:p>
            </p:txBody>
          </p:sp>
        </mc:Choice>
        <mc:Fallback>
          <p:sp>
            <p:nvSpPr>
              <p:cNvPr id="118" name="文字方塊 117"/>
              <p:cNvSpPr txBox="1">
                <a:spLocks noRot="1" noChangeAspect="1" noMove="1" noResize="1" noEditPoints="1" noAdjustHandles="1" noChangeArrowheads="1" noChangeShapeType="1" noTextEdit="1"/>
              </p:cNvSpPr>
              <p:nvPr/>
            </p:nvSpPr>
            <p:spPr>
              <a:xfrm>
                <a:off x="6809505" y="5275469"/>
                <a:ext cx="924612" cy="819263"/>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0" name="文字方塊 59"/>
              <p:cNvSpPr txBox="1"/>
              <p:nvPr/>
            </p:nvSpPr>
            <p:spPr>
              <a:xfrm>
                <a:off x="2824674" y="5545724"/>
                <a:ext cx="6583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oMath>
                  </m:oMathPara>
                </a14:m>
                <a:endParaRPr lang="zh-TW" altLang="en-US" sz="2800" dirty="0"/>
              </a:p>
            </p:txBody>
          </p:sp>
        </mc:Choice>
        <mc:Fallback>
          <p:sp>
            <p:nvSpPr>
              <p:cNvPr id="60" name="文字方塊 59"/>
              <p:cNvSpPr txBox="1">
                <a:spLocks noRot="1" noChangeAspect="1" noMove="1" noResize="1" noEditPoints="1" noAdjustHandles="1" noChangeArrowheads="1" noChangeShapeType="1" noTextEdit="1"/>
              </p:cNvSpPr>
              <p:nvPr/>
            </p:nvSpPr>
            <p:spPr>
              <a:xfrm>
                <a:off x="2824674" y="5545724"/>
                <a:ext cx="658385" cy="430887"/>
              </a:xfrm>
              <a:prstGeom prst="rect">
                <a:avLst/>
              </a:prstGeom>
              <a:blipFill rotWithShape="0">
                <a:blip r:embed="rId5"/>
                <a:stretch>
                  <a:fillRect/>
                </a:stretch>
              </a:blipFill>
            </p:spPr>
            <p:txBody>
              <a:bodyPr/>
              <a:lstStyle/>
              <a:p>
                <a:r>
                  <a:rPr lang="zh-TW" altLang="en-US">
                    <a:noFill/>
                  </a:rPr>
                  <a:t> </a:t>
                </a:r>
                <a:endParaRPr lang="zh-TW" altLang="en-US">
                  <a:noFill/>
                </a:endParaRPr>
              </a:p>
            </p:txBody>
          </p:sp>
        </mc:Fallback>
      </mc:AlternateContent>
      <p:sp>
        <p:nvSpPr>
          <p:cNvPr id="4" name="文字方塊 3"/>
          <p:cNvSpPr txBox="1"/>
          <p:nvPr/>
        </p:nvSpPr>
        <p:spPr>
          <a:xfrm>
            <a:off x="6639354" y="6201736"/>
            <a:ext cx="1653683" cy="461665"/>
          </a:xfrm>
          <a:prstGeom prst="rect">
            <a:avLst/>
          </a:prstGeom>
          <a:noFill/>
        </p:spPr>
        <p:txBody>
          <a:bodyPr wrap="square" rtlCol="0">
            <a:spAutoFit/>
          </a:bodyPr>
          <a:lstStyle/>
          <a:p>
            <a:pPr algn="ctr"/>
            <a:r>
              <a:rPr lang="en-US" altLang="zh-TW" sz="2400" dirty="0">
                <a:solidFill>
                  <a:srgbClr val="0000FF"/>
                </a:solidFill>
              </a:rPr>
              <a:t>for all w</a:t>
            </a:r>
            <a:endParaRPr lang="zh-TW" altLang="en-US" sz="2400" dirty="0">
              <a:solidFill>
                <a:srgbClr val="0000FF"/>
              </a:solidFill>
            </a:endParaRPr>
          </a:p>
        </p:txBody>
      </p:sp>
      <p:sp>
        <p:nvSpPr>
          <p:cNvPr id="5" name="灯片编号占位符 4"/>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90" grpId="0"/>
      <p:bldP spid="92" grpId="0" bldLvl="0" animBg="1"/>
      <p:bldP spid="94" grpId="0" bldLvl="0" animBg="1"/>
      <p:bldP spid="105" grpId="0" bldLvl="0" animBg="1"/>
      <p:bldP spid="112" grpId="0" bldLvl="0" animBg="1"/>
      <p:bldP spid="116" grpId="0"/>
      <p:bldP spid="118" grpId="0" bldLvl="0" animBg="1"/>
      <p:bldP spid="60" grpId="0" bldLvl="0" animBg="1"/>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2785745" y="2638425"/>
            <a:ext cx="6358255" cy="1108075"/>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altLang="zh-TW" sz="6600" dirty="0">
                <a:solidFill>
                  <a:schemeClr val="bg1"/>
                </a:solidFill>
                <a:sym typeface="+mn-ea"/>
              </a:rPr>
              <a:t>Basics for CNN </a:t>
            </a:r>
            <a:br>
              <a:rPr lang="en-US" altLang="zh-TW" sz="6600" dirty="0">
                <a:solidFill>
                  <a:schemeClr val="bg1"/>
                </a:solidFill>
                <a:sym typeface="+mn-ea"/>
              </a:rPr>
            </a:br>
            <a:endParaRPr lang="en-US" altLang="zh-CN" sz="6600" dirty="0">
              <a:solidFill>
                <a:schemeClr val="bg1"/>
              </a:solidFill>
              <a:sym typeface="+mn-ea"/>
            </a:endParaRPr>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The whole CNN</a:t>
            </a:r>
            <a:endParaRPr sz="3600" b="1" kern="0" spc="-5" dirty="0">
              <a:solidFill>
                <a:srgbClr val="00294D"/>
              </a:solidFill>
              <a:latin typeface="Calibri" panose="020F0502020204030204"/>
              <a:cs typeface="Calibri" panose="020F0502020204030204"/>
            </a:endParaRPr>
          </a:p>
        </p:txBody>
      </p:sp>
      <p:grpSp>
        <p:nvGrpSpPr>
          <p:cNvPr id="4" name="群組 3"/>
          <p:cNvGrpSpPr/>
          <p:nvPr/>
        </p:nvGrpSpPr>
        <p:grpSpPr>
          <a:xfrm>
            <a:off x="749703" y="2274347"/>
            <a:ext cx="2906568" cy="3201477"/>
            <a:chOff x="-1626455" y="3999117"/>
            <a:chExt cx="2906568" cy="3201477"/>
          </a:xfrm>
        </p:grpSpPr>
        <p:pic>
          <p:nvPicPr>
            <p:cNvPr id="5" name="圖片 4"/>
            <p:cNvPicPr>
              <a:picLocks noChangeAspect="1"/>
            </p:cNvPicPr>
            <p:nvPr/>
          </p:nvPicPr>
          <p:blipFill>
            <a:blip r:embed="rId1"/>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277455" y="1705969"/>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7424968" y="3414758"/>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矩形 23"/>
          <p:cNvSpPr/>
          <p:nvPr/>
        </p:nvSpPr>
        <p:spPr>
          <a:xfrm>
            <a:off x="5169420" y="1864286"/>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5189870" y="4028284"/>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CNN – Convolution</a:t>
            </a:r>
            <a:endParaRPr lang="zh-TW" altLang="en-US" dirty="0"/>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gridCol w="478995"/>
                <a:gridCol w="478995"/>
                <a:gridCol w="478995"/>
                <a:gridCol w="478995"/>
                <a:gridCol w="478995"/>
              </a:tblGrid>
              <a:tr h="370840">
                <a:tc>
                  <a:txBody>
                    <a:bodyPr/>
                    <a:lstStyle/>
                    <a:p>
                      <a:pPr algn="ctr"/>
                      <a:r>
                        <a:rPr lang="en-US" altLang="zh-TW" sz="2400" dirty="0">
                          <a:solidFill>
                            <a:srgbClr val="0000FF"/>
                          </a:solidFill>
                        </a:rPr>
                        <a:t>1</a:t>
                      </a:r>
                      <a:endParaRPr lang="en-US" altLang="zh-TW"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5259953" y="2068862"/>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2">
                        <a:lumMod val="20000"/>
                        <a:lumOff val="80000"/>
                      </a:schemeClr>
                    </a:solidFill>
                  </a:tcPr>
                </a:tc>
              </a:tr>
            </a:tbl>
          </a:graphicData>
        </a:graphic>
      </p:graphicFrame>
      <p:sp>
        <p:nvSpPr>
          <p:cNvPr id="7" name="文字方塊 6"/>
          <p:cNvSpPr txBox="1"/>
          <p:nvPr/>
        </p:nvSpPr>
        <p:spPr>
          <a:xfrm>
            <a:off x="6791447" y="2421240"/>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graphicFrame>
        <p:nvGraphicFramePr>
          <p:cNvPr id="8" name="表格 7"/>
          <p:cNvGraphicFramePr>
            <a:graphicFrameLocks noGrp="1"/>
          </p:cNvGraphicFramePr>
          <p:nvPr/>
        </p:nvGraphicFramePr>
        <p:xfrm>
          <a:off x="5259953" y="3693600"/>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bl>
          </a:graphicData>
        </a:graphic>
      </p:graphicFrame>
      <p:sp>
        <p:nvSpPr>
          <p:cNvPr id="9" name="文字方塊 8"/>
          <p:cNvSpPr txBox="1"/>
          <p:nvPr/>
        </p:nvSpPr>
        <p:spPr>
          <a:xfrm>
            <a:off x="6791447" y="4032874"/>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sp>
        <p:nvSpPr>
          <p:cNvPr id="10" name="文字方塊 9"/>
          <p:cNvSpPr txBox="1"/>
          <p:nvPr/>
        </p:nvSpPr>
        <p:spPr>
          <a:xfrm rot="5400000">
            <a:off x="5830067" y="5234841"/>
            <a:ext cx="708374" cy="523220"/>
          </a:xfrm>
          <a:prstGeom prst="rect">
            <a:avLst/>
          </a:prstGeom>
          <a:noFill/>
        </p:spPr>
        <p:txBody>
          <a:bodyPr wrap="square" rtlCol="0">
            <a:spAutoFit/>
          </a:bodyPr>
          <a:lstStyle/>
          <a:p>
            <a:r>
              <a:rPr lang="en-US" altLang="zh-TW" sz="2800" b="1" dirty="0"/>
              <a:t>……</a:t>
            </a:r>
            <a:endParaRPr lang="zh-TW" altLang="en-US" sz="2800" b="1" dirty="0"/>
          </a:p>
        </p:txBody>
      </p:sp>
      <p:sp>
        <p:nvSpPr>
          <p:cNvPr id="11" name="文字方塊 10"/>
          <p:cNvSpPr txBox="1"/>
          <p:nvPr/>
        </p:nvSpPr>
        <p:spPr>
          <a:xfrm>
            <a:off x="5213996" y="1005108"/>
            <a:ext cx="3555354" cy="830997"/>
          </a:xfrm>
          <a:prstGeom prst="rect">
            <a:avLst/>
          </a:prstGeom>
          <a:noFill/>
        </p:spPr>
        <p:txBody>
          <a:bodyPr wrap="square" rtlCol="0">
            <a:spAutoFit/>
          </a:bodyPr>
          <a:lstStyle/>
          <a:p>
            <a:r>
              <a:rPr lang="en-US" altLang="zh-TW" sz="2400" b="1" dirty="0">
                <a:solidFill>
                  <a:srgbClr val="FF0000"/>
                </a:solidFill>
              </a:rPr>
              <a:t>Those are the network parameters to be learned.</a:t>
            </a:r>
            <a:endParaRPr lang="zh-TW" altLang="en-US" sz="2400" b="1" dirty="0">
              <a:solidFill>
                <a:srgbClr val="FF0000"/>
              </a:solidFill>
            </a:endParaRPr>
          </a:p>
        </p:txBody>
      </p:sp>
      <p:sp>
        <p:nvSpPr>
          <p:cNvPr id="3" name="文字方塊 2"/>
          <p:cNvSpPr txBox="1"/>
          <p:nvPr/>
        </p:nvSpPr>
        <p:spPr>
          <a:xfrm>
            <a:off x="7002037" y="2879557"/>
            <a:ext cx="1026942" cy="461665"/>
          </a:xfrm>
          <a:prstGeom prst="rect">
            <a:avLst/>
          </a:prstGeom>
          <a:noFill/>
        </p:spPr>
        <p:txBody>
          <a:bodyPr wrap="square" rtlCol="0">
            <a:spAutoFit/>
          </a:bodyPr>
          <a:lstStyle/>
          <a:p>
            <a:r>
              <a:rPr lang="en-US" altLang="zh-TW" sz="2400" dirty="0">
                <a:solidFill>
                  <a:srgbClr val="FF0000"/>
                </a:solidFill>
              </a:rPr>
              <a:t>Matrix</a:t>
            </a:r>
            <a:endParaRPr lang="zh-TW" altLang="en-US" sz="2400" dirty="0">
              <a:solidFill>
                <a:srgbClr val="FF0000"/>
              </a:solidFill>
            </a:endParaRPr>
          </a:p>
        </p:txBody>
      </p:sp>
      <p:sp>
        <p:nvSpPr>
          <p:cNvPr id="12" name="文字方塊 11"/>
          <p:cNvSpPr txBox="1"/>
          <p:nvPr/>
        </p:nvSpPr>
        <p:spPr>
          <a:xfrm>
            <a:off x="7002037" y="4449636"/>
            <a:ext cx="1026942" cy="461665"/>
          </a:xfrm>
          <a:prstGeom prst="rect">
            <a:avLst/>
          </a:prstGeom>
          <a:noFill/>
        </p:spPr>
        <p:txBody>
          <a:bodyPr wrap="square" rtlCol="0">
            <a:spAutoFit/>
          </a:bodyPr>
          <a:lstStyle/>
          <a:p>
            <a:r>
              <a:rPr lang="en-US" altLang="zh-TW" sz="2400" dirty="0">
                <a:solidFill>
                  <a:srgbClr val="FF0000"/>
                </a:solidFill>
              </a:rPr>
              <a:t>Matrix</a:t>
            </a:r>
            <a:endParaRPr lang="zh-TW" altLang="en-US" sz="2400" dirty="0">
              <a:solidFill>
                <a:srgbClr val="FF0000"/>
              </a:solidFill>
            </a:endParaRPr>
          </a:p>
        </p:txBody>
      </p:sp>
      <p:sp>
        <p:nvSpPr>
          <p:cNvPr id="13" name="文字方塊 12"/>
          <p:cNvSpPr txBox="1"/>
          <p:nvPr/>
        </p:nvSpPr>
        <p:spPr>
          <a:xfrm>
            <a:off x="5213996" y="5850635"/>
            <a:ext cx="3555354" cy="830997"/>
          </a:xfrm>
          <a:prstGeom prst="rect">
            <a:avLst/>
          </a:prstGeom>
          <a:noFill/>
        </p:spPr>
        <p:txBody>
          <a:bodyPr wrap="square" rtlCol="0">
            <a:spAutoFit/>
          </a:bodyPr>
          <a:lstStyle/>
          <a:p>
            <a:r>
              <a:rPr lang="en-US" altLang="zh-TW" sz="2400" dirty="0"/>
              <a:t>Each filter detects a small pattern (3 x 3). </a:t>
            </a:r>
            <a:endParaRPr lang="zh-TW" altLang="en-US" sz="2400" dirty="0"/>
          </a:p>
        </p:txBody>
      </p:sp>
      <p:sp>
        <p:nvSpPr>
          <p:cNvPr id="14" name="矩形 13"/>
          <p:cNvSpPr/>
          <p:nvPr/>
        </p:nvSpPr>
        <p:spPr>
          <a:xfrm>
            <a:off x="3678266" y="6013393"/>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1</a:t>
            </a:r>
            <a:endParaRPr lang="zh-TW" altLang="en-US" sz="2400" dirty="0"/>
          </a:p>
        </p:txBody>
      </p:sp>
      <p:sp>
        <p:nvSpPr>
          <p:cNvPr id="15" name="灯片编号占位符 14"/>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P spid="3" grpId="0"/>
      <p:bldP spid="12" grpId="0"/>
      <p:bldP spid="13" grpId="0"/>
      <p:bldP spid="14"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CNN – Convolution</a:t>
            </a:r>
            <a:endParaRPr lang="zh-TW" altLang="en-US" dirty="0"/>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gridCol w="478995"/>
                <a:gridCol w="478995"/>
                <a:gridCol w="478995"/>
                <a:gridCol w="478995"/>
                <a:gridCol w="478995"/>
              </a:tblGrid>
              <a:tr h="370840">
                <a:tc>
                  <a:txBody>
                    <a:bodyPr/>
                    <a:lstStyle/>
                    <a:p>
                      <a:pPr algn="ctr"/>
                      <a:r>
                        <a:rPr lang="en-US" altLang="zh-TW" sz="2400" dirty="0">
                          <a:solidFill>
                            <a:srgbClr val="0000FF"/>
                          </a:solidFill>
                        </a:rPr>
                        <a:t>1</a:t>
                      </a:r>
                      <a:endParaRPr lang="en-US" altLang="zh-TW"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5563892" y="478405"/>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bl>
          </a:graphicData>
        </a:graphic>
      </p:graphicFrame>
      <p:sp>
        <p:nvSpPr>
          <p:cNvPr id="7" name="文字方塊 6"/>
          <p:cNvSpPr txBox="1"/>
          <p:nvPr/>
        </p:nvSpPr>
        <p:spPr>
          <a:xfrm>
            <a:off x="7186046" y="933372"/>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484714"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1167364" y="1732534"/>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
        <p:nvSpPr>
          <p:cNvPr id="8" name="灯片编号占位符 7"/>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12" grpId="0" bldLvl="0" animBg="1"/>
      <p:bldP spid="13" grpId="0" bldLvl="0" animBg="1"/>
      <p:bldP spid="28" grpId="0" bldLvl="0" animBg="1"/>
      <p:bldP spid="3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CNN – Convolution</a:t>
            </a:r>
            <a:endParaRPr lang="zh-TW" altLang="en-US" dirty="0"/>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gridCol w="478995"/>
                <a:gridCol w="478995"/>
                <a:gridCol w="478995"/>
                <a:gridCol w="478995"/>
                <a:gridCol w="478995"/>
              </a:tblGrid>
              <a:tr h="370840">
                <a:tc>
                  <a:txBody>
                    <a:bodyPr/>
                    <a:lstStyle/>
                    <a:p>
                      <a:pPr algn="ctr"/>
                      <a:r>
                        <a:rPr lang="en-US" altLang="zh-TW" sz="2400" dirty="0">
                          <a:solidFill>
                            <a:srgbClr val="0000FF"/>
                          </a:solidFill>
                        </a:rPr>
                        <a:t>1</a:t>
                      </a:r>
                      <a:endParaRPr lang="en-US" altLang="zh-TW"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5563892" y="478405"/>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bl>
          </a:graphicData>
        </a:graphic>
      </p:graphicFrame>
      <p:sp>
        <p:nvSpPr>
          <p:cNvPr id="7" name="文字方塊 6"/>
          <p:cNvSpPr txBox="1"/>
          <p:nvPr/>
        </p:nvSpPr>
        <p:spPr>
          <a:xfrm>
            <a:off x="7186046" y="933372"/>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8" name="矩形 27"/>
          <p:cNvSpPr/>
          <p:nvPr/>
        </p:nvSpPr>
        <p:spPr>
          <a:xfrm>
            <a:off x="1963015"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1167364" y="1732534"/>
            <a:ext cx="1447576" cy="461665"/>
          </a:xfrm>
          <a:prstGeom prst="rect">
            <a:avLst/>
          </a:prstGeom>
        </p:spPr>
        <p:txBody>
          <a:bodyPr wrap="none">
            <a:spAutoFit/>
          </a:bodyPr>
          <a:lstStyle/>
          <a:p>
            <a:r>
              <a:rPr lang="en-US" altLang="zh-TW" sz="2400" dirty="0"/>
              <a:t>If s</a:t>
            </a:r>
            <a:r>
              <a:rPr lang="zh-TW" altLang="en-US" sz="2400" dirty="0"/>
              <a:t>tride</a:t>
            </a:r>
            <a:r>
              <a:rPr lang="en-US" altLang="zh-TW" sz="2400" dirty="0"/>
              <a:t>=2</a:t>
            </a:r>
            <a:endParaRPr lang="zh-TW" altLang="en-US" sz="2400" dirty="0"/>
          </a:p>
        </p:txBody>
      </p:sp>
      <p:sp>
        <p:nvSpPr>
          <p:cNvPr id="14" name="矩形 13"/>
          <p:cNvSpPr/>
          <p:nvPr/>
        </p:nvSpPr>
        <p:spPr>
          <a:xfrm>
            <a:off x="5202911" y="4481651"/>
            <a:ext cx="2972289" cy="461665"/>
          </a:xfrm>
          <a:prstGeom prst="rect">
            <a:avLst/>
          </a:prstGeom>
        </p:spPr>
        <p:txBody>
          <a:bodyPr wrap="none">
            <a:spAutoFit/>
          </a:bodyPr>
          <a:lstStyle/>
          <a:p>
            <a:r>
              <a:rPr lang="en-US" altLang="zh-TW" sz="2400" dirty="0"/>
              <a:t>We set s</a:t>
            </a:r>
            <a:r>
              <a:rPr lang="zh-TW" altLang="en-US" sz="2400" dirty="0"/>
              <a:t>tride</a:t>
            </a:r>
            <a:r>
              <a:rPr lang="en-US" altLang="zh-TW" sz="2400" dirty="0"/>
              <a:t>=1 below</a:t>
            </a:r>
            <a:endParaRPr lang="zh-TW" altLang="en-US" sz="2400" dirty="0"/>
          </a:p>
        </p:txBody>
      </p:sp>
      <p:sp>
        <p:nvSpPr>
          <p:cNvPr id="8" name="灯片编号占位符 7"/>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12" grpId="0" bldLvl="0" animBg="1"/>
      <p:bldP spid="13" grpId="0" bldLvl="0" animBg="1"/>
      <p:bldP spid="28" grpId="0" bldLvl="0" animBg="1"/>
      <p:bldP spid="1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CNN – Convolution</a:t>
            </a:r>
            <a:endParaRPr sz="3600" b="1" kern="0" spc="-5" dirty="0">
              <a:solidFill>
                <a:srgbClr val="00294D"/>
              </a:solidFill>
              <a:latin typeface="Calibri" panose="020F0502020204030204"/>
              <a:cs typeface="Calibri" panose="020F0502020204030204"/>
            </a:endParaRPr>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gridCol w="478995"/>
                <a:gridCol w="478995"/>
                <a:gridCol w="478995"/>
                <a:gridCol w="478995"/>
                <a:gridCol w="478995"/>
              </a:tblGrid>
              <a:tr h="370840">
                <a:tc>
                  <a:txBody>
                    <a:bodyPr/>
                    <a:lstStyle/>
                    <a:p>
                      <a:pPr algn="ctr"/>
                      <a:r>
                        <a:rPr lang="en-US" altLang="zh-TW" sz="2400" dirty="0">
                          <a:solidFill>
                            <a:srgbClr val="0000FF"/>
                          </a:solidFill>
                        </a:rPr>
                        <a:t>1</a:t>
                      </a:r>
                      <a:endParaRPr lang="en-US" altLang="zh-TW"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5563892" y="478405"/>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bl>
          </a:graphicData>
        </a:graphic>
      </p:graphicFrame>
      <p:sp>
        <p:nvSpPr>
          <p:cNvPr id="7" name="文字方塊 6"/>
          <p:cNvSpPr txBox="1"/>
          <p:nvPr/>
        </p:nvSpPr>
        <p:spPr>
          <a:xfrm>
            <a:off x="7186046" y="933372"/>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985111"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6405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7247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4722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5563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6405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7247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4722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5563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6405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7247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4732036" y="5259802"/>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5563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6405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7247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8" name="矩形 27"/>
          <p:cNvSpPr/>
          <p:nvPr/>
        </p:nvSpPr>
        <p:spPr>
          <a:xfrm>
            <a:off x="1484714" y="2399062"/>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1930824" y="2402206"/>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2432953" y="2405350"/>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985111" y="2810239"/>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1167364" y="1732534"/>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
        <p:nvSpPr>
          <p:cNvPr id="32" name="矩形 31"/>
          <p:cNvSpPr/>
          <p:nvPr/>
        </p:nvSpPr>
        <p:spPr>
          <a:xfrm>
            <a:off x="2432953" y="3767518"/>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5563890" y="478405"/>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6120535" y="936720"/>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6645024" y="1405708"/>
            <a:ext cx="524489" cy="454967"/>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接點 9"/>
          <p:cNvCxnSpPr/>
          <p:nvPr/>
        </p:nvCxnSpPr>
        <p:spPr>
          <a:xfrm>
            <a:off x="5563890" y="478405"/>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4713060" y="2785871"/>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4732036" y="5262585"/>
            <a:ext cx="729002" cy="70826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5599875" y="6046055"/>
            <a:ext cx="1581687" cy="5054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Property 2</a:t>
            </a:r>
            <a:endParaRPr lang="zh-TW" altLang="en-US" sz="2400" dirty="0"/>
          </a:p>
        </p:txBody>
      </p:sp>
      <p:cxnSp>
        <p:nvCxnSpPr>
          <p:cNvPr id="41" name="直線接點 40"/>
          <p:cNvCxnSpPr/>
          <p:nvPr/>
        </p:nvCxnSpPr>
        <p:spPr>
          <a:xfrm>
            <a:off x="929397" y="2425786"/>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直線接點 41"/>
          <p:cNvCxnSpPr/>
          <p:nvPr/>
        </p:nvCxnSpPr>
        <p:spPr>
          <a:xfrm>
            <a:off x="880630" y="3761564"/>
            <a:ext cx="1605623" cy="138227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9" name="灯片编号占位符 8"/>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3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childTnLst>
                                </p:cTn>
                              </p:par>
                            </p:childTnLst>
                          </p:cTn>
                        </p:par>
                        <p:par>
                          <p:cTn id="91" fill="hold">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0"/>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1"/>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4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8"/>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28"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8" grpId="0" bldLvl="0" animBg="1"/>
      <p:bldP spid="36" grpId="0" bldLvl="0" animBg="1"/>
      <p:bldP spid="37" grpId="0" bldLvl="0" animBg="1"/>
      <p:bldP spid="38" grpId="0" bldLvl="0" animBg="1"/>
      <p:bldP spid="39" grpId="0" bldLvl="0" animBg="1"/>
      <p:bldP spid="40"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CNN – Convolution</a:t>
            </a:r>
            <a:endParaRPr lang="zh-TW" altLang="en-US" dirty="0"/>
          </a:p>
        </p:txBody>
      </p:sp>
      <p:graphicFrame>
        <p:nvGraphicFramePr>
          <p:cNvPr id="4" name="內容版面配置區 3"/>
          <p:cNvGraphicFramePr>
            <a:graphicFrameLocks noGrp="1"/>
          </p:cNvGraphicFramePr>
          <p:nvPr>
            <p:ph idx="1"/>
          </p:nvPr>
        </p:nvGraphicFramePr>
        <p:xfrm>
          <a:off x="985111" y="2399062"/>
          <a:ext cx="2873970" cy="2743200"/>
        </p:xfrm>
        <a:graphic>
          <a:graphicData uri="http://schemas.openxmlformats.org/drawingml/2006/table">
            <a:tbl>
              <a:tblPr firstRow="1" bandRow="1">
                <a:tableStyleId>{5940675A-B579-460E-94D1-54222C63F5DA}</a:tableStyleId>
              </a:tblPr>
              <a:tblGrid>
                <a:gridCol w="478995"/>
                <a:gridCol w="478995"/>
                <a:gridCol w="478995"/>
                <a:gridCol w="478995"/>
                <a:gridCol w="478995"/>
                <a:gridCol w="478995"/>
              </a:tblGrid>
              <a:tr h="370840">
                <a:tc>
                  <a:txBody>
                    <a:bodyPr/>
                    <a:lstStyle/>
                    <a:p>
                      <a:pPr algn="ctr"/>
                      <a:r>
                        <a:rPr lang="en-US" altLang="zh-TW" sz="2400" dirty="0">
                          <a:solidFill>
                            <a:srgbClr val="0000FF"/>
                          </a:solidFill>
                        </a:rPr>
                        <a:t>1</a:t>
                      </a:r>
                      <a:endParaRPr lang="en-US" altLang="zh-TW"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bl>
          </a:graphicData>
        </a:graphic>
      </p:graphicFrame>
      <p:sp>
        <p:nvSpPr>
          <p:cNvPr id="5" name="文字方塊 4"/>
          <p:cNvSpPr txBox="1"/>
          <p:nvPr/>
        </p:nvSpPr>
        <p:spPr>
          <a:xfrm>
            <a:off x="1248583" y="5388970"/>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sp>
        <p:nvSpPr>
          <p:cNvPr id="12" name="橢圓 11"/>
          <p:cNvSpPr/>
          <p:nvPr/>
        </p:nvSpPr>
        <p:spPr>
          <a:xfrm>
            <a:off x="4722062"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5563891"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6405720"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7247549" y="27879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4722062"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5563891"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6405720"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7247549" y="358808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4722062"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5563891"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6405720"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7247549" y="44458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4722062"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5563891"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6405720"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7247549" y="5245955"/>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nvGraphicFramePr>
        <p:xfrm>
          <a:off x="5687103" y="365126"/>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bl>
          </a:graphicData>
        </a:graphic>
      </p:graphicFrame>
      <p:sp>
        <p:nvSpPr>
          <p:cNvPr id="36" name="文字方塊 35"/>
          <p:cNvSpPr txBox="1"/>
          <p:nvPr/>
        </p:nvSpPr>
        <p:spPr>
          <a:xfrm>
            <a:off x="7309257" y="820093"/>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sp>
        <p:nvSpPr>
          <p:cNvPr id="37" name="矩形 36"/>
          <p:cNvSpPr/>
          <p:nvPr/>
        </p:nvSpPr>
        <p:spPr>
          <a:xfrm>
            <a:off x="985111"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矩形 37"/>
          <p:cNvSpPr/>
          <p:nvPr/>
        </p:nvSpPr>
        <p:spPr>
          <a:xfrm>
            <a:off x="1488818"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1930824" y="2400838"/>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2406593" y="2399062"/>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p:cNvSpPr/>
          <p:nvPr/>
        </p:nvSpPr>
        <p:spPr>
          <a:xfrm>
            <a:off x="985111" y="2810239"/>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4905599"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5747428"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6589257"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7431086" y="29961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4905599"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5747428"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6589257"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7431086" y="3796296"/>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4905599"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5747428"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6589257"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7431086" y="46540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4905599"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5747428"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6589257"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7431086" y="5454168"/>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3" name="文字方塊 2"/>
          <p:cNvSpPr txBox="1"/>
          <p:nvPr/>
        </p:nvSpPr>
        <p:spPr>
          <a:xfrm>
            <a:off x="4572000" y="1789385"/>
            <a:ext cx="3793288" cy="954107"/>
          </a:xfrm>
          <a:prstGeom prst="rect">
            <a:avLst/>
          </a:prstGeom>
          <a:noFill/>
        </p:spPr>
        <p:txBody>
          <a:bodyPr wrap="square" rtlCol="0">
            <a:spAutoFit/>
          </a:bodyPr>
          <a:lstStyle/>
          <a:p>
            <a:r>
              <a:rPr lang="en-US" altLang="zh-TW" sz="2800" dirty="0">
                <a:solidFill>
                  <a:srgbClr val="0000FF"/>
                </a:solidFill>
              </a:rPr>
              <a:t>Do the same process for every filter</a:t>
            </a:r>
            <a:endParaRPr lang="zh-TW" altLang="en-US" sz="2800" dirty="0">
              <a:solidFill>
                <a:srgbClr val="0000FF"/>
              </a:solidFill>
            </a:endParaRPr>
          </a:p>
        </p:txBody>
      </p:sp>
      <p:sp>
        <p:nvSpPr>
          <p:cNvPr id="58" name="矩形 57"/>
          <p:cNvSpPr/>
          <p:nvPr/>
        </p:nvSpPr>
        <p:spPr>
          <a:xfrm>
            <a:off x="2415409" y="3783331"/>
            <a:ext cx="1417126" cy="1382524"/>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矩形 58"/>
          <p:cNvSpPr/>
          <p:nvPr/>
        </p:nvSpPr>
        <p:spPr>
          <a:xfrm>
            <a:off x="1167364" y="1732534"/>
            <a:ext cx="1207125" cy="461665"/>
          </a:xfrm>
          <a:prstGeom prst="rect">
            <a:avLst/>
          </a:prstGeom>
        </p:spPr>
        <p:txBody>
          <a:bodyPr wrap="none">
            <a:spAutoFit/>
          </a:bodyPr>
          <a:lstStyle/>
          <a:p>
            <a:r>
              <a:rPr lang="en-US" altLang="zh-TW" sz="2400" dirty="0"/>
              <a:t>s</a:t>
            </a:r>
            <a:r>
              <a:rPr lang="zh-TW" altLang="en-US" sz="2400" dirty="0"/>
              <a:t>tride</a:t>
            </a:r>
            <a:r>
              <a:rPr lang="en-US" altLang="zh-TW" sz="2400" dirty="0"/>
              <a:t>=1</a:t>
            </a:r>
            <a:endParaRPr lang="zh-TW" altLang="en-US" sz="2400" dirty="0"/>
          </a:p>
        </p:txBody>
      </p:sp>
      <p:sp>
        <p:nvSpPr>
          <p:cNvPr id="60" name="文字方塊 59"/>
          <p:cNvSpPr txBox="1"/>
          <p:nvPr/>
        </p:nvSpPr>
        <p:spPr>
          <a:xfrm>
            <a:off x="5415744" y="6174168"/>
            <a:ext cx="2347025" cy="461665"/>
          </a:xfrm>
          <a:prstGeom prst="rect">
            <a:avLst/>
          </a:prstGeom>
          <a:noFill/>
        </p:spPr>
        <p:txBody>
          <a:bodyPr wrap="square" rtlCol="0">
            <a:spAutoFit/>
          </a:bodyPr>
          <a:lstStyle/>
          <a:p>
            <a:pPr algn="ctr"/>
            <a:r>
              <a:rPr lang="en-US" altLang="zh-TW" sz="2400" dirty="0">
                <a:solidFill>
                  <a:srgbClr val="FF0000"/>
                </a:solidFill>
              </a:rPr>
              <a:t>4 x 4 image</a:t>
            </a:r>
            <a:endParaRPr lang="zh-TW" altLang="en-US" sz="2400" dirty="0">
              <a:solidFill>
                <a:srgbClr val="FF0000"/>
              </a:solidFill>
            </a:endParaRPr>
          </a:p>
        </p:txBody>
      </p:sp>
      <p:sp>
        <p:nvSpPr>
          <p:cNvPr id="6" name="矩形 5"/>
          <p:cNvSpPr/>
          <p:nvPr/>
        </p:nvSpPr>
        <p:spPr>
          <a:xfrm>
            <a:off x="5315799" y="4052684"/>
            <a:ext cx="2320707" cy="9724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Feature</a:t>
            </a:r>
            <a:endParaRPr lang="en-US" altLang="zh-TW" sz="2800" dirty="0"/>
          </a:p>
          <a:p>
            <a:pPr algn="ctr"/>
            <a:r>
              <a:rPr lang="en-US" altLang="zh-TW" sz="2800" dirty="0"/>
              <a:t>Map</a:t>
            </a:r>
            <a:endParaRPr lang="zh-TW" altLang="en-US" sz="2800" dirty="0"/>
          </a:p>
        </p:txBody>
      </p:sp>
      <p:sp>
        <p:nvSpPr>
          <p:cNvPr id="7" name="灯片编号占位符 6"/>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4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4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42" grpId="0" bldLvl="0" animBg="1"/>
      <p:bldP spid="43" grpId="0" bldLvl="0" animBg="1"/>
      <p:bldP spid="44" grpId="0" bldLvl="0" animBg="1"/>
      <p:bldP spid="45" grpId="0" bldLvl="0" animBg="1"/>
      <p:bldP spid="46" grpId="0" bldLvl="0" animBg="1"/>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P spid="57" grpId="0" bldLvl="0" animBg="1"/>
      <p:bldP spid="3" grpId="0"/>
      <p:bldP spid="58" grpId="0" bldLvl="0" animBg="1"/>
      <p:bldP spid="60" grpId="0"/>
      <p:bldP spid="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2253464" y="3821373"/>
            <a:ext cx="4719373" cy="2159143"/>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Learning Map</a:t>
            </a:r>
            <a:endParaRPr sz="3600" b="1" kern="0" spc="-5" dirty="0">
              <a:solidFill>
                <a:srgbClr val="00294D"/>
              </a:solidFill>
              <a:latin typeface="Calibri" panose="020F0502020204030204"/>
              <a:cs typeface="Calibri" panose="020F0502020204030204"/>
            </a:endParaRPr>
          </a:p>
        </p:txBody>
      </p:sp>
      <p:sp>
        <p:nvSpPr>
          <p:cNvPr id="7" name="文字方塊 6"/>
          <p:cNvSpPr txBox="1"/>
          <p:nvPr/>
        </p:nvSpPr>
        <p:spPr>
          <a:xfrm>
            <a:off x="1914339" y="1808548"/>
            <a:ext cx="2670238"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Regression</a:t>
            </a:r>
            <a:endParaRPr lang="zh-TW" altLang="en-US" sz="2400" dirty="0"/>
          </a:p>
        </p:txBody>
      </p:sp>
      <p:sp>
        <p:nvSpPr>
          <p:cNvPr id="10" name="矩形 9"/>
          <p:cNvSpPr/>
          <p:nvPr/>
        </p:nvSpPr>
        <p:spPr>
          <a:xfrm>
            <a:off x="1914339" y="2599143"/>
            <a:ext cx="2670238" cy="3392944"/>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8" name="矩形 17"/>
          <p:cNvSpPr/>
          <p:nvPr/>
        </p:nvSpPr>
        <p:spPr>
          <a:xfrm>
            <a:off x="2331492" y="2886573"/>
            <a:ext cx="1792282" cy="69738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Linear Model</a:t>
            </a:r>
            <a:endParaRPr lang="zh-TW" altLang="en-US" sz="2400" dirty="0"/>
          </a:p>
        </p:txBody>
      </p:sp>
      <p:sp>
        <p:nvSpPr>
          <p:cNvPr id="27" name="文字方塊 26"/>
          <p:cNvSpPr txBox="1"/>
          <p:nvPr/>
        </p:nvSpPr>
        <p:spPr>
          <a:xfrm>
            <a:off x="3482297" y="5517648"/>
            <a:ext cx="2039409" cy="461665"/>
          </a:xfrm>
          <a:prstGeom prst="rect">
            <a:avLst/>
          </a:prstGeom>
          <a:noFill/>
        </p:spPr>
        <p:txBody>
          <a:bodyPr wrap="square" rtlCol="0">
            <a:spAutoFit/>
          </a:bodyPr>
          <a:lstStyle/>
          <a:p>
            <a:pPr algn="ctr"/>
            <a:r>
              <a:rPr lang="en-US" altLang="zh-TW" sz="2400" dirty="0"/>
              <a:t>Classification</a:t>
            </a:r>
            <a:endParaRPr lang="zh-TW" altLang="en-US" sz="2400" dirty="0"/>
          </a:p>
        </p:txBody>
      </p:sp>
      <p:sp>
        <p:nvSpPr>
          <p:cNvPr id="28" name="矩形 27"/>
          <p:cNvSpPr/>
          <p:nvPr/>
        </p:nvSpPr>
        <p:spPr>
          <a:xfrm>
            <a:off x="2162325" y="4074165"/>
            <a:ext cx="4535352" cy="146094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sp>
        <p:nvSpPr>
          <p:cNvPr id="20" name="矩形 19"/>
          <p:cNvSpPr/>
          <p:nvPr/>
        </p:nvSpPr>
        <p:spPr>
          <a:xfrm>
            <a:off x="2372627" y="4245303"/>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Deep Learning</a:t>
            </a:r>
            <a:endParaRPr lang="zh-TW" altLang="en-US" sz="2400" dirty="0"/>
          </a:p>
        </p:txBody>
      </p:sp>
      <p:sp>
        <p:nvSpPr>
          <p:cNvPr id="29" name="文字方塊 28"/>
          <p:cNvSpPr txBox="1"/>
          <p:nvPr/>
        </p:nvSpPr>
        <p:spPr>
          <a:xfrm>
            <a:off x="3142822" y="5040158"/>
            <a:ext cx="2530020" cy="461665"/>
          </a:xfrm>
          <a:prstGeom prst="rect">
            <a:avLst/>
          </a:prstGeom>
          <a:noFill/>
        </p:spPr>
        <p:txBody>
          <a:bodyPr wrap="square" rtlCol="0">
            <a:spAutoFit/>
          </a:bodyPr>
          <a:lstStyle/>
          <a:p>
            <a:pPr algn="ctr"/>
            <a:r>
              <a:rPr lang="en-US" altLang="zh-TW" sz="2400" dirty="0"/>
              <a:t>Non-linear Model</a:t>
            </a:r>
            <a:endParaRPr lang="zh-TW" altLang="en-US" sz="2400" dirty="0"/>
          </a:p>
        </p:txBody>
      </p:sp>
      <p:cxnSp>
        <p:nvCxnSpPr>
          <p:cNvPr id="32" name="直線單箭頭接點 31"/>
          <p:cNvCxnSpPr>
            <a:endCxn id="18" idx="0"/>
          </p:cNvCxnSpPr>
          <p:nvPr/>
        </p:nvCxnSpPr>
        <p:spPr>
          <a:xfrm flipH="1">
            <a:off x="3235888" y="2277607"/>
            <a:ext cx="0" cy="6089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3227633" y="358395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4708157" y="4251018"/>
            <a:ext cx="1787219" cy="788709"/>
          </a:xfrm>
          <a:prstGeom prst="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altLang="zh-TW" sz="2400" dirty="0"/>
              <a:t>Mobile DL</a:t>
            </a:r>
            <a:endParaRPr lang="en-US" altLang="zh-TW" sz="2400" dirty="0"/>
          </a:p>
          <a:p>
            <a:pPr algn="ctr"/>
            <a:r>
              <a:rPr lang="en-US" altLang="zh-TW" sz="2400" dirty="0"/>
              <a:t>SW,HW</a:t>
            </a:r>
            <a:endParaRPr lang="en-US" altLang="zh-TW" sz="2400" dirty="0"/>
          </a:p>
        </p:txBody>
      </p:sp>
      <p:cxnSp>
        <p:nvCxnSpPr>
          <p:cNvPr id="4" name="直線單箭頭接點 33"/>
          <p:cNvCxnSpPr/>
          <p:nvPr/>
        </p:nvCxnSpPr>
        <p:spPr>
          <a:xfrm rot="16200000">
            <a:off x="4439848" y="4329447"/>
            <a:ext cx="0" cy="6327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28" grpId="0" bldLvl="0" animBg="1"/>
      <p:bldP spid="20" grpId="0" bldLvl="0" animBg="1"/>
      <p:bldP spid="29" grpId="0"/>
      <p:bldP spid="3"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CNN – Colorful image</a:t>
            </a:r>
            <a:endParaRPr lang="zh-TW" altLang="en-US" dirty="0"/>
          </a:p>
        </p:txBody>
      </p:sp>
      <p:sp>
        <p:nvSpPr>
          <p:cNvPr id="3" name="內容版面配置區 2"/>
          <p:cNvSpPr>
            <a:spLocks noGrp="1"/>
          </p:cNvSpPr>
          <p:nvPr>
            <p:ph idx="1"/>
          </p:nvPr>
        </p:nvSpPr>
        <p:spPr/>
        <p:txBody>
          <a:bodyPr/>
          <a:lstStyle/>
          <a:p>
            <a:endParaRPr lang="zh-TW" altLang="en-US" dirty="0"/>
          </a:p>
        </p:txBody>
      </p:sp>
      <p:graphicFrame>
        <p:nvGraphicFramePr>
          <p:cNvPr id="6" name="內容版面配置區 3"/>
          <p:cNvGraphicFramePr/>
          <p:nvPr/>
        </p:nvGraphicFramePr>
        <p:xfrm>
          <a:off x="4953907" y="3442427"/>
          <a:ext cx="2873970" cy="2743200"/>
        </p:xfrm>
        <a:graphic>
          <a:graphicData uri="http://schemas.openxmlformats.org/drawingml/2006/table">
            <a:tbl>
              <a:tblPr firstRow="1" bandRow="1">
                <a:tableStyleId>{5940675A-B579-460E-94D1-54222C63F5DA}</a:tableStyleId>
              </a:tblPr>
              <a:tblGrid>
                <a:gridCol w="478995"/>
                <a:gridCol w="478995"/>
                <a:gridCol w="478995"/>
                <a:gridCol w="478995"/>
                <a:gridCol w="478995"/>
                <a:gridCol w="478995"/>
              </a:tblGrid>
              <a:tr h="370840">
                <a:tc>
                  <a:txBody>
                    <a:bodyPr/>
                    <a:lstStyle/>
                    <a:p>
                      <a:pPr algn="ctr"/>
                      <a:r>
                        <a:rPr lang="en-US" altLang="zh-TW" sz="2400" dirty="0">
                          <a:solidFill>
                            <a:srgbClr val="0000FF"/>
                          </a:solidFill>
                        </a:rPr>
                        <a:t>1</a:t>
                      </a:r>
                      <a:endParaRPr lang="en-US" altLang="zh-TW"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407359">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bl>
          </a:graphicData>
        </a:graphic>
      </p:graphicFrame>
      <p:graphicFrame>
        <p:nvGraphicFramePr>
          <p:cNvPr id="7" name="內容版面配置區 3"/>
          <p:cNvGraphicFramePr/>
          <p:nvPr/>
        </p:nvGraphicFramePr>
        <p:xfrm>
          <a:off x="5117572" y="3647290"/>
          <a:ext cx="2873970" cy="2743200"/>
        </p:xfrm>
        <a:graphic>
          <a:graphicData uri="http://schemas.openxmlformats.org/drawingml/2006/table">
            <a:tbl>
              <a:tblPr firstRow="1" bandRow="1">
                <a:tableStyleId>{5940675A-B579-460E-94D1-54222C63F5DA}</a:tableStyleId>
              </a:tblPr>
              <a:tblGrid>
                <a:gridCol w="478995"/>
                <a:gridCol w="478995"/>
                <a:gridCol w="478995"/>
                <a:gridCol w="478995"/>
                <a:gridCol w="478995"/>
                <a:gridCol w="478995"/>
              </a:tblGrid>
              <a:tr h="370840">
                <a:tc>
                  <a:txBody>
                    <a:bodyPr/>
                    <a:lstStyle/>
                    <a:p>
                      <a:pPr algn="ctr"/>
                      <a:r>
                        <a:rPr lang="en-US" altLang="zh-TW" sz="2400" dirty="0">
                          <a:solidFill>
                            <a:srgbClr val="0000FF"/>
                          </a:solidFill>
                        </a:rPr>
                        <a:t>1</a:t>
                      </a:r>
                      <a:endParaRPr lang="en-US" altLang="zh-TW"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bl>
          </a:graphicData>
        </a:graphic>
      </p:graphicFrame>
      <p:graphicFrame>
        <p:nvGraphicFramePr>
          <p:cNvPr id="8" name="內容版面配置區 3"/>
          <p:cNvGraphicFramePr/>
          <p:nvPr/>
        </p:nvGraphicFramePr>
        <p:xfrm>
          <a:off x="5324483" y="3849906"/>
          <a:ext cx="2873970" cy="2743200"/>
        </p:xfrm>
        <a:graphic>
          <a:graphicData uri="http://schemas.openxmlformats.org/drawingml/2006/table">
            <a:tbl>
              <a:tblPr firstRow="1" bandRow="1">
                <a:tableStyleId>{5940675A-B579-460E-94D1-54222C63F5DA}</a:tableStyleId>
              </a:tblPr>
              <a:tblGrid>
                <a:gridCol w="478995"/>
                <a:gridCol w="478995"/>
                <a:gridCol w="478995"/>
                <a:gridCol w="478995"/>
                <a:gridCol w="507874"/>
                <a:gridCol w="450116"/>
              </a:tblGrid>
              <a:tr h="370840">
                <a:tc>
                  <a:txBody>
                    <a:bodyPr/>
                    <a:lstStyle/>
                    <a:p>
                      <a:pPr algn="ctr"/>
                      <a:r>
                        <a:rPr lang="en-US" altLang="zh-TW" sz="2400" dirty="0">
                          <a:solidFill>
                            <a:srgbClr val="0000FF"/>
                          </a:solidFill>
                        </a:rPr>
                        <a:t>1</a:t>
                      </a:r>
                      <a:endParaRPr lang="en-US" altLang="zh-TW"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370840">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r h="370840">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a:solidFill>
                      <a:schemeClr val="bg1"/>
                    </a:solidFill>
                  </a:tcPr>
                </a:tc>
                <a:tc>
                  <a:txBody>
                    <a:bodyPr/>
                    <a:lstStyle/>
                    <a:p>
                      <a:pPr algn="ctr"/>
                      <a:r>
                        <a:rPr lang="en-US" altLang="zh-TW" sz="2400" dirty="0"/>
                        <a:t>0</a:t>
                      </a:r>
                      <a:endParaRPr lang="zh-TW" altLang="en-US" sz="2400" dirty="0"/>
                    </a:p>
                  </a:txBody>
                  <a:tcPr>
                    <a:solidFill>
                      <a:schemeClr val="bg1"/>
                    </a:solidFill>
                  </a:tcPr>
                </a:tc>
              </a:tr>
            </a:tbl>
          </a:graphicData>
        </a:graphic>
      </p:graphicFrame>
      <p:graphicFrame>
        <p:nvGraphicFramePr>
          <p:cNvPr id="9" name="表格 8"/>
          <p:cNvGraphicFramePr>
            <a:graphicFrameLocks noGrp="1"/>
          </p:cNvGraphicFramePr>
          <p:nvPr/>
        </p:nvGraphicFramePr>
        <p:xfrm>
          <a:off x="2967403" y="1614770"/>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bl>
          </a:graphicData>
        </a:graphic>
      </p:graphicFrame>
      <p:sp>
        <p:nvSpPr>
          <p:cNvPr id="10" name="文字方塊 9"/>
          <p:cNvSpPr txBox="1"/>
          <p:nvPr/>
        </p:nvSpPr>
        <p:spPr>
          <a:xfrm>
            <a:off x="4676035" y="2341867"/>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graphicFrame>
        <p:nvGraphicFramePr>
          <p:cNvPr id="11" name="表格 10"/>
          <p:cNvGraphicFramePr>
            <a:graphicFrameLocks noGrp="1"/>
          </p:cNvGraphicFramePr>
          <p:nvPr/>
        </p:nvGraphicFramePr>
        <p:xfrm>
          <a:off x="5971758" y="1572680"/>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bl>
          </a:graphicData>
        </a:graphic>
      </p:graphicFrame>
      <p:sp>
        <p:nvSpPr>
          <p:cNvPr id="12" name="文字方塊 11"/>
          <p:cNvSpPr txBox="1"/>
          <p:nvPr/>
        </p:nvSpPr>
        <p:spPr>
          <a:xfrm>
            <a:off x="7680922" y="2301169"/>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graphicFrame>
        <p:nvGraphicFramePr>
          <p:cNvPr id="13" name="表格 12"/>
          <p:cNvGraphicFramePr>
            <a:graphicFrameLocks noGrp="1"/>
          </p:cNvGraphicFramePr>
          <p:nvPr/>
        </p:nvGraphicFramePr>
        <p:xfrm>
          <a:off x="3119803" y="1767170"/>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bl>
          </a:graphicData>
        </a:graphic>
      </p:graphicFrame>
      <p:graphicFrame>
        <p:nvGraphicFramePr>
          <p:cNvPr id="14" name="表格 13"/>
          <p:cNvGraphicFramePr>
            <a:graphicFrameLocks noGrp="1"/>
          </p:cNvGraphicFramePr>
          <p:nvPr/>
        </p:nvGraphicFramePr>
        <p:xfrm>
          <a:off x="3272203" y="1882328"/>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bl>
          </a:graphicData>
        </a:graphic>
      </p:graphicFrame>
      <p:graphicFrame>
        <p:nvGraphicFramePr>
          <p:cNvPr id="15" name="表格 14"/>
          <p:cNvGraphicFramePr>
            <a:graphicFrameLocks noGrp="1"/>
          </p:cNvGraphicFramePr>
          <p:nvPr/>
        </p:nvGraphicFramePr>
        <p:xfrm>
          <a:off x="6124690" y="1708736"/>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bl>
          </a:graphicData>
        </a:graphic>
      </p:graphicFrame>
      <p:graphicFrame>
        <p:nvGraphicFramePr>
          <p:cNvPr id="16" name="表格 15"/>
          <p:cNvGraphicFramePr>
            <a:graphicFrameLocks noGrp="1"/>
          </p:cNvGraphicFramePr>
          <p:nvPr/>
        </p:nvGraphicFramePr>
        <p:xfrm>
          <a:off x="6277090" y="1861136"/>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bl>
          </a:graphicData>
        </a:graphic>
      </p:graphicFrame>
      <p:sp>
        <p:nvSpPr>
          <p:cNvPr id="5" name="向右箭號 4"/>
          <p:cNvSpPr/>
          <p:nvPr/>
        </p:nvSpPr>
        <p:spPr>
          <a:xfrm>
            <a:off x="4295788" y="4380417"/>
            <a:ext cx="508522" cy="867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8" name="群組 17"/>
          <p:cNvGrpSpPr/>
          <p:nvPr/>
        </p:nvGrpSpPr>
        <p:grpSpPr>
          <a:xfrm>
            <a:off x="353684" y="3059766"/>
            <a:ext cx="3927508" cy="3629534"/>
            <a:chOff x="353684" y="3059766"/>
            <a:chExt cx="3927508" cy="3629534"/>
          </a:xfrm>
        </p:grpSpPr>
        <p:pic>
          <p:nvPicPr>
            <p:cNvPr id="4" name="圖片 3"/>
            <p:cNvPicPr>
              <a:picLocks noChangeAspect="1"/>
            </p:cNvPicPr>
            <p:nvPr/>
          </p:nvPicPr>
          <p:blipFill>
            <a:blip r:embed="rId1"/>
            <a:stretch>
              <a:fillRect/>
            </a:stretch>
          </p:blipFill>
          <p:spPr>
            <a:xfrm>
              <a:off x="374122" y="3442427"/>
              <a:ext cx="3907070" cy="3246873"/>
            </a:xfrm>
            <a:prstGeom prst="rect">
              <a:avLst/>
            </a:prstGeom>
          </p:spPr>
        </p:pic>
        <p:sp>
          <p:nvSpPr>
            <p:cNvPr id="17" name="文字方塊 16"/>
            <p:cNvSpPr txBox="1"/>
            <p:nvPr/>
          </p:nvSpPr>
          <p:spPr>
            <a:xfrm>
              <a:off x="353684" y="3059766"/>
              <a:ext cx="1997613" cy="461665"/>
            </a:xfrm>
            <a:prstGeom prst="rect">
              <a:avLst/>
            </a:prstGeom>
            <a:noFill/>
          </p:spPr>
          <p:txBody>
            <a:bodyPr wrap="square" rtlCol="0">
              <a:spAutoFit/>
            </a:bodyPr>
            <a:lstStyle/>
            <a:p>
              <a:r>
                <a:rPr lang="en-US" altLang="zh-TW" sz="2400" dirty="0"/>
                <a:t>Colorful image</a:t>
              </a:r>
              <a:endParaRPr lang="zh-TW" altLang="en-US" sz="2400" dirty="0"/>
            </a:p>
          </p:txBody>
        </p:sp>
      </p:grpSp>
      <p:sp>
        <p:nvSpPr>
          <p:cNvPr id="19" name="灯片编号占位符 18"/>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5" grpId="0" bldLvl="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p:nvPr/>
        </p:nvGraphicFramePr>
        <p:xfrm>
          <a:off x="1450294" y="1289137"/>
          <a:ext cx="1805646" cy="1723488"/>
        </p:xfrm>
        <a:graphic>
          <a:graphicData uri="http://schemas.openxmlformats.org/drawingml/2006/table">
            <a:tbl>
              <a:tblPr firstRow="1" bandRow="1">
                <a:tableStyleId>{5940675A-B579-460E-94D1-54222C63F5DA}</a:tableStyleId>
              </a:tblPr>
              <a:tblGrid>
                <a:gridCol w="300941"/>
                <a:gridCol w="300941"/>
                <a:gridCol w="300941"/>
                <a:gridCol w="300941"/>
                <a:gridCol w="300941"/>
                <a:gridCol w="300941"/>
              </a:tblGrid>
              <a:tr h="287248">
                <a:tc>
                  <a:txBody>
                    <a:bodyPr/>
                    <a:lstStyle/>
                    <a:p>
                      <a:pPr algn="ctr"/>
                      <a:r>
                        <a:rPr lang="en-US" altLang="zh-TW" sz="1500" dirty="0">
                          <a:solidFill>
                            <a:srgbClr val="0000FF"/>
                          </a:solidFill>
                        </a:rPr>
                        <a:t>1</a:t>
                      </a:r>
                      <a:endParaRPr lang="en-US" altLang="zh-TW"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r>
              <a:tr h="287248">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r>
            </a:tbl>
          </a:graphicData>
        </a:graphic>
      </p:graphicFrame>
      <p:sp>
        <p:nvSpPr>
          <p:cNvPr id="5" name="文字方塊 4"/>
          <p:cNvSpPr txBox="1"/>
          <p:nvPr/>
        </p:nvSpPr>
        <p:spPr>
          <a:xfrm>
            <a:off x="1729795" y="3012625"/>
            <a:ext cx="1246644" cy="461665"/>
          </a:xfrm>
          <a:prstGeom prst="rect">
            <a:avLst/>
          </a:prstGeom>
          <a:noFill/>
        </p:spPr>
        <p:txBody>
          <a:bodyPr wrap="square" rtlCol="0">
            <a:spAutoFit/>
          </a:bodyPr>
          <a:lstStyle/>
          <a:p>
            <a:pPr algn="ctr"/>
            <a:r>
              <a:rPr lang="en-US" altLang="zh-TW" sz="2400" dirty="0"/>
              <a:t>image</a:t>
            </a:r>
            <a:endParaRPr lang="zh-TW" altLang="en-US" sz="2400" dirty="0"/>
          </a:p>
        </p:txBody>
      </p:sp>
      <p:pic>
        <p:nvPicPr>
          <p:cNvPr id="6" name="圖片 5"/>
          <p:cNvPicPr>
            <a:picLocks noChangeAspect="1"/>
          </p:cNvPicPr>
          <p:nvPr/>
        </p:nvPicPr>
        <p:blipFill>
          <a:blip r:embed="rId1"/>
          <a:stretch>
            <a:fillRect/>
          </a:stretch>
        </p:blipFill>
        <p:spPr>
          <a:xfrm>
            <a:off x="5732849" y="1312729"/>
            <a:ext cx="1915672" cy="1873101"/>
          </a:xfrm>
          <a:prstGeom prst="rect">
            <a:avLst/>
          </a:prstGeom>
        </p:spPr>
      </p:pic>
      <p:sp>
        <p:nvSpPr>
          <p:cNvPr id="7" name="向右箭號 62"/>
          <p:cNvSpPr/>
          <p:nvPr/>
        </p:nvSpPr>
        <p:spPr>
          <a:xfrm>
            <a:off x="3674008" y="2150881"/>
            <a:ext cx="1880625" cy="6664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3729707" y="2629555"/>
            <a:ext cx="1704377" cy="461665"/>
          </a:xfrm>
          <a:prstGeom prst="rect">
            <a:avLst/>
          </a:prstGeom>
          <a:noFill/>
        </p:spPr>
        <p:txBody>
          <a:bodyPr wrap="square" rtlCol="0">
            <a:spAutoFit/>
          </a:bodyPr>
          <a:lstStyle/>
          <a:p>
            <a:r>
              <a:rPr lang="en-US" altLang="zh-TW" sz="2400" dirty="0"/>
              <a:t>convolution</a:t>
            </a:r>
            <a:endParaRPr lang="zh-TW" altLang="en-US" sz="2400" dirty="0"/>
          </a:p>
        </p:txBody>
      </p:sp>
      <p:graphicFrame>
        <p:nvGraphicFramePr>
          <p:cNvPr id="9" name="表格 8"/>
          <p:cNvGraphicFramePr>
            <a:graphicFrameLocks noGrp="1"/>
          </p:cNvGraphicFramePr>
          <p:nvPr/>
        </p:nvGraphicFramePr>
        <p:xfrm>
          <a:off x="4586226" y="1267812"/>
          <a:ext cx="964038" cy="815136"/>
        </p:xfrm>
        <a:graphic>
          <a:graphicData uri="http://schemas.openxmlformats.org/drawingml/2006/table">
            <a:tbl>
              <a:tblPr firstRow="1" bandRow="1">
                <a:tableStyleId>{5940675A-B579-460E-94D1-54222C63F5DA}</a:tableStyleId>
              </a:tblPr>
              <a:tblGrid>
                <a:gridCol w="321346"/>
                <a:gridCol w="321346"/>
                <a:gridCol w="321346"/>
              </a:tblGrid>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r>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r>
              <a:tr h="271712">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c>
                  <a:txBody>
                    <a:bodyPr/>
                    <a:lstStyle/>
                    <a:p>
                      <a:pPr algn="ctr"/>
                      <a:r>
                        <a:rPr lang="en-US" altLang="zh-TW" sz="1400" dirty="0"/>
                        <a:t>-1</a:t>
                      </a:r>
                      <a:endParaRPr lang="zh-TW" altLang="en-US" sz="1400" dirty="0"/>
                    </a:p>
                  </a:txBody>
                  <a:tcPr marL="54343" marR="54343" marT="27171" marB="27171">
                    <a:solidFill>
                      <a:schemeClr val="accent5">
                        <a:lumMod val="20000"/>
                        <a:lumOff val="80000"/>
                      </a:schemeClr>
                    </a:solidFill>
                  </a:tcPr>
                </a:tc>
              </a:tr>
            </a:tbl>
          </a:graphicData>
        </a:graphic>
      </p:graphicFrame>
      <p:graphicFrame>
        <p:nvGraphicFramePr>
          <p:cNvPr id="10" name="表格 9"/>
          <p:cNvGraphicFramePr>
            <a:graphicFrameLocks noGrp="1"/>
          </p:cNvGraphicFramePr>
          <p:nvPr/>
        </p:nvGraphicFramePr>
        <p:xfrm>
          <a:off x="3503901" y="1272565"/>
          <a:ext cx="947868" cy="802110"/>
        </p:xfrm>
        <a:graphic>
          <a:graphicData uri="http://schemas.openxmlformats.org/drawingml/2006/table">
            <a:tbl>
              <a:tblPr firstRow="1" bandRow="1">
                <a:tableStyleId>{5940675A-B579-460E-94D1-54222C63F5DA}</a:tableStyleId>
              </a:tblPr>
              <a:tblGrid>
                <a:gridCol w="315956"/>
                <a:gridCol w="315956"/>
                <a:gridCol w="315956"/>
              </a:tblGrid>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r>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r>
              <a:tr h="267370">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c>
                  <a:txBody>
                    <a:bodyPr/>
                    <a:lstStyle/>
                    <a:p>
                      <a:pPr algn="ctr"/>
                      <a:r>
                        <a:rPr lang="en-US" altLang="zh-TW" sz="1400" dirty="0"/>
                        <a:t>1</a:t>
                      </a:r>
                      <a:endParaRPr lang="zh-TW" altLang="en-US" sz="1400" dirty="0"/>
                    </a:p>
                  </a:txBody>
                  <a:tcPr marL="53431" marR="53431" marT="26715" marB="26715">
                    <a:solidFill>
                      <a:schemeClr val="accent2">
                        <a:lumMod val="20000"/>
                        <a:lumOff val="80000"/>
                      </a:schemeClr>
                    </a:solidFill>
                  </a:tcPr>
                </a:tc>
              </a:tr>
            </a:tbl>
          </a:graphicData>
        </a:graphic>
      </p:graphicFrame>
      <p:sp>
        <p:nvSpPr>
          <p:cNvPr id="12" name="矩形 11"/>
          <p:cNvSpPr/>
          <p:nvPr/>
        </p:nvSpPr>
        <p:spPr>
          <a:xfrm>
            <a:off x="1040889" y="1045679"/>
            <a:ext cx="7090673" cy="26045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5271968" y="3898279"/>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1" name="矩形 40"/>
          <p:cNvSpPr/>
          <p:nvPr/>
        </p:nvSpPr>
        <p:spPr>
          <a:xfrm>
            <a:off x="5340356" y="461597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2" name="矩形 41"/>
          <p:cNvSpPr/>
          <p:nvPr/>
        </p:nvSpPr>
        <p:spPr>
          <a:xfrm>
            <a:off x="5346174" y="404564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3" name="Object 12"/>
          <p:cNvGraphicFramePr>
            <a:graphicFrameLocks noChangeAspect="1"/>
          </p:cNvGraphicFramePr>
          <p:nvPr/>
        </p:nvGraphicFramePr>
        <p:xfrm>
          <a:off x="5358873" y="3950393"/>
          <a:ext cx="325438" cy="461962"/>
        </p:xfrm>
        <a:graphic>
          <a:graphicData uri="http://schemas.openxmlformats.org/presentationml/2006/ole">
            <mc:AlternateContent xmlns:mc="http://schemas.openxmlformats.org/markup-compatibility/2006">
              <mc:Choice xmlns:v="urn:schemas-microsoft-com:vml" Requires="v">
                <p:oleObj spid="_x0000_s2230" name="方程式" r:id="rId2" imgW="3657600" imgH="5181600" progId="Equation.3">
                  <p:embed/>
                </p:oleObj>
              </mc:Choice>
              <mc:Fallback>
                <p:oleObj name="方程式" r:id="rId2" imgW="3657600" imgH="5181600" progId="Equation.3">
                  <p:embed/>
                  <p:pic>
                    <p:nvPicPr>
                      <p:cNvPr id="0" name="Object 12"/>
                      <p:cNvPicPr>
                        <a:picLocks noChangeAspect="1" noChangeArrowheads="1"/>
                      </p:cNvPicPr>
                      <p:nvPr/>
                    </p:nvPicPr>
                    <p:blipFill>
                      <a:blip r:embed="rId3"/>
                      <a:srcRect/>
                      <a:stretch>
                        <a:fillRect/>
                      </a:stretch>
                    </p:blipFill>
                    <p:spPr bwMode="auto">
                      <a:xfrm>
                        <a:off x="5358873" y="3950393"/>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12"/>
          <p:cNvGraphicFramePr>
            <a:graphicFrameLocks noChangeAspect="1"/>
          </p:cNvGraphicFramePr>
          <p:nvPr/>
        </p:nvGraphicFramePr>
        <p:xfrm>
          <a:off x="5364169" y="4533122"/>
          <a:ext cx="352425" cy="461963"/>
        </p:xfrm>
        <a:graphic>
          <a:graphicData uri="http://schemas.openxmlformats.org/presentationml/2006/ole">
            <mc:AlternateContent xmlns:mc="http://schemas.openxmlformats.org/markup-compatibility/2006">
              <mc:Choice xmlns:v="urn:schemas-microsoft-com:vml" Requires="v">
                <p:oleObj spid="_x0000_s2231" name="方程式" r:id="rId4" imgW="3962400" imgH="5181600" progId="Equation.3">
                  <p:embed/>
                </p:oleObj>
              </mc:Choice>
              <mc:Fallback>
                <p:oleObj name="方程式" r:id="rId4" imgW="3962400" imgH="5181600" progId="Equation.3">
                  <p:embed/>
                  <p:pic>
                    <p:nvPicPr>
                      <p:cNvPr id="0" name="Object 12"/>
                      <p:cNvPicPr>
                        <a:picLocks noChangeAspect="1" noChangeArrowheads="1"/>
                      </p:cNvPicPr>
                      <p:nvPr/>
                    </p:nvPicPr>
                    <p:blipFill>
                      <a:blip r:embed="rId5"/>
                      <a:srcRect/>
                      <a:stretch>
                        <a:fillRect/>
                      </a:stretch>
                    </p:blipFill>
                    <p:spPr bwMode="auto">
                      <a:xfrm>
                        <a:off x="5364169" y="4533122"/>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 name="矩形 44"/>
          <p:cNvSpPr/>
          <p:nvPr/>
        </p:nvSpPr>
        <p:spPr>
          <a:xfrm>
            <a:off x="6826131" y="3870638"/>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橢圓 45"/>
          <p:cNvSpPr/>
          <p:nvPr/>
        </p:nvSpPr>
        <p:spPr>
          <a:xfrm>
            <a:off x="6923241" y="388164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7" name="橢圓 46"/>
          <p:cNvSpPr/>
          <p:nvPr/>
        </p:nvSpPr>
        <p:spPr>
          <a:xfrm>
            <a:off x="6925583" y="4660210"/>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8" name="橢圓 47"/>
          <p:cNvSpPr/>
          <p:nvPr/>
        </p:nvSpPr>
        <p:spPr>
          <a:xfrm>
            <a:off x="6913950" y="5888222"/>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9" name="文字方塊 48"/>
          <p:cNvSpPr txBox="1"/>
          <p:nvPr/>
        </p:nvSpPr>
        <p:spPr>
          <a:xfrm rot="5400000">
            <a:off x="6911203" y="531051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0" name="矩形 49"/>
          <p:cNvSpPr/>
          <p:nvPr/>
        </p:nvSpPr>
        <p:spPr>
          <a:xfrm>
            <a:off x="5349881" y="601372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5319713" y="5918269"/>
          <a:ext cx="461962" cy="488950"/>
        </p:xfrm>
        <a:graphic>
          <a:graphicData uri="http://schemas.openxmlformats.org/presentationml/2006/ole">
            <mc:AlternateContent xmlns:mc="http://schemas.openxmlformats.org/markup-compatibility/2006">
              <mc:Choice xmlns:v="urn:schemas-microsoft-com:vml" Requires="v">
                <p:oleObj spid="_x0000_s2232" name="方程式" r:id="rId6" imgW="5181600" imgH="5486400" progId="Equation.3">
                  <p:embed/>
                </p:oleObj>
              </mc:Choice>
              <mc:Fallback>
                <p:oleObj name="方程式" r:id="rId6" imgW="5181600" imgH="5486400" progId="Equation.3">
                  <p:embed/>
                  <p:pic>
                    <p:nvPicPr>
                      <p:cNvPr id="0" name="Object 12"/>
                      <p:cNvPicPr>
                        <a:picLocks noChangeAspect="1" noChangeArrowheads="1"/>
                      </p:cNvPicPr>
                      <p:nvPr/>
                    </p:nvPicPr>
                    <p:blipFill>
                      <a:blip r:embed="rId7"/>
                      <a:srcRect/>
                      <a:stretch>
                        <a:fillRect/>
                      </a:stretch>
                    </p:blipFill>
                    <p:spPr bwMode="auto">
                      <a:xfrm>
                        <a:off x="5319713" y="5918269"/>
                        <a:ext cx="46196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 name="文字方塊 51"/>
          <p:cNvSpPr txBox="1"/>
          <p:nvPr/>
        </p:nvSpPr>
        <p:spPr>
          <a:xfrm rot="5400000">
            <a:off x="5240926" y="5259474"/>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3" name="直線單箭頭接點 52"/>
          <p:cNvCxnSpPr>
            <a:stCxn id="43" idx="3"/>
            <a:endCxn id="46" idx="2"/>
          </p:cNvCxnSpPr>
          <p:nvPr/>
        </p:nvCxnSpPr>
        <p:spPr>
          <a:xfrm flipV="1">
            <a:off x="5684311" y="4168719"/>
            <a:ext cx="1238930" cy="126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a:stCxn id="42" idx="3"/>
            <a:endCxn id="47" idx="2"/>
          </p:cNvCxnSpPr>
          <p:nvPr/>
        </p:nvCxnSpPr>
        <p:spPr>
          <a:xfrm>
            <a:off x="5689074" y="4217093"/>
            <a:ext cx="123650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stCxn id="42" idx="3"/>
            <a:endCxn id="48" idx="2"/>
          </p:cNvCxnSpPr>
          <p:nvPr/>
        </p:nvCxnSpPr>
        <p:spPr>
          <a:xfrm>
            <a:off x="5689074" y="4217093"/>
            <a:ext cx="122487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stCxn id="44" idx="3"/>
            <a:endCxn id="46" idx="2"/>
          </p:cNvCxnSpPr>
          <p:nvPr/>
        </p:nvCxnSpPr>
        <p:spPr>
          <a:xfrm flipV="1">
            <a:off x="5716594" y="4168719"/>
            <a:ext cx="120664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a:stCxn id="41" idx="3"/>
            <a:endCxn id="47" idx="2"/>
          </p:cNvCxnSpPr>
          <p:nvPr/>
        </p:nvCxnSpPr>
        <p:spPr>
          <a:xfrm>
            <a:off x="5683256" y="4787422"/>
            <a:ext cx="124232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stCxn id="41" idx="3"/>
            <a:endCxn id="48" idx="2"/>
          </p:cNvCxnSpPr>
          <p:nvPr/>
        </p:nvCxnSpPr>
        <p:spPr>
          <a:xfrm>
            <a:off x="5683256" y="4787422"/>
            <a:ext cx="123069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a:stCxn id="51" idx="3"/>
            <a:endCxn id="46" idx="2"/>
          </p:cNvCxnSpPr>
          <p:nvPr/>
        </p:nvCxnSpPr>
        <p:spPr>
          <a:xfrm flipV="1">
            <a:off x="5781675" y="4168719"/>
            <a:ext cx="1141566" cy="19940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a:stCxn id="51" idx="3"/>
            <a:endCxn id="47" idx="2"/>
          </p:cNvCxnSpPr>
          <p:nvPr/>
        </p:nvCxnSpPr>
        <p:spPr>
          <a:xfrm flipV="1">
            <a:off x="5781675" y="4947289"/>
            <a:ext cx="1143908" cy="121545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stCxn id="51" idx="3"/>
            <a:endCxn id="48" idx="2"/>
          </p:cNvCxnSpPr>
          <p:nvPr/>
        </p:nvCxnSpPr>
        <p:spPr>
          <a:xfrm>
            <a:off x="5781675" y="6162744"/>
            <a:ext cx="1132275" cy="125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內容版面配置區 3"/>
          <p:cNvGraphicFramePr/>
          <p:nvPr/>
        </p:nvGraphicFramePr>
        <p:xfrm>
          <a:off x="3331975" y="4274711"/>
          <a:ext cx="1805646" cy="1723488"/>
        </p:xfrm>
        <a:graphic>
          <a:graphicData uri="http://schemas.openxmlformats.org/drawingml/2006/table">
            <a:tbl>
              <a:tblPr firstRow="1" bandRow="1">
                <a:tableStyleId>{5940675A-B579-460E-94D1-54222C63F5DA}</a:tableStyleId>
              </a:tblPr>
              <a:tblGrid>
                <a:gridCol w="300941"/>
                <a:gridCol w="300941"/>
                <a:gridCol w="300941"/>
                <a:gridCol w="300941"/>
                <a:gridCol w="300941"/>
                <a:gridCol w="300941"/>
              </a:tblGrid>
              <a:tr h="287248">
                <a:tc>
                  <a:txBody>
                    <a:bodyPr/>
                    <a:lstStyle/>
                    <a:p>
                      <a:pPr algn="ctr"/>
                      <a:r>
                        <a:rPr lang="en-US" altLang="zh-TW" sz="1500" dirty="0">
                          <a:solidFill>
                            <a:srgbClr val="0000FF"/>
                          </a:solidFill>
                        </a:rPr>
                        <a:t>1</a:t>
                      </a:r>
                      <a:endParaRPr lang="en-US" altLang="zh-TW"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r>
              <a:tr h="287248">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r>
              <a:tr h="287248">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c>
                  <a:txBody>
                    <a:bodyPr/>
                    <a:lstStyle/>
                    <a:p>
                      <a:pPr algn="ctr"/>
                      <a:r>
                        <a:rPr lang="en-US" altLang="zh-TW" sz="1500" dirty="0">
                          <a:solidFill>
                            <a:srgbClr val="0000FF"/>
                          </a:solidFill>
                        </a:rPr>
                        <a:t>1</a:t>
                      </a:r>
                      <a:endParaRPr lang="zh-TW" altLang="en-US" sz="1500" dirty="0">
                        <a:solidFill>
                          <a:srgbClr val="0000FF"/>
                        </a:solidFill>
                      </a:endParaRPr>
                    </a:p>
                  </a:txBody>
                  <a:tcPr marL="57450" marR="57450" marT="28725" marB="28725"/>
                </a:tc>
                <a:tc>
                  <a:txBody>
                    <a:bodyPr/>
                    <a:lstStyle/>
                    <a:p>
                      <a:pPr algn="ctr"/>
                      <a:r>
                        <a:rPr lang="en-US" altLang="zh-TW" sz="1500" dirty="0"/>
                        <a:t>0</a:t>
                      </a:r>
                      <a:endParaRPr lang="zh-TW" altLang="en-US" sz="1500" dirty="0"/>
                    </a:p>
                  </a:txBody>
                  <a:tcPr marL="57450" marR="57450" marT="28725" marB="28725"/>
                </a:tc>
              </a:tr>
            </a:tbl>
          </a:graphicData>
        </a:graphic>
      </p:graphicFrame>
      <p:sp>
        <p:nvSpPr>
          <p:cNvPr id="69" name="矩形 68"/>
          <p:cNvSpPr/>
          <p:nvPr/>
        </p:nvSpPr>
        <p:spPr>
          <a:xfrm>
            <a:off x="318572" y="150071"/>
            <a:ext cx="5584190" cy="583565"/>
          </a:xfrm>
          <a:prstGeom prst="rect">
            <a:avLst/>
          </a:prstGeom>
        </p:spPr>
        <p:txBody>
          <a:bodyPr wrap="none">
            <a:spAutoFit/>
          </a:bodyPr>
          <a:lstStyle/>
          <a:p>
            <a:r>
              <a:rPr sz="3600" b="1" kern="0" spc="-5" dirty="0">
                <a:solidFill>
                  <a:srgbClr val="00294D"/>
                </a:solidFill>
                <a:latin typeface="Calibri" panose="020F0502020204030204"/>
                <a:ea typeface="+mj-ea"/>
                <a:cs typeface="Calibri" panose="020F0502020204030204"/>
              </a:rPr>
              <a:t>Convolution v.s. Fully Connected</a:t>
            </a:r>
            <a:endParaRPr sz="3600" b="1" kern="0" spc="-5" dirty="0">
              <a:solidFill>
                <a:srgbClr val="00294D"/>
              </a:solidFill>
              <a:latin typeface="Calibri" panose="020F0502020204030204"/>
              <a:ea typeface="+mj-ea"/>
              <a:cs typeface="Calibri" panose="020F0502020204030204"/>
            </a:endParaRPr>
          </a:p>
        </p:txBody>
      </p:sp>
      <p:sp>
        <p:nvSpPr>
          <p:cNvPr id="70" name="文字方塊 69"/>
          <p:cNvSpPr txBox="1"/>
          <p:nvPr/>
        </p:nvSpPr>
        <p:spPr>
          <a:xfrm>
            <a:off x="1476798" y="4688677"/>
            <a:ext cx="1935550" cy="954107"/>
          </a:xfrm>
          <a:prstGeom prst="rect">
            <a:avLst/>
          </a:prstGeom>
          <a:noFill/>
        </p:spPr>
        <p:txBody>
          <a:bodyPr wrap="square" rtlCol="0">
            <a:spAutoFit/>
          </a:bodyPr>
          <a:lstStyle/>
          <a:p>
            <a:r>
              <a:rPr lang="en-US" altLang="zh-TW" sz="2800" dirty="0"/>
              <a:t>Fully-connected</a:t>
            </a:r>
            <a:endParaRPr lang="zh-TW" altLang="en-US" sz="2800" dirty="0"/>
          </a:p>
        </p:txBody>
      </p:sp>
      <p:sp>
        <p:nvSpPr>
          <p:cNvPr id="72" name="矩形 71"/>
          <p:cNvSpPr/>
          <p:nvPr/>
        </p:nvSpPr>
        <p:spPr>
          <a:xfrm>
            <a:off x="6732391" y="3797230"/>
            <a:ext cx="916129" cy="2749276"/>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5666879" y="1232761"/>
            <a:ext cx="2085643" cy="205884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ldLvl="0" animBg="1"/>
      <p:bldP spid="73"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p:nvPr/>
        </p:nvGraphicFramePr>
        <p:xfrm>
          <a:off x="399969" y="1850005"/>
          <a:ext cx="2873970" cy="2743200"/>
        </p:xfrm>
        <a:graphic>
          <a:graphicData uri="http://schemas.openxmlformats.org/drawingml/2006/table">
            <a:tbl>
              <a:tblPr firstRow="1" bandRow="1">
                <a:tableStyleId>{5940675A-B579-460E-94D1-54222C63F5DA}</a:tableStyleId>
              </a:tblPr>
              <a:tblGrid>
                <a:gridCol w="478995"/>
                <a:gridCol w="478995"/>
                <a:gridCol w="478995"/>
                <a:gridCol w="478995"/>
                <a:gridCol w="478995"/>
                <a:gridCol w="478995"/>
              </a:tblGrid>
              <a:tr h="370840">
                <a:tc>
                  <a:txBody>
                    <a:bodyPr/>
                    <a:lstStyle/>
                    <a:p>
                      <a:pPr algn="ctr"/>
                      <a:r>
                        <a:rPr lang="en-US" altLang="zh-TW" sz="2400" dirty="0">
                          <a:solidFill>
                            <a:srgbClr val="0000FF"/>
                          </a:solidFill>
                        </a:rPr>
                        <a:t>1</a:t>
                      </a:r>
                      <a:endParaRPr lang="en-US" altLang="zh-TW"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bl>
          </a:graphicData>
        </a:graphic>
      </p:graphicFrame>
      <p:sp>
        <p:nvSpPr>
          <p:cNvPr id="5" name="文字方塊 4"/>
          <p:cNvSpPr txBox="1"/>
          <p:nvPr/>
        </p:nvSpPr>
        <p:spPr>
          <a:xfrm>
            <a:off x="708602" y="4640718"/>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graphicFrame>
        <p:nvGraphicFramePr>
          <p:cNvPr id="6" name="表格 5"/>
          <p:cNvGraphicFramePr>
            <a:graphicFrameLocks noGrp="1"/>
          </p:cNvGraphicFramePr>
          <p:nvPr/>
        </p:nvGraphicFramePr>
        <p:xfrm>
          <a:off x="399969" y="152030"/>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bl>
          </a:graphicData>
        </a:graphic>
      </p:graphicFrame>
      <p:sp>
        <p:nvSpPr>
          <p:cNvPr id="7" name="文字方塊 6"/>
          <p:cNvSpPr txBox="1"/>
          <p:nvPr/>
        </p:nvSpPr>
        <p:spPr>
          <a:xfrm>
            <a:off x="1845797" y="236862"/>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8" name="矩形 7"/>
          <p:cNvSpPr/>
          <p:nvPr/>
        </p:nvSpPr>
        <p:spPr>
          <a:xfrm>
            <a:off x="399969" y="1850005"/>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 name="圖片 31"/>
          <p:cNvPicPr>
            <a:picLocks noChangeAspect="1"/>
          </p:cNvPicPr>
          <p:nvPr/>
        </p:nvPicPr>
        <p:blipFill>
          <a:blip r:embed="rId1"/>
          <a:stretch>
            <a:fillRect/>
          </a:stretch>
        </p:blipFill>
        <p:spPr>
          <a:xfrm>
            <a:off x="2746184" y="1197255"/>
            <a:ext cx="2239711" cy="222691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cxnSp>
        <p:nvCxnSpPr>
          <p:cNvPr id="34" name="直線單箭頭接點 33"/>
          <p:cNvCxnSpPr/>
          <p:nvPr/>
        </p:nvCxnSpPr>
        <p:spPr>
          <a:xfrm>
            <a:off x="2022123" y="837829"/>
            <a:ext cx="860562" cy="57038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1839938" y="1571401"/>
            <a:ext cx="1042747" cy="9650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文字方塊 37"/>
          <p:cNvSpPr txBox="1"/>
          <p:nvPr/>
        </p:nvSpPr>
        <p:spPr>
          <a:xfrm>
            <a:off x="5445337" y="49450"/>
            <a:ext cx="387457" cy="461665"/>
          </a:xfrm>
          <a:prstGeom prst="rect">
            <a:avLst/>
          </a:prstGeom>
          <a:noFill/>
        </p:spPr>
        <p:txBody>
          <a:bodyPr wrap="square" rtlCol="0">
            <a:spAutoFit/>
          </a:bodyPr>
          <a:lstStyle/>
          <a:p>
            <a:r>
              <a:rPr lang="en-US" altLang="zh-TW" sz="2400" dirty="0"/>
              <a:t>1:</a:t>
            </a:r>
            <a:endParaRPr lang="zh-TW" altLang="en-US" sz="2400" dirty="0"/>
          </a:p>
        </p:txBody>
      </p:sp>
      <p:sp>
        <p:nvSpPr>
          <p:cNvPr id="39" name="文字方塊 38"/>
          <p:cNvSpPr txBox="1"/>
          <p:nvPr/>
        </p:nvSpPr>
        <p:spPr>
          <a:xfrm>
            <a:off x="5445337" y="511115"/>
            <a:ext cx="387457" cy="461665"/>
          </a:xfrm>
          <a:prstGeom prst="rect">
            <a:avLst/>
          </a:prstGeom>
          <a:noFill/>
        </p:spPr>
        <p:txBody>
          <a:bodyPr wrap="square" rtlCol="0">
            <a:spAutoFit/>
          </a:bodyPr>
          <a:lstStyle/>
          <a:p>
            <a:r>
              <a:rPr lang="en-US" altLang="zh-TW" sz="2400" dirty="0"/>
              <a:t>2:</a:t>
            </a:r>
            <a:endParaRPr lang="zh-TW" altLang="en-US" sz="2400" dirty="0"/>
          </a:p>
        </p:txBody>
      </p:sp>
      <p:sp>
        <p:nvSpPr>
          <p:cNvPr id="40" name="文字方塊 39"/>
          <p:cNvSpPr txBox="1"/>
          <p:nvPr/>
        </p:nvSpPr>
        <p:spPr>
          <a:xfrm>
            <a:off x="5445337" y="960797"/>
            <a:ext cx="387457" cy="461665"/>
          </a:xfrm>
          <a:prstGeom prst="rect">
            <a:avLst/>
          </a:prstGeom>
          <a:noFill/>
        </p:spPr>
        <p:txBody>
          <a:bodyPr wrap="square" rtlCol="0">
            <a:spAutoFit/>
          </a:bodyPr>
          <a:lstStyle/>
          <a:p>
            <a:r>
              <a:rPr lang="en-US" altLang="zh-TW" sz="2400" dirty="0"/>
              <a:t>3:</a:t>
            </a:r>
            <a:endParaRPr lang="zh-TW" altLang="en-US" sz="2400" dirty="0"/>
          </a:p>
        </p:txBody>
      </p:sp>
      <p:sp>
        <p:nvSpPr>
          <p:cNvPr id="41" name="文字方塊 40"/>
          <p:cNvSpPr txBox="1"/>
          <p:nvPr/>
        </p:nvSpPr>
        <p:spPr>
          <a:xfrm rot="5400000">
            <a:off x="5308019" y="1810764"/>
            <a:ext cx="82141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2" name="文字方塊 41"/>
          <p:cNvSpPr txBox="1"/>
          <p:nvPr/>
        </p:nvSpPr>
        <p:spPr>
          <a:xfrm>
            <a:off x="5461374" y="2239708"/>
            <a:ext cx="387457" cy="461665"/>
          </a:xfrm>
          <a:prstGeom prst="rect">
            <a:avLst/>
          </a:prstGeom>
          <a:noFill/>
        </p:spPr>
        <p:txBody>
          <a:bodyPr wrap="square" rtlCol="0">
            <a:spAutoFit/>
          </a:bodyPr>
          <a:lstStyle/>
          <a:p>
            <a:r>
              <a:rPr lang="en-US" altLang="zh-TW" sz="2400" dirty="0"/>
              <a:t>7:</a:t>
            </a:r>
            <a:endParaRPr lang="zh-TW" altLang="en-US" sz="2400" dirty="0"/>
          </a:p>
        </p:txBody>
      </p:sp>
      <p:sp>
        <p:nvSpPr>
          <p:cNvPr id="43" name="文字方塊 42"/>
          <p:cNvSpPr txBox="1"/>
          <p:nvPr/>
        </p:nvSpPr>
        <p:spPr>
          <a:xfrm>
            <a:off x="5461374" y="2701373"/>
            <a:ext cx="387457" cy="461665"/>
          </a:xfrm>
          <a:prstGeom prst="rect">
            <a:avLst/>
          </a:prstGeom>
          <a:noFill/>
        </p:spPr>
        <p:txBody>
          <a:bodyPr wrap="square" rtlCol="0">
            <a:spAutoFit/>
          </a:bodyPr>
          <a:lstStyle/>
          <a:p>
            <a:r>
              <a:rPr lang="en-US" altLang="zh-TW" sz="2400" dirty="0"/>
              <a:t>8:</a:t>
            </a:r>
            <a:endParaRPr lang="zh-TW" altLang="en-US" sz="2400" dirty="0"/>
          </a:p>
        </p:txBody>
      </p:sp>
      <p:sp>
        <p:nvSpPr>
          <p:cNvPr id="44" name="文字方塊 43"/>
          <p:cNvSpPr txBox="1"/>
          <p:nvPr/>
        </p:nvSpPr>
        <p:spPr>
          <a:xfrm>
            <a:off x="5461374" y="3151055"/>
            <a:ext cx="387457" cy="461665"/>
          </a:xfrm>
          <a:prstGeom prst="rect">
            <a:avLst/>
          </a:prstGeom>
          <a:noFill/>
        </p:spPr>
        <p:txBody>
          <a:bodyPr wrap="square" rtlCol="0">
            <a:spAutoFit/>
          </a:bodyPr>
          <a:lstStyle/>
          <a:p>
            <a:r>
              <a:rPr lang="en-US" altLang="zh-TW" sz="2400" dirty="0"/>
              <a:t>9:</a:t>
            </a:r>
            <a:endParaRPr lang="zh-TW" altLang="en-US" sz="2400" dirty="0"/>
          </a:p>
        </p:txBody>
      </p:sp>
      <p:sp>
        <p:nvSpPr>
          <p:cNvPr id="45" name="文字方塊 44"/>
          <p:cNvSpPr txBox="1"/>
          <p:nvPr/>
        </p:nvSpPr>
        <p:spPr>
          <a:xfrm rot="5400000">
            <a:off x="5447334" y="3988283"/>
            <a:ext cx="53936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6" name="文字方塊 45"/>
          <p:cNvSpPr txBox="1"/>
          <p:nvPr/>
        </p:nvSpPr>
        <p:spPr>
          <a:xfrm>
            <a:off x="5301903" y="4438478"/>
            <a:ext cx="523220" cy="461665"/>
          </a:xfrm>
          <a:prstGeom prst="rect">
            <a:avLst/>
          </a:prstGeom>
          <a:noFill/>
        </p:spPr>
        <p:txBody>
          <a:bodyPr wrap="square" rtlCol="0">
            <a:spAutoFit/>
          </a:bodyPr>
          <a:lstStyle/>
          <a:p>
            <a:r>
              <a:rPr lang="en-US" altLang="zh-TW" sz="2400" dirty="0"/>
              <a:t>13:</a:t>
            </a:r>
            <a:endParaRPr lang="zh-TW" altLang="en-US" sz="2400" dirty="0"/>
          </a:p>
        </p:txBody>
      </p:sp>
      <p:sp>
        <p:nvSpPr>
          <p:cNvPr id="47" name="文字方塊 46"/>
          <p:cNvSpPr txBox="1"/>
          <p:nvPr/>
        </p:nvSpPr>
        <p:spPr>
          <a:xfrm>
            <a:off x="5296320" y="4902670"/>
            <a:ext cx="523220" cy="461665"/>
          </a:xfrm>
          <a:prstGeom prst="rect">
            <a:avLst/>
          </a:prstGeom>
          <a:noFill/>
        </p:spPr>
        <p:txBody>
          <a:bodyPr wrap="square" rtlCol="0">
            <a:spAutoFit/>
          </a:bodyPr>
          <a:lstStyle/>
          <a:p>
            <a:r>
              <a:rPr lang="en-US" altLang="zh-TW" sz="2400" dirty="0"/>
              <a:t>14:</a:t>
            </a:r>
            <a:endParaRPr lang="zh-TW" altLang="en-US" sz="2400" dirty="0"/>
          </a:p>
        </p:txBody>
      </p:sp>
      <p:sp>
        <p:nvSpPr>
          <p:cNvPr id="48" name="文字方塊 47"/>
          <p:cNvSpPr txBox="1"/>
          <p:nvPr/>
        </p:nvSpPr>
        <p:spPr>
          <a:xfrm>
            <a:off x="5296320" y="5380352"/>
            <a:ext cx="596379" cy="461665"/>
          </a:xfrm>
          <a:prstGeom prst="rect">
            <a:avLst/>
          </a:prstGeom>
          <a:noFill/>
        </p:spPr>
        <p:txBody>
          <a:bodyPr wrap="square" rtlCol="0">
            <a:spAutoFit/>
          </a:bodyPr>
          <a:lstStyle/>
          <a:p>
            <a:r>
              <a:rPr lang="en-US" altLang="zh-TW" sz="2400" dirty="0"/>
              <a:t>15:</a:t>
            </a:r>
            <a:endParaRPr lang="zh-TW" altLang="en-US" sz="2400" dirty="0"/>
          </a:p>
        </p:txBody>
      </p:sp>
      <p:sp>
        <p:nvSpPr>
          <p:cNvPr id="49" name="文字方塊 48"/>
          <p:cNvSpPr txBox="1"/>
          <p:nvPr/>
        </p:nvSpPr>
        <p:spPr>
          <a:xfrm rot="5400000">
            <a:off x="5494533" y="6217727"/>
            <a:ext cx="424827"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50" name="文字方塊 49"/>
          <p:cNvSpPr txBox="1"/>
          <p:nvPr/>
        </p:nvSpPr>
        <p:spPr>
          <a:xfrm>
            <a:off x="6495467" y="5303637"/>
            <a:ext cx="2371241"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Only connect to 9 input, not fully connected</a:t>
            </a:r>
            <a:endParaRPr lang="zh-TW" altLang="en-US" sz="2400" dirty="0"/>
          </a:p>
        </p:txBody>
      </p:sp>
      <p:sp>
        <p:nvSpPr>
          <p:cNvPr id="51" name="文字方塊 50"/>
          <p:cNvSpPr txBox="1"/>
          <p:nvPr/>
        </p:nvSpPr>
        <p:spPr>
          <a:xfrm>
            <a:off x="5455404" y="1408214"/>
            <a:ext cx="387457" cy="461665"/>
          </a:xfrm>
          <a:prstGeom prst="rect">
            <a:avLst/>
          </a:prstGeom>
          <a:noFill/>
        </p:spPr>
        <p:txBody>
          <a:bodyPr wrap="square" rtlCol="0">
            <a:spAutoFit/>
          </a:bodyPr>
          <a:lstStyle/>
          <a:p>
            <a:r>
              <a:rPr lang="en-US" altLang="zh-TW" sz="2400" dirty="0"/>
              <a:t>4:</a:t>
            </a:r>
            <a:endParaRPr lang="zh-TW" altLang="en-US" sz="2400" dirty="0"/>
          </a:p>
        </p:txBody>
      </p:sp>
      <p:sp>
        <p:nvSpPr>
          <p:cNvPr id="52" name="文字方塊 51"/>
          <p:cNvSpPr txBox="1"/>
          <p:nvPr/>
        </p:nvSpPr>
        <p:spPr>
          <a:xfrm>
            <a:off x="5228900" y="3562359"/>
            <a:ext cx="639457" cy="461665"/>
          </a:xfrm>
          <a:prstGeom prst="rect">
            <a:avLst/>
          </a:prstGeom>
          <a:noFill/>
        </p:spPr>
        <p:txBody>
          <a:bodyPr wrap="square" rtlCol="0">
            <a:spAutoFit/>
          </a:bodyPr>
          <a:lstStyle/>
          <a:p>
            <a:pPr algn="r"/>
            <a:r>
              <a:rPr lang="en-US" altLang="zh-TW" sz="2400" dirty="0"/>
              <a:t>10:</a:t>
            </a:r>
            <a:endParaRPr lang="zh-TW" altLang="en-US" sz="2400" dirty="0"/>
          </a:p>
        </p:txBody>
      </p:sp>
      <p:sp>
        <p:nvSpPr>
          <p:cNvPr id="53" name="文字方塊 52"/>
          <p:cNvSpPr txBox="1"/>
          <p:nvPr/>
        </p:nvSpPr>
        <p:spPr>
          <a:xfrm>
            <a:off x="5291125" y="5789241"/>
            <a:ext cx="596379" cy="461665"/>
          </a:xfrm>
          <a:prstGeom prst="rect">
            <a:avLst/>
          </a:prstGeom>
          <a:noFill/>
        </p:spPr>
        <p:txBody>
          <a:bodyPr wrap="square" rtlCol="0">
            <a:spAutoFit/>
          </a:bodyPr>
          <a:lstStyle/>
          <a:p>
            <a:r>
              <a:rPr lang="en-US" altLang="zh-TW" sz="2400" dirty="0"/>
              <a:t>16:</a:t>
            </a:r>
            <a:endParaRPr lang="zh-TW" altLang="en-US" sz="2400" dirty="0"/>
          </a:p>
        </p:txBody>
      </p:sp>
      <p:sp>
        <p:nvSpPr>
          <p:cNvPr id="55" name="矩形 54"/>
          <p:cNvSpPr/>
          <p:nvPr/>
        </p:nvSpPr>
        <p:spPr>
          <a:xfrm>
            <a:off x="5887504" y="14528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5887504" y="6142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5887504" y="1056629"/>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5887504" y="151842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5887504" y="235632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5887504" y="282531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5887504" y="32676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5887504" y="372946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5887504" y="451957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5887504" y="49885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5887504" y="543092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5887504" y="589271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6157504" y="280282"/>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6157504" y="749270"/>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6157504" y="1191629"/>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6177394" y="1596965"/>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6177393" y="1537263"/>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6177393" y="1537263"/>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6157504" y="1644696"/>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6157503" y="1537263"/>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6157503" y="1537263"/>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7548547" y="117726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7" name="橢圓 116"/>
          <p:cNvSpPr/>
          <p:nvPr/>
        </p:nvSpPr>
        <p:spPr>
          <a:xfrm>
            <a:off x="446463" y="160780"/>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998655" y="132552"/>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1509844" y="145282"/>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446463" y="619044"/>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998655" y="590816"/>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1509844" y="603546"/>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459086" y="1075126"/>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1011278" y="1046898"/>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1522467" y="1059628"/>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619053" y="5258561"/>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Less parameters!</a:t>
            </a:r>
            <a:endParaRPr lang="zh-TW" altLang="en-US" sz="2800" dirty="0"/>
          </a:p>
        </p:txBody>
      </p:sp>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2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2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2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ldLvl="0" animBg="1"/>
      <p:bldP spid="38" grpId="0"/>
      <p:bldP spid="39" grpId="0"/>
      <p:bldP spid="40" grpId="0"/>
      <p:bldP spid="41" grpId="0"/>
      <p:bldP spid="42" grpId="0"/>
      <p:bldP spid="43" grpId="0"/>
      <p:bldP spid="44" grpId="0"/>
      <p:bldP spid="45" grpId="0"/>
      <p:bldP spid="46" grpId="0"/>
      <p:bldP spid="47" grpId="0"/>
      <p:bldP spid="48" grpId="0"/>
      <p:bldP spid="49" grpId="0"/>
      <p:bldP spid="50" grpId="0" bldLvl="0" animBg="1"/>
      <p:bldP spid="51" grpId="0"/>
      <p:bldP spid="52" grpId="0"/>
      <p:bldP spid="53" grpId="0"/>
      <p:bldP spid="55" grpId="0" bldLvl="0" animBg="1"/>
      <p:bldP spid="56" grpId="0" bldLvl="0" animBg="1"/>
      <p:bldP spid="57" grpId="0" bldLvl="0" animBg="1"/>
      <p:bldP spid="58" grpId="0" bldLvl="0" animBg="1"/>
      <p:bldP spid="59" grpId="0" bldLvl="0" animBg="1"/>
      <p:bldP spid="60" grpId="0" bldLvl="0" animBg="1"/>
      <p:bldP spid="61" grpId="0" bldLvl="0" animBg="1"/>
      <p:bldP spid="62" grpId="0" bldLvl="0" animBg="1"/>
      <p:bldP spid="63" grpId="0" bldLvl="0" animBg="1"/>
      <p:bldP spid="64" grpId="0" bldLvl="0" animBg="1"/>
      <p:bldP spid="65" grpId="0" bldLvl="0" animBg="1"/>
      <p:bldP spid="66" grpId="0" bldLvl="0" animBg="1"/>
      <p:bldP spid="109" grpId="0" bldLvl="0" animBg="1"/>
      <p:bldP spid="117" grpId="0" bldLvl="0" animBg="1"/>
      <p:bldP spid="118" grpId="0" bldLvl="0" animBg="1"/>
      <p:bldP spid="119" grpId="0" bldLvl="0" animBg="1"/>
      <p:bldP spid="120" grpId="0" bldLvl="0" animBg="1"/>
      <p:bldP spid="121" grpId="0" bldLvl="0" animBg="1"/>
      <p:bldP spid="122" grpId="0" bldLvl="0" animBg="1"/>
      <p:bldP spid="123" grpId="0" bldLvl="0" animBg="1"/>
      <p:bldP spid="124" grpId="0" bldLvl="0" animBg="1"/>
      <p:bldP spid="125" grpId="0" bldLvl="0" animBg="1"/>
      <p:bldP spid="67" grpId="0" bldLvl="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p:nvPr/>
        </p:nvGraphicFramePr>
        <p:xfrm>
          <a:off x="399969" y="1850005"/>
          <a:ext cx="2873970" cy="2743200"/>
        </p:xfrm>
        <a:graphic>
          <a:graphicData uri="http://schemas.openxmlformats.org/drawingml/2006/table">
            <a:tbl>
              <a:tblPr firstRow="1" bandRow="1">
                <a:tableStyleId>{5940675A-B579-460E-94D1-54222C63F5DA}</a:tableStyleId>
              </a:tblPr>
              <a:tblGrid>
                <a:gridCol w="478995"/>
                <a:gridCol w="478995"/>
                <a:gridCol w="478995"/>
                <a:gridCol w="478995"/>
                <a:gridCol w="478995"/>
                <a:gridCol w="478995"/>
              </a:tblGrid>
              <a:tr h="370840">
                <a:tc>
                  <a:txBody>
                    <a:bodyPr/>
                    <a:lstStyle/>
                    <a:p>
                      <a:pPr algn="ctr"/>
                      <a:r>
                        <a:rPr lang="en-US" altLang="zh-TW" sz="2400" dirty="0">
                          <a:solidFill>
                            <a:srgbClr val="0000FF"/>
                          </a:solidFill>
                        </a:rPr>
                        <a:t>1</a:t>
                      </a:r>
                      <a:endParaRPr lang="en-US" altLang="zh-TW"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a:t>0</a:t>
                      </a:r>
                      <a:endParaRPr lang="zh-TW" altLang="en-US" sz="2400" dirty="0"/>
                    </a:p>
                  </a:txBody>
                  <a:tcPr/>
                </a:tc>
                <a:tc>
                  <a:txBody>
                    <a:bodyPr/>
                    <a:lstStyle/>
                    <a:p>
                      <a:pPr algn="ctr"/>
                      <a:r>
                        <a:rPr lang="en-US" altLang="zh-TW" sz="2400"/>
                        <a:t>0</a:t>
                      </a:r>
                      <a:endParaRPr lang="zh-TW" altLang="en-US" sz="2400" dirty="0"/>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solidFill>
                            <a:srgbClr val="0000FF"/>
                          </a:solidFill>
                        </a:rPr>
                        <a:t>1</a:t>
                      </a:r>
                      <a:endParaRPr lang="zh-TW" altLang="en-US" sz="2400" dirty="0">
                        <a:solidFill>
                          <a:srgbClr val="0000FF"/>
                        </a:solidFill>
                      </a:endParaRPr>
                    </a:p>
                  </a:txBody>
                  <a:tcPr/>
                </a:tc>
                <a:tc>
                  <a:txBody>
                    <a:bodyPr/>
                    <a:lstStyle/>
                    <a:p>
                      <a:pPr algn="ctr"/>
                      <a:r>
                        <a:rPr lang="en-US" altLang="zh-TW" sz="2400"/>
                        <a:t>0</a:t>
                      </a:r>
                      <a:endParaRPr lang="zh-TW" altLang="en-US" sz="2400" dirty="0"/>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bl>
          </a:graphicData>
        </a:graphic>
      </p:graphicFrame>
      <p:graphicFrame>
        <p:nvGraphicFramePr>
          <p:cNvPr id="6" name="表格 5"/>
          <p:cNvGraphicFramePr>
            <a:graphicFrameLocks noGrp="1"/>
          </p:cNvGraphicFramePr>
          <p:nvPr/>
        </p:nvGraphicFramePr>
        <p:xfrm>
          <a:off x="399969" y="152030"/>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bl>
          </a:graphicData>
        </a:graphic>
      </p:graphicFrame>
      <p:sp>
        <p:nvSpPr>
          <p:cNvPr id="7" name="文字方塊 6"/>
          <p:cNvSpPr txBox="1"/>
          <p:nvPr/>
        </p:nvSpPr>
        <p:spPr>
          <a:xfrm>
            <a:off x="2022123" y="606997"/>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8" name="矩形 7"/>
          <p:cNvSpPr/>
          <p:nvPr/>
        </p:nvSpPr>
        <p:spPr>
          <a:xfrm>
            <a:off x="911332" y="1834394"/>
            <a:ext cx="1417126" cy="13825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5445337" y="49450"/>
            <a:ext cx="387457" cy="461665"/>
          </a:xfrm>
          <a:prstGeom prst="rect">
            <a:avLst/>
          </a:prstGeom>
          <a:noFill/>
        </p:spPr>
        <p:txBody>
          <a:bodyPr wrap="square" rtlCol="0">
            <a:spAutoFit/>
          </a:bodyPr>
          <a:lstStyle/>
          <a:p>
            <a:r>
              <a:rPr lang="en-US" altLang="zh-TW" sz="2400" dirty="0"/>
              <a:t>1:</a:t>
            </a:r>
            <a:endParaRPr lang="zh-TW" altLang="en-US" sz="2400" dirty="0"/>
          </a:p>
        </p:txBody>
      </p:sp>
      <p:sp>
        <p:nvSpPr>
          <p:cNvPr id="39" name="文字方塊 38"/>
          <p:cNvSpPr txBox="1"/>
          <p:nvPr/>
        </p:nvSpPr>
        <p:spPr>
          <a:xfrm>
            <a:off x="5445337" y="511115"/>
            <a:ext cx="387457" cy="461665"/>
          </a:xfrm>
          <a:prstGeom prst="rect">
            <a:avLst/>
          </a:prstGeom>
          <a:noFill/>
        </p:spPr>
        <p:txBody>
          <a:bodyPr wrap="square" rtlCol="0">
            <a:spAutoFit/>
          </a:bodyPr>
          <a:lstStyle/>
          <a:p>
            <a:r>
              <a:rPr lang="en-US" altLang="zh-TW" sz="2400" dirty="0"/>
              <a:t>2:</a:t>
            </a:r>
            <a:endParaRPr lang="zh-TW" altLang="en-US" sz="2400" dirty="0"/>
          </a:p>
        </p:txBody>
      </p:sp>
      <p:sp>
        <p:nvSpPr>
          <p:cNvPr id="40" name="文字方塊 39"/>
          <p:cNvSpPr txBox="1"/>
          <p:nvPr/>
        </p:nvSpPr>
        <p:spPr>
          <a:xfrm>
            <a:off x="5445337" y="960797"/>
            <a:ext cx="387457" cy="461665"/>
          </a:xfrm>
          <a:prstGeom prst="rect">
            <a:avLst/>
          </a:prstGeom>
          <a:noFill/>
        </p:spPr>
        <p:txBody>
          <a:bodyPr wrap="square" rtlCol="0">
            <a:spAutoFit/>
          </a:bodyPr>
          <a:lstStyle/>
          <a:p>
            <a:r>
              <a:rPr lang="en-US" altLang="zh-TW" sz="2400" dirty="0"/>
              <a:t>3:</a:t>
            </a:r>
            <a:endParaRPr lang="zh-TW" altLang="en-US" sz="2400" dirty="0"/>
          </a:p>
        </p:txBody>
      </p:sp>
      <p:sp>
        <p:nvSpPr>
          <p:cNvPr id="41" name="文字方塊 40"/>
          <p:cNvSpPr txBox="1"/>
          <p:nvPr/>
        </p:nvSpPr>
        <p:spPr>
          <a:xfrm rot="5400000">
            <a:off x="5308019" y="1810764"/>
            <a:ext cx="82141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2" name="文字方塊 41"/>
          <p:cNvSpPr txBox="1"/>
          <p:nvPr/>
        </p:nvSpPr>
        <p:spPr>
          <a:xfrm>
            <a:off x="5461374" y="2239708"/>
            <a:ext cx="387457" cy="461665"/>
          </a:xfrm>
          <a:prstGeom prst="rect">
            <a:avLst/>
          </a:prstGeom>
          <a:noFill/>
        </p:spPr>
        <p:txBody>
          <a:bodyPr wrap="square" rtlCol="0">
            <a:spAutoFit/>
          </a:bodyPr>
          <a:lstStyle/>
          <a:p>
            <a:r>
              <a:rPr lang="en-US" altLang="zh-TW" sz="2400" dirty="0"/>
              <a:t>7:</a:t>
            </a:r>
            <a:endParaRPr lang="zh-TW" altLang="en-US" sz="2400" dirty="0"/>
          </a:p>
        </p:txBody>
      </p:sp>
      <p:sp>
        <p:nvSpPr>
          <p:cNvPr id="43" name="文字方塊 42"/>
          <p:cNvSpPr txBox="1"/>
          <p:nvPr/>
        </p:nvSpPr>
        <p:spPr>
          <a:xfrm>
            <a:off x="5461374" y="2701373"/>
            <a:ext cx="387457" cy="461665"/>
          </a:xfrm>
          <a:prstGeom prst="rect">
            <a:avLst/>
          </a:prstGeom>
          <a:noFill/>
        </p:spPr>
        <p:txBody>
          <a:bodyPr wrap="square" rtlCol="0">
            <a:spAutoFit/>
          </a:bodyPr>
          <a:lstStyle/>
          <a:p>
            <a:r>
              <a:rPr lang="en-US" altLang="zh-TW" sz="2400" dirty="0"/>
              <a:t>8:</a:t>
            </a:r>
            <a:endParaRPr lang="zh-TW" altLang="en-US" sz="2400" dirty="0"/>
          </a:p>
        </p:txBody>
      </p:sp>
      <p:sp>
        <p:nvSpPr>
          <p:cNvPr id="44" name="文字方塊 43"/>
          <p:cNvSpPr txBox="1"/>
          <p:nvPr/>
        </p:nvSpPr>
        <p:spPr>
          <a:xfrm>
            <a:off x="5461374" y="3151055"/>
            <a:ext cx="387457" cy="461665"/>
          </a:xfrm>
          <a:prstGeom prst="rect">
            <a:avLst/>
          </a:prstGeom>
          <a:noFill/>
        </p:spPr>
        <p:txBody>
          <a:bodyPr wrap="square" rtlCol="0">
            <a:spAutoFit/>
          </a:bodyPr>
          <a:lstStyle/>
          <a:p>
            <a:r>
              <a:rPr lang="en-US" altLang="zh-TW" sz="2400" dirty="0"/>
              <a:t>9:</a:t>
            </a:r>
            <a:endParaRPr lang="zh-TW" altLang="en-US" sz="2400" dirty="0"/>
          </a:p>
        </p:txBody>
      </p:sp>
      <p:sp>
        <p:nvSpPr>
          <p:cNvPr id="45" name="文字方塊 44"/>
          <p:cNvSpPr txBox="1"/>
          <p:nvPr/>
        </p:nvSpPr>
        <p:spPr>
          <a:xfrm rot="5400000">
            <a:off x="5447334" y="3988283"/>
            <a:ext cx="539360"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46" name="文字方塊 45"/>
          <p:cNvSpPr txBox="1"/>
          <p:nvPr/>
        </p:nvSpPr>
        <p:spPr>
          <a:xfrm>
            <a:off x="5301903" y="4438478"/>
            <a:ext cx="523220" cy="461665"/>
          </a:xfrm>
          <a:prstGeom prst="rect">
            <a:avLst/>
          </a:prstGeom>
          <a:noFill/>
        </p:spPr>
        <p:txBody>
          <a:bodyPr wrap="square" rtlCol="0">
            <a:spAutoFit/>
          </a:bodyPr>
          <a:lstStyle/>
          <a:p>
            <a:r>
              <a:rPr lang="en-US" altLang="zh-TW" sz="2400" dirty="0"/>
              <a:t>13:</a:t>
            </a:r>
            <a:endParaRPr lang="zh-TW" altLang="en-US" sz="2400" dirty="0"/>
          </a:p>
        </p:txBody>
      </p:sp>
      <p:sp>
        <p:nvSpPr>
          <p:cNvPr id="47" name="文字方塊 46"/>
          <p:cNvSpPr txBox="1"/>
          <p:nvPr/>
        </p:nvSpPr>
        <p:spPr>
          <a:xfrm>
            <a:off x="5296320" y="4902670"/>
            <a:ext cx="523220" cy="461665"/>
          </a:xfrm>
          <a:prstGeom prst="rect">
            <a:avLst/>
          </a:prstGeom>
          <a:noFill/>
        </p:spPr>
        <p:txBody>
          <a:bodyPr wrap="square" rtlCol="0">
            <a:spAutoFit/>
          </a:bodyPr>
          <a:lstStyle/>
          <a:p>
            <a:r>
              <a:rPr lang="en-US" altLang="zh-TW" sz="2400" dirty="0"/>
              <a:t>14:</a:t>
            </a:r>
            <a:endParaRPr lang="zh-TW" altLang="en-US" sz="2400" dirty="0"/>
          </a:p>
        </p:txBody>
      </p:sp>
      <p:sp>
        <p:nvSpPr>
          <p:cNvPr id="48" name="文字方塊 47"/>
          <p:cNvSpPr txBox="1"/>
          <p:nvPr/>
        </p:nvSpPr>
        <p:spPr>
          <a:xfrm>
            <a:off x="5296320" y="5380352"/>
            <a:ext cx="596379" cy="461665"/>
          </a:xfrm>
          <a:prstGeom prst="rect">
            <a:avLst/>
          </a:prstGeom>
          <a:noFill/>
        </p:spPr>
        <p:txBody>
          <a:bodyPr wrap="square" rtlCol="0">
            <a:spAutoFit/>
          </a:bodyPr>
          <a:lstStyle/>
          <a:p>
            <a:r>
              <a:rPr lang="en-US" altLang="zh-TW" sz="2400" dirty="0"/>
              <a:t>15:</a:t>
            </a:r>
            <a:endParaRPr lang="zh-TW" altLang="en-US" sz="2400" dirty="0"/>
          </a:p>
        </p:txBody>
      </p:sp>
      <p:sp>
        <p:nvSpPr>
          <p:cNvPr id="49" name="文字方塊 48"/>
          <p:cNvSpPr txBox="1"/>
          <p:nvPr/>
        </p:nvSpPr>
        <p:spPr>
          <a:xfrm rot="5400000">
            <a:off x="5494533" y="6217727"/>
            <a:ext cx="424827"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51" name="文字方塊 50"/>
          <p:cNvSpPr txBox="1"/>
          <p:nvPr/>
        </p:nvSpPr>
        <p:spPr>
          <a:xfrm>
            <a:off x="5455404" y="1408214"/>
            <a:ext cx="387457" cy="461665"/>
          </a:xfrm>
          <a:prstGeom prst="rect">
            <a:avLst/>
          </a:prstGeom>
          <a:noFill/>
        </p:spPr>
        <p:txBody>
          <a:bodyPr wrap="square" rtlCol="0">
            <a:spAutoFit/>
          </a:bodyPr>
          <a:lstStyle/>
          <a:p>
            <a:r>
              <a:rPr lang="en-US" altLang="zh-TW" sz="2400" dirty="0"/>
              <a:t>4:</a:t>
            </a:r>
            <a:endParaRPr lang="zh-TW" altLang="en-US" sz="2400" dirty="0"/>
          </a:p>
        </p:txBody>
      </p:sp>
      <p:sp>
        <p:nvSpPr>
          <p:cNvPr id="52" name="文字方塊 51"/>
          <p:cNvSpPr txBox="1"/>
          <p:nvPr/>
        </p:nvSpPr>
        <p:spPr>
          <a:xfrm>
            <a:off x="5228900" y="3562359"/>
            <a:ext cx="639457" cy="461665"/>
          </a:xfrm>
          <a:prstGeom prst="rect">
            <a:avLst/>
          </a:prstGeom>
          <a:noFill/>
        </p:spPr>
        <p:txBody>
          <a:bodyPr wrap="square" rtlCol="0">
            <a:spAutoFit/>
          </a:bodyPr>
          <a:lstStyle/>
          <a:p>
            <a:pPr algn="r"/>
            <a:r>
              <a:rPr lang="en-US" altLang="zh-TW" sz="2400" dirty="0"/>
              <a:t>10:</a:t>
            </a:r>
            <a:endParaRPr lang="zh-TW" altLang="en-US" sz="2400" dirty="0"/>
          </a:p>
        </p:txBody>
      </p:sp>
      <p:sp>
        <p:nvSpPr>
          <p:cNvPr id="53" name="文字方塊 52"/>
          <p:cNvSpPr txBox="1"/>
          <p:nvPr/>
        </p:nvSpPr>
        <p:spPr>
          <a:xfrm>
            <a:off x="5291125" y="5789241"/>
            <a:ext cx="596379" cy="461665"/>
          </a:xfrm>
          <a:prstGeom prst="rect">
            <a:avLst/>
          </a:prstGeom>
          <a:noFill/>
        </p:spPr>
        <p:txBody>
          <a:bodyPr wrap="square" rtlCol="0">
            <a:spAutoFit/>
          </a:bodyPr>
          <a:lstStyle/>
          <a:p>
            <a:r>
              <a:rPr lang="en-US" altLang="zh-TW" sz="2400" dirty="0"/>
              <a:t>16:</a:t>
            </a:r>
            <a:endParaRPr lang="zh-TW" altLang="en-US" sz="2400" dirty="0"/>
          </a:p>
        </p:txBody>
      </p:sp>
      <p:sp>
        <p:nvSpPr>
          <p:cNvPr id="55" name="矩形 54"/>
          <p:cNvSpPr/>
          <p:nvPr/>
        </p:nvSpPr>
        <p:spPr>
          <a:xfrm>
            <a:off x="5887504" y="145282"/>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56" name="矩形 55"/>
          <p:cNvSpPr/>
          <p:nvPr/>
        </p:nvSpPr>
        <p:spPr>
          <a:xfrm>
            <a:off x="5887504" y="6142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7" name="矩形 56"/>
          <p:cNvSpPr/>
          <p:nvPr/>
        </p:nvSpPr>
        <p:spPr>
          <a:xfrm>
            <a:off x="5887504" y="1056629"/>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8" name="矩形 57"/>
          <p:cNvSpPr/>
          <p:nvPr/>
        </p:nvSpPr>
        <p:spPr>
          <a:xfrm>
            <a:off x="5887504" y="1518425"/>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59" name="矩形 58"/>
          <p:cNvSpPr/>
          <p:nvPr/>
        </p:nvSpPr>
        <p:spPr>
          <a:xfrm>
            <a:off x="5887504" y="235632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0" name="矩形 59"/>
          <p:cNvSpPr/>
          <p:nvPr/>
        </p:nvSpPr>
        <p:spPr>
          <a:xfrm>
            <a:off x="5887504" y="282531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1" name="矩形 60"/>
          <p:cNvSpPr/>
          <p:nvPr/>
        </p:nvSpPr>
        <p:spPr>
          <a:xfrm>
            <a:off x="5887504" y="326767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2" name="矩形 61"/>
          <p:cNvSpPr/>
          <p:nvPr/>
        </p:nvSpPr>
        <p:spPr>
          <a:xfrm>
            <a:off x="5887504" y="372946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3" name="矩形 62"/>
          <p:cNvSpPr/>
          <p:nvPr/>
        </p:nvSpPr>
        <p:spPr>
          <a:xfrm>
            <a:off x="5887504" y="4519573"/>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4" name="矩形 63"/>
          <p:cNvSpPr/>
          <p:nvPr/>
        </p:nvSpPr>
        <p:spPr>
          <a:xfrm>
            <a:off x="5887504" y="4988561"/>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0</a:t>
            </a:r>
            <a:endParaRPr lang="zh-TW" altLang="en-US" sz="2400" dirty="0"/>
          </a:p>
        </p:txBody>
      </p:sp>
      <p:sp>
        <p:nvSpPr>
          <p:cNvPr id="65" name="矩形 64"/>
          <p:cNvSpPr/>
          <p:nvPr/>
        </p:nvSpPr>
        <p:spPr>
          <a:xfrm>
            <a:off x="5887504" y="5430920"/>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sp>
        <p:nvSpPr>
          <p:cNvPr id="66" name="矩形 65"/>
          <p:cNvSpPr/>
          <p:nvPr/>
        </p:nvSpPr>
        <p:spPr>
          <a:xfrm>
            <a:off x="5887504" y="5892716"/>
            <a:ext cx="270000" cy="27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t>1</a:t>
            </a:r>
            <a:endParaRPr lang="zh-TW" altLang="en-US" sz="2400" dirty="0"/>
          </a:p>
        </p:txBody>
      </p:sp>
      <p:cxnSp>
        <p:nvCxnSpPr>
          <p:cNvPr id="68" name="直線單箭頭接點 67"/>
          <p:cNvCxnSpPr>
            <a:stCxn id="55" idx="3"/>
          </p:cNvCxnSpPr>
          <p:nvPr/>
        </p:nvCxnSpPr>
        <p:spPr>
          <a:xfrm>
            <a:off x="6157504" y="280282"/>
            <a:ext cx="1421404" cy="127731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a:stCxn id="56" idx="3"/>
          </p:cNvCxnSpPr>
          <p:nvPr/>
        </p:nvCxnSpPr>
        <p:spPr>
          <a:xfrm>
            <a:off x="6157504" y="749270"/>
            <a:ext cx="1421404" cy="808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a:stCxn id="57" idx="3"/>
          </p:cNvCxnSpPr>
          <p:nvPr/>
        </p:nvCxnSpPr>
        <p:spPr>
          <a:xfrm>
            <a:off x="6157504" y="1191629"/>
            <a:ext cx="1421404" cy="36596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p:nvPr/>
        </p:nvCxnSpPr>
        <p:spPr>
          <a:xfrm flipV="1">
            <a:off x="6177394" y="1596965"/>
            <a:ext cx="1351279" cy="89443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endCxn id="109" idx="2"/>
          </p:cNvCxnSpPr>
          <p:nvPr/>
        </p:nvCxnSpPr>
        <p:spPr>
          <a:xfrm flipV="1">
            <a:off x="6177393" y="1537263"/>
            <a:ext cx="1371154" cy="141580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endCxn id="109" idx="2"/>
          </p:cNvCxnSpPr>
          <p:nvPr/>
        </p:nvCxnSpPr>
        <p:spPr>
          <a:xfrm flipV="1">
            <a:off x="6177393" y="1537263"/>
            <a:ext cx="1371154" cy="186311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63" idx="3"/>
          </p:cNvCxnSpPr>
          <p:nvPr/>
        </p:nvCxnSpPr>
        <p:spPr>
          <a:xfrm flipV="1">
            <a:off x="6157504" y="1644696"/>
            <a:ext cx="1351280" cy="300987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09" idx="2"/>
          </p:cNvCxnSpPr>
          <p:nvPr/>
        </p:nvCxnSpPr>
        <p:spPr>
          <a:xfrm flipV="1">
            <a:off x="6157503" y="1537263"/>
            <a:ext cx="1391044" cy="35651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09" idx="2"/>
          </p:cNvCxnSpPr>
          <p:nvPr/>
        </p:nvCxnSpPr>
        <p:spPr>
          <a:xfrm flipV="1">
            <a:off x="6157503" y="1537263"/>
            <a:ext cx="1391044" cy="4012428"/>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9" name="橢圓 108"/>
          <p:cNvSpPr/>
          <p:nvPr/>
        </p:nvSpPr>
        <p:spPr>
          <a:xfrm>
            <a:off x="7548547" y="1177263"/>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10" name="橢圓 109"/>
          <p:cNvSpPr/>
          <p:nvPr/>
        </p:nvSpPr>
        <p:spPr>
          <a:xfrm>
            <a:off x="7528673" y="29734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17" name="橢圓 116"/>
          <p:cNvSpPr/>
          <p:nvPr/>
        </p:nvSpPr>
        <p:spPr>
          <a:xfrm>
            <a:off x="446463" y="160780"/>
            <a:ext cx="454965" cy="45496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998655" y="132552"/>
            <a:ext cx="454965" cy="45496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1509844" y="145282"/>
            <a:ext cx="454965" cy="454965"/>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119"/>
          <p:cNvSpPr/>
          <p:nvPr/>
        </p:nvSpPr>
        <p:spPr>
          <a:xfrm>
            <a:off x="446463" y="619044"/>
            <a:ext cx="454965" cy="45496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998655" y="590816"/>
            <a:ext cx="454965" cy="454965"/>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1509844" y="603546"/>
            <a:ext cx="454965" cy="45496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459086" y="1075126"/>
            <a:ext cx="454965" cy="454965"/>
          </a:xfrm>
          <a:prstGeom prst="ellipse">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1011278" y="1046898"/>
            <a:ext cx="454965" cy="454965"/>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橢圓 124"/>
          <p:cNvSpPr/>
          <p:nvPr/>
        </p:nvSpPr>
        <p:spPr>
          <a:xfrm>
            <a:off x="1522467" y="1059628"/>
            <a:ext cx="454965" cy="454965"/>
          </a:xfrm>
          <a:prstGeom prst="ellipse">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文字方塊 66"/>
          <p:cNvSpPr txBox="1"/>
          <p:nvPr/>
        </p:nvSpPr>
        <p:spPr>
          <a:xfrm>
            <a:off x="6515549" y="5760325"/>
            <a:ext cx="2126717"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Shared weights</a:t>
            </a:r>
            <a:endParaRPr lang="zh-TW" altLang="en-US" sz="2400" dirty="0"/>
          </a:p>
        </p:txBody>
      </p:sp>
      <p:cxnSp>
        <p:nvCxnSpPr>
          <p:cNvPr id="72" name="直線單箭頭接點 71"/>
          <p:cNvCxnSpPr>
            <a:stCxn id="56" idx="3"/>
            <a:endCxn id="110" idx="2"/>
          </p:cNvCxnSpPr>
          <p:nvPr/>
        </p:nvCxnSpPr>
        <p:spPr>
          <a:xfrm>
            <a:off x="6157504" y="749270"/>
            <a:ext cx="1371169" cy="258419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a:stCxn id="57" idx="3"/>
            <a:endCxn id="110" idx="2"/>
          </p:cNvCxnSpPr>
          <p:nvPr/>
        </p:nvCxnSpPr>
        <p:spPr>
          <a:xfrm>
            <a:off x="6157504" y="1191629"/>
            <a:ext cx="1371169" cy="2141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a:stCxn id="58" idx="3"/>
            <a:endCxn id="110" idx="2"/>
          </p:cNvCxnSpPr>
          <p:nvPr/>
        </p:nvCxnSpPr>
        <p:spPr>
          <a:xfrm>
            <a:off x="6157504" y="1653425"/>
            <a:ext cx="1371169" cy="168004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a:endCxn id="110" idx="2"/>
          </p:cNvCxnSpPr>
          <p:nvPr/>
        </p:nvCxnSpPr>
        <p:spPr>
          <a:xfrm>
            <a:off x="6186794" y="2980636"/>
            <a:ext cx="1341879" cy="352830"/>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endCxn id="110" idx="2"/>
          </p:cNvCxnSpPr>
          <p:nvPr/>
        </p:nvCxnSpPr>
        <p:spPr>
          <a:xfrm flipV="1">
            <a:off x="6173541" y="3333466"/>
            <a:ext cx="1355132" cy="12503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110" idx="2"/>
          </p:cNvCxnSpPr>
          <p:nvPr/>
        </p:nvCxnSpPr>
        <p:spPr>
          <a:xfrm flipV="1">
            <a:off x="6173556" y="3333466"/>
            <a:ext cx="1355117" cy="56999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64" idx="3"/>
          </p:cNvCxnSpPr>
          <p:nvPr/>
        </p:nvCxnSpPr>
        <p:spPr>
          <a:xfrm flipV="1">
            <a:off x="6157504" y="3361033"/>
            <a:ext cx="1336956" cy="176252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65" idx="3"/>
          </p:cNvCxnSpPr>
          <p:nvPr/>
        </p:nvCxnSpPr>
        <p:spPr>
          <a:xfrm flipV="1">
            <a:off x="6157504" y="3326993"/>
            <a:ext cx="1359292" cy="22389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66" idx="3"/>
          </p:cNvCxnSpPr>
          <p:nvPr/>
        </p:nvCxnSpPr>
        <p:spPr>
          <a:xfrm flipV="1">
            <a:off x="6157504" y="3389926"/>
            <a:ext cx="1344118" cy="263779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88" name="文字方塊 87"/>
          <p:cNvSpPr txBox="1"/>
          <p:nvPr/>
        </p:nvSpPr>
        <p:spPr>
          <a:xfrm>
            <a:off x="708602" y="4640718"/>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pic>
        <p:nvPicPr>
          <p:cNvPr id="87" name="圖片 86"/>
          <p:cNvPicPr>
            <a:picLocks noChangeAspect="1"/>
          </p:cNvPicPr>
          <p:nvPr/>
        </p:nvPicPr>
        <p:blipFill>
          <a:blip r:embed="rId1"/>
          <a:stretch>
            <a:fillRect/>
          </a:stretch>
        </p:blipFill>
        <p:spPr>
          <a:xfrm>
            <a:off x="2714876" y="1215655"/>
            <a:ext cx="2229885" cy="224284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cxnSp>
        <p:nvCxnSpPr>
          <p:cNvPr id="35" name="直線單箭頭接點 34"/>
          <p:cNvCxnSpPr/>
          <p:nvPr/>
        </p:nvCxnSpPr>
        <p:spPr>
          <a:xfrm flipV="1">
            <a:off x="2328458" y="1557594"/>
            <a:ext cx="945481" cy="9338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2022123" y="837829"/>
            <a:ext cx="1251816" cy="6858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2" name="文字方塊 91"/>
          <p:cNvSpPr txBox="1"/>
          <p:nvPr/>
        </p:nvSpPr>
        <p:spPr>
          <a:xfrm>
            <a:off x="619053" y="5258561"/>
            <a:ext cx="279724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Less parameters!</a:t>
            </a:r>
            <a:endParaRPr lang="zh-TW" altLang="en-US" sz="2800" dirty="0"/>
          </a:p>
        </p:txBody>
      </p:sp>
      <p:sp>
        <p:nvSpPr>
          <p:cNvPr id="93" name="文字方塊 92"/>
          <p:cNvSpPr txBox="1"/>
          <p:nvPr/>
        </p:nvSpPr>
        <p:spPr>
          <a:xfrm>
            <a:off x="629478" y="5937959"/>
            <a:ext cx="3485322"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Even less parameters!</a:t>
            </a:r>
            <a:endParaRPr lang="zh-TW" altLang="en-US" sz="2800" dirty="0"/>
          </a:p>
        </p:txBody>
      </p:sp>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bldLvl="0" animBg="1"/>
      <p:bldP spid="67" grpId="0" bldLvl="0" animBg="1"/>
      <p:bldP spid="93" grpId="0" bldLvl="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The whole CNN</a:t>
            </a:r>
            <a:endParaRPr lang="zh-TW" altLang="en-US" dirty="0"/>
          </a:p>
        </p:txBody>
      </p:sp>
      <p:grpSp>
        <p:nvGrpSpPr>
          <p:cNvPr id="4" name="群組 3"/>
          <p:cNvGrpSpPr/>
          <p:nvPr/>
        </p:nvGrpSpPr>
        <p:grpSpPr>
          <a:xfrm>
            <a:off x="749703" y="2274347"/>
            <a:ext cx="2906568" cy="3201477"/>
            <a:chOff x="-1626455" y="3999117"/>
            <a:chExt cx="2906568" cy="3201477"/>
          </a:xfrm>
        </p:grpSpPr>
        <p:pic>
          <p:nvPicPr>
            <p:cNvPr id="5" name="圖片 4"/>
            <p:cNvPicPr>
              <a:picLocks noChangeAspect="1"/>
            </p:cNvPicPr>
            <p:nvPr/>
          </p:nvPicPr>
          <p:blipFill>
            <a:blip r:embed="rId1"/>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277455" y="1705969"/>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1" name="文字方塊 20"/>
          <p:cNvSpPr txBox="1"/>
          <p:nvPr/>
        </p:nvSpPr>
        <p:spPr>
          <a:xfrm>
            <a:off x="7424968" y="3414758"/>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4" name="矩形 23"/>
          <p:cNvSpPr/>
          <p:nvPr/>
        </p:nvSpPr>
        <p:spPr>
          <a:xfrm>
            <a:off x="5169420" y="2977281"/>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p:cNvSpPr/>
          <p:nvPr/>
        </p:nvSpPr>
        <p:spPr>
          <a:xfrm>
            <a:off x="5169420" y="5080581"/>
            <a:ext cx="1856830" cy="6965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CNN – Max Pooling</a:t>
            </a:r>
            <a:endParaRPr sz="3600" b="1" kern="0" spc="-5" dirty="0">
              <a:solidFill>
                <a:srgbClr val="00294D"/>
              </a:solidFill>
              <a:latin typeface="Calibri" panose="020F0502020204030204"/>
              <a:cs typeface="Calibri" panose="020F0502020204030204"/>
            </a:endParaRPr>
          </a:p>
        </p:txBody>
      </p:sp>
      <p:sp>
        <p:nvSpPr>
          <p:cNvPr id="12" name="橢圓 11"/>
          <p:cNvSpPr/>
          <p:nvPr/>
        </p:nvSpPr>
        <p:spPr>
          <a:xfrm>
            <a:off x="895269"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1737098"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4" name="橢圓 13"/>
          <p:cNvSpPr/>
          <p:nvPr/>
        </p:nvSpPr>
        <p:spPr>
          <a:xfrm>
            <a:off x="2578927"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5" name="橢圓 14"/>
          <p:cNvSpPr/>
          <p:nvPr/>
        </p:nvSpPr>
        <p:spPr>
          <a:xfrm>
            <a:off x="3420756" y="32852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6" name="橢圓 15"/>
          <p:cNvSpPr/>
          <p:nvPr/>
        </p:nvSpPr>
        <p:spPr>
          <a:xfrm>
            <a:off x="895269"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7" name="橢圓 16"/>
          <p:cNvSpPr/>
          <p:nvPr/>
        </p:nvSpPr>
        <p:spPr>
          <a:xfrm>
            <a:off x="1737098"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8" name="橢圓 17"/>
          <p:cNvSpPr/>
          <p:nvPr/>
        </p:nvSpPr>
        <p:spPr>
          <a:xfrm>
            <a:off x="2578927"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19" name="橢圓 18"/>
          <p:cNvSpPr/>
          <p:nvPr/>
        </p:nvSpPr>
        <p:spPr>
          <a:xfrm>
            <a:off x="3420756" y="408539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0" name="橢圓 19"/>
          <p:cNvSpPr/>
          <p:nvPr/>
        </p:nvSpPr>
        <p:spPr>
          <a:xfrm>
            <a:off x="895269"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1" name="橢圓 20"/>
          <p:cNvSpPr/>
          <p:nvPr/>
        </p:nvSpPr>
        <p:spPr>
          <a:xfrm>
            <a:off x="1737098"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2" name="橢圓 21"/>
          <p:cNvSpPr/>
          <p:nvPr/>
        </p:nvSpPr>
        <p:spPr>
          <a:xfrm>
            <a:off x="2578927"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23" name="橢圓 22"/>
          <p:cNvSpPr/>
          <p:nvPr/>
        </p:nvSpPr>
        <p:spPr>
          <a:xfrm>
            <a:off x="3420756" y="49431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24" name="橢圓 23"/>
          <p:cNvSpPr/>
          <p:nvPr/>
        </p:nvSpPr>
        <p:spPr>
          <a:xfrm>
            <a:off x="895269"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25" name="橢圓 24"/>
          <p:cNvSpPr/>
          <p:nvPr/>
        </p:nvSpPr>
        <p:spPr>
          <a:xfrm>
            <a:off x="1737098"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6" name="橢圓 25"/>
          <p:cNvSpPr/>
          <p:nvPr/>
        </p:nvSpPr>
        <p:spPr>
          <a:xfrm>
            <a:off x="2578927"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-2</a:t>
            </a:r>
            <a:endParaRPr lang="zh-TW" altLang="en-US" sz="2400" dirty="0"/>
          </a:p>
        </p:txBody>
      </p:sp>
      <p:sp>
        <p:nvSpPr>
          <p:cNvPr id="27" name="橢圓 26"/>
          <p:cNvSpPr/>
          <p:nvPr/>
        </p:nvSpPr>
        <p:spPr>
          <a:xfrm>
            <a:off x="3420756" y="574326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graphicFrame>
        <p:nvGraphicFramePr>
          <p:cNvPr id="35" name="表格 34"/>
          <p:cNvGraphicFramePr>
            <a:graphicFrameLocks noGrp="1"/>
          </p:cNvGraphicFramePr>
          <p:nvPr/>
        </p:nvGraphicFramePr>
        <p:xfrm>
          <a:off x="5711842" y="1617399"/>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r h="370840">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c>
                  <a:txBody>
                    <a:bodyPr/>
                    <a:lstStyle/>
                    <a:p>
                      <a:pPr algn="ctr"/>
                      <a:r>
                        <a:rPr lang="en-US" altLang="zh-TW" sz="2400" dirty="0"/>
                        <a:t>-1</a:t>
                      </a:r>
                      <a:endParaRPr lang="zh-TW" altLang="en-US" sz="2400" dirty="0"/>
                    </a:p>
                  </a:txBody>
                  <a:tcPr>
                    <a:solidFill>
                      <a:schemeClr val="accent5">
                        <a:lumMod val="20000"/>
                        <a:lumOff val="80000"/>
                      </a:schemeClr>
                    </a:solidFill>
                  </a:tcPr>
                </a:tc>
              </a:tr>
            </a:tbl>
          </a:graphicData>
        </a:graphic>
      </p:graphicFrame>
      <p:sp>
        <p:nvSpPr>
          <p:cNvPr id="36" name="文字方塊 35"/>
          <p:cNvSpPr txBox="1"/>
          <p:nvPr/>
        </p:nvSpPr>
        <p:spPr>
          <a:xfrm>
            <a:off x="7200612" y="2086626"/>
            <a:ext cx="1448123" cy="461665"/>
          </a:xfrm>
          <a:prstGeom prst="rect">
            <a:avLst/>
          </a:prstGeom>
          <a:noFill/>
        </p:spPr>
        <p:txBody>
          <a:bodyPr wrap="square" rtlCol="0">
            <a:spAutoFit/>
          </a:bodyPr>
          <a:lstStyle/>
          <a:p>
            <a:pPr algn="ctr"/>
            <a:r>
              <a:rPr lang="en-US" altLang="zh-TW" sz="2400" dirty="0"/>
              <a:t>Filter 2</a:t>
            </a:r>
            <a:endParaRPr lang="zh-TW" altLang="en-US" sz="2400" dirty="0"/>
          </a:p>
        </p:txBody>
      </p:sp>
      <p:sp>
        <p:nvSpPr>
          <p:cNvPr id="42" name="橢圓 41"/>
          <p:cNvSpPr/>
          <p:nvPr/>
        </p:nvSpPr>
        <p:spPr>
          <a:xfrm>
            <a:off x="5064249"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3" name="橢圓 42"/>
          <p:cNvSpPr/>
          <p:nvPr/>
        </p:nvSpPr>
        <p:spPr>
          <a:xfrm>
            <a:off x="5906078"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4" name="橢圓 43"/>
          <p:cNvSpPr/>
          <p:nvPr/>
        </p:nvSpPr>
        <p:spPr>
          <a:xfrm>
            <a:off x="6747907"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5" name="橢圓 44"/>
          <p:cNvSpPr/>
          <p:nvPr/>
        </p:nvSpPr>
        <p:spPr>
          <a:xfrm>
            <a:off x="7589736" y="33541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6" name="橢圓 45"/>
          <p:cNvSpPr/>
          <p:nvPr/>
        </p:nvSpPr>
        <p:spPr>
          <a:xfrm>
            <a:off x="5064249"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7" name="橢圓 46"/>
          <p:cNvSpPr/>
          <p:nvPr/>
        </p:nvSpPr>
        <p:spPr>
          <a:xfrm>
            <a:off x="5906078"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48" name="橢圓 47"/>
          <p:cNvSpPr/>
          <p:nvPr/>
        </p:nvSpPr>
        <p:spPr>
          <a:xfrm>
            <a:off x="6747907"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49" name="橢圓 48"/>
          <p:cNvSpPr/>
          <p:nvPr/>
        </p:nvSpPr>
        <p:spPr>
          <a:xfrm>
            <a:off x="7589736" y="4154280"/>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0" name="橢圓 49"/>
          <p:cNvSpPr/>
          <p:nvPr/>
        </p:nvSpPr>
        <p:spPr>
          <a:xfrm>
            <a:off x="5064249"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1" name="橢圓 50"/>
          <p:cNvSpPr/>
          <p:nvPr/>
        </p:nvSpPr>
        <p:spPr>
          <a:xfrm>
            <a:off x="5906078"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2" name="橢圓 51"/>
          <p:cNvSpPr/>
          <p:nvPr/>
        </p:nvSpPr>
        <p:spPr>
          <a:xfrm>
            <a:off x="6747907"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-2</a:t>
            </a:r>
            <a:endParaRPr lang="zh-TW" altLang="en-US" sz="2400" dirty="0"/>
          </a:p>
        </p:txBody>
      </p:sp>
      <p:sp>
        <p:nvSpPr>
          <p:cNvPr id="53" name="橢圓 52"/>
          <p:cNvSpPr/>
          <p:nvPr/>
        </p:nvSpPr>
        <p:spPr>
          <a:xfrm>
            <a:off x="7589736" y="50120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4" name="橢圓 53"/>
          <p:cNvSpPr/>
          <p:nvPr/>
        </p:nvSpPr>
        <p:spPr>
          <a:xfrm>
            <a:off x="5064249"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-1</a:t>
            </a:r>
            <a:endParaRPr lang="zh-TW" altLang="en-US" sz="2400" dirty="0"/>
          </a:p>
        </p:txBody>
      </p:sp>
      <p:sp>
        <p:nvSpPr>
          <p:cNvPr id="55" name="橢圓 54"/>
          <p:cNvSpPr/>
          <p:nvPr/>
        </p:nvSpPr>
        <p:spPr>
          <a:xfrm>
            <a:off x="5906078"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56" name="橢圓 55"/>
          <p:cNvSpPr/>
          <p:nvPr/>
        </p:nvSpPr>
        <p:spPr>
          <a:xfrm>
            <a:off x="6747907"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-4</a:t>
            </a:r>
            <a:endParaRPr lang="zh-TW" altLang="en-US" sz="2400" dirty="0"/>
          </a:p>
        </p:txBody>
      </p:sp>
      <p:sp>
        <p:nvSpPr>
          <p:cNvPr id="57" name="橢圓 56"/>
          <p:cNvSpPr/>
          <p:nvPr/>
        </p:nvSpPr>
        <p:spPr>
          <a:xfrm>
            <a:off x="7589736" y="5812152"/>
            <a:ext cx="720000" cy="7200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graphicFrame>
        <p:nvGraphicFramePr>
          <p:cNvPr id="58" name="表格 57"/>
          <p:cNvGraphicFramePr>
            <a:graphicFrameLocks noGrp="1"/>
          </p:cNvGraphicFramePr>
          <p:nvPr/>
        </p:nvGraphicFramePr>
        <p:xfrm>
          <a:off x="1706936" y="1617399"/>
          <a:ext cx="1622154" cy="1371600"/>
        </p:xfrm>
        <a:graphic>
          <a:graphicData uri="http://schemas.openxmlformats.org/drawingml/2006/table">
            <a:tbl>
              <a:tblPr firstRow="1" bandRow="1">
                <a:tableStyleId>{5940675A-B579-460E-94D1-54222C63F5DA}</a:tableStyleId>
              </a:tblPr>
              <a:tblGrid>
                <a:gridCol w="540718"/>
                <a:gridCol w="540718"/>
                <a:gridCol w="540718"/>
              </a:tblGrid>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r h="370840">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c>
                  <a:txBody>
                    <a:bodyPr/>
                    <a:lstStyle/>
                    <a:p>
                      <a:pPr algn="ctr"/>
                      <a:r>
                        <a:rPr lang="en-US" altLang="zh-TW" sz="2400" dirty="0"/>
                        <a:t>1</a:t>
                      </a:r>
                      <a:endParaRPr lang="zh-TW" altLang="en-US" sz="2400" dirty="0"/>
                    </a:p>
                  </a:txBody>
                  <a:tcPr>
                    <a:solidFill>
                      <a:schemeClr val="accent2">
                        <a:lumMod val="20000"/>
                        <a:lumOff val="80000"/>
                      </a:schemeClr>
                    </a:solidFill>
                  </a:tcPr>
                </a:tc>
              </a:tr>
            </a:tbl>
          </a:graphicData>
        </a:graphic>
      </p:graphicFrame>
      <p:sp>
        <p:nvSpPr>
          <p:cNvPr id="59" name="文字方塊 58"/>
          <p:cNvSpPr txBox="1"/>
          <p:nvPr/>
        </p:nvSpPr>
        <p:spPr>
          <a:xfrm>
            <a:off x="3329090" y="2072366"/>
            <a:ext cx="1448123" cy="461665"/>
          </a:xfrm>
          <a:prstGeom prst="rect">
            <a:avLst/>
          </a:prstGeom>
          <a:noFill/>
        </p:spPr>
        <p:txBody>
          <a:bodyPr wrap="square" rtlCol="0">
            <a:spAutoFit/>
          </a:bodyPr>
          <a:lstStyle/>
          <a:p>
            <a:pPr algn="ctr"/>
            <a:r>
              <a:rPr lang="en-US" altLang="zh-TW" sz="2400" dirty="0"/>
              <a:t>Filter 1</a:t>
            </a:r>
            <a:endParaRPr lang="zh-TW" altLang="en-US" sz="2400" dirty="0"/>
          </a:p>
        </p:txBody>
      </p:sp>
      <p:sp>
        <p:nvSpPr>
          <p:cNvPr id="3" name="矩形 2"/>
          <p:cNvSpPr/>
          <p:nvPr/>
        </p:nvSpPr>
        <p:spPr>
          <a:xfrm>
            <a:off x="895269"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矩形 67"/>
          <p:cNvSpPr/>
          <p:nvPr/>
        </p:nvSpPr>
        <p:spPr>
          <a:xfrm>
            <a:off x="2578926" y="3285294"/>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矩形 68"/>
          <p:cNvSpPr/>
          <p:nvPr/>
        </p:nvSpPr>
        <p:spPr>
          <a:xfrm>
            <a:off x="895269"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矩形 69"/>
          <p:cNvSpPr/>
          <p:nvPr/>
        </p:nvSpPr>
        <p:spPr>
          <a:xfrm>
            <a:off x="2578926" y="4940857"/>
            <a:ext cx="1561830" cy="152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矩形 70"/>
          <p:cNvSpPr/>
          <p:nvPr/>
        </p:nvSpPr>
        <p:spPr>
          <a:xfrm>
            <a:off x="5064250"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矩形 71"/>
          <p:cNvSpPr/>
          <p:nvPr/>
        </p:nvSpPr>
        <p:spPr>
          <a:xfrm>
            <a:off x="6747907" y="3325344"/>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矩形 72"/>
          <p:cNvSpPr/>
          <p:nvPr/>
        </p:nvSpPr>
        <p:spPr>
          <a:xfrm>
            <a:off x="5064250"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矩形 73"/>
          <p:cNvSpPr/>
          <p:nvPr/>
        </p:nvSpPr>
        <p:spPr>
          <a:xfrm>
            <a:off x="6747907" y="4980907"/>
            <a:ext cx="1561830" cy="15201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灯片编号占位符 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7"/>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6"/>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15"/>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1"/>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2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22"/>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7"/>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26"/>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46"/>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44"/>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5"/>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50"/>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51"/>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54"/>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52"/>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53"/>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3" grpId="1" bldLvl="0" animBg="1"/>
      <p:bldP spid="14" grpId="0" bldLvl="0" animBg="1"/>
      <p:bldP spid="14" grpId="1" bldLvl="0" animBg="1"/>
      <p:bldP spid="15" grpId="0" bldLvl="0" animBg="1"/>
      <p:bldP spid="15" grpId="1" bldLvl="0" animBg="1"/>
      <p:bldP spid="16" grpId="0" bldLvl="0" animBg="1"/>
      <p:bldP spid="16" grpId="1" bldLvl="0" animBg="1"/>
      <p:bldP spid="17" grpId="0" bldLvl="0" animBg="1"/>
      <p:bldP spid="17" grpId="1" bldLvl="0" animBg="1"/>
      <p:bldP spid="18" grpId="0" bldLvl="0" animBg="1"/>
      <p:bldP spid="19" grpId="0" bldLvl="0" animBg="1"/>
      <p:bldP spid="19" grpId="1" bldLvl="0" animBg="1"/>
      <p:bldP spid="20" grpId="0" bldLvl="0" animBg="1"/>
      <p:bldP spid="20" grpId="1" bldLvl="0" animBg="1"/>
      <p:bldP spid="21" grpId="0" bldLvl="0" animBg="1"/>
      <p:bldP spid="21" grpId="1" bldLvl="0" animBg="1"/>
      <p:bldP spid="22" grpId="0" bldLvl="0" animBg="1"/>
      <p:bldP spid="22" grpId="1" bldLvl="0" animBg="1"/>
      <p:bldP spid="23" grpId="0" bldLvl="0" animBg="1"/>
      <p:bldP spid="24" grpId="0" bldLvl="0" animBg="1"/>
      <p:bldP spid="25" grpId="0" bldLvl="0" animBg="1"/>
      <p:bldP spid="25" grpId="1" bldLvl="0" animBg="1"/>
      <p:bldP spid="26" grpId="0" bldLvl="0" animBg="1"/>
      <p:bldP spid="26" grpId="1" bldLvl="0" animBg="1"/>
      <p:bldP spid="27" grpId="0" bldLvl="0" animBg="1"/>
      <p:bldP spid="27" grpId="1" bldLvl="0" animBg="1"/>
      <p:bldP spid="36" grpId="0"/>
      <p:bldP spid="42" grpId="0" bldLvl="0" animBg="1"/>
      <p:bldP spid="42" grpId="1" bldLvl="0" animBg="1"/>
      <p:bldP spid="43" grpId="0" bldLvl="0" animBg="1"/>
      <p:bldP spid="43" grpId="1" bldLvl="0" animBg="1"/>
      <p:bldP spid="44" grpId="0" bldLvl="0" animBg="1"/>
      <p:bldP spid="44" grpId="1" bldLvl="0" animBg="1"/>
      <p:bldP spid="45" grpId="0" bldLvl="0" animBg="1"/>
      <p:bldP spid="45" grpId="1" bldLvl="0" animBg="1"/>
      <p:bldP spid="46" grpId="0" bldLvl="0" animBg="1"/>
      <p:bldP spid="46" grpId="1" bldLvl="0" animBg="1"/>
      <p:bldP spid="47" grpId="0" bldLvl="0" animBg="1"/>
      <p:bldP spid="48" grpId="0" bldLvl="0" animBg="1"/>
      <p:bldP spid="48" grpId="1" bldLvl="0" animBg="1"/>
      <p:bldP spid="49" grpId="0" bldLvl="0" animBg="1"/>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bldLvl="0" animBg="1"/>
      <p:bldP spid="54" grpId="1" bldLvl="0" animBg="1"/>
      <p:bldP spid="55" grpId="0" bldLvl="0" animBg="1"/>
      <p:bldP spid="56" grpId="0" bldLvl="0" animBg="1"/>
      <p:bldP spid="56" grpId="1" bldLvl="0" animBg="1"/>
      <p:bldP spid="57" grpId="0" bldLvl="0" animBg="1"/>
      <p:bldP spid="59" grpId="0"/>
      <p:bldP spid="3" grpId="0" bldLvl="0" animBg="1"/>
      <p:bldP spid="68" grpId="0" bldLvl="0" animBg="1"/>
      <p:bldP spid="69" grpId="0" bldLvl="0" animBg="1"/>
      <p:bldP spid="70" grpId="0" bldLvl="0" animBg="1"/>
      <p:bldP spid="71" grpId="0" bldLvl="0" animBg="1"/>
      <p:bldP spid="72" grpId="0" bldLvl="0" animBg="1"/>
      <p:bldP spid="73" grpId="0" bldLvl="0" animBg="1"/>
      <p:bldP spid="74" grpId="0" bldLvl="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CNN – Max Pooling</a:t>
            </a:r>
            <a:endParaRPr sz="3600" b="1" kern="0" spc="-5" dirty="0">
              <a:solidFill>
                <a:srgbClr val="00294D"/>
              </a:solidFill>
              <a:latin typeface="Calibri" panose="020F0502020204030204"/>
              <a:cs typeface="Calibri" panose="020F0502020204030204"/>
            </a:endParaRPr>
          </a:p>
        </p:txBody>
      </p:sp>
      <p:graphicFrame>
        <p:nvGraphicFramePr>
          <p:cNvPr id="4" name="內容版面配置區 3"/>
          <p:cNvGraphicFramePr/>
          <p:nvPr/>
        </p:nvGraphicFramePr>
        <p:xfrm>
          <a:off x="338635" y="2503457"/>
          <a:ext cx="2873970" cy="2743200"/>
        </p:xfrm>
        <a:graphic>
          <a:graphicData uri="http://schemas.openxmlformats.org/drawingml/2006/table">
            <a:tbl>
              <a:tblPr firstRow="1" bandRow="1">
                <a:tableStyleId>{5940675A-B579-460E-94D1-54222C63F5DA}</a:tableStyleId>
              </a:tblPr>
              <a:tblGrid>
                <a:gridCol w="478995"/>
                <a:gridCol w="478995"/>
                <a:gridCol w="478995"/>
                <a:gridCol w="478995"/>
                <a:gridCol w="478995"/>
                <a:gridCol w="478995"/>
              </a:tblGrid>
              <a:tr h="370840">
                <a:tc>
                  <a:txBody>
                    <a:bodyPr/>
                    <a:lstStyle/>
                    <a:p>
                      <a:pPr algn="ctr"/>
                      <a:r>
                        <a:rPr lang="en-US" altLang="zh-TW" sz="2400" dirty="0">
                          <a:solidFill>
                            <a:srgbClr val="0000FF"/>
                          </a:solidFill>
                        </a:rPr>
                        <a:t>1</a:t>
                      </a:r>
                      <a:endParaRPr lang="en-US" altLang="zh-TW"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1</a:t>
                      </a:r>
                      <a:endParaRPr lang="zh-TW" altLang="en-US" sz="2400" dirty="0">
                        <a:solidFill>
                          <a:srgbClr val="0000FF"/>
                        </a:solidFill>
                      </a:endParaRPr>
                    </a:p>
                  </a:txBody>
                  <a:tcPr/>
                </a:tc>
                <a:tc>
                  <a:txBody>
                    <a:bodyPr/>
                    <a:lstStyle/>
                    <a:p>
                      <a:pPr algn="ctr"/>
                      <a:r>
                        <a:rPr lang="en-US" altLang="zh-TW" sz="2400" dirty="0"/>
                        <a:t>0</a:t>
                      </a:r>
                      <a:endParaRPr lang="zh-TW" altLang="en-US" sz="2400" dirty="0"/>
                    </a:p>
                  </a:txBody>
                  <a:tcPr/>
                </a:tc>
              </a:tr>
            </a:tbl>
          </a:graphicData>
        </a:graphic>
      </p:graphicFrame>
      <p:sp>
        <p:nvSpPr>
          <p:cNvPr id="5" name="文字方塊 4"/>
          <p:cNvSpPr txBox="1"/>
          <p:nvPr/>
        </p:nvSpPr>
        <p:spPr>
          <a:xfrm>
            <a:off x="602107" y="5493365"/>
            <a:ext cx="2347025" cy="461665"/>
          </a:xfrm>
          <a:prstGeom prst="rect">
            <a:avLst/>
          </a:prstGeom>
          <a:noFill/>
        </p:spPr>
        <p:txBody>
          <a:bodyPr wrap="square" rtlCol="0">
            <a:spAutoFit/>
          </a:bodyPr>
          <a:lstStyle/>
          <a:p>
            <a:pPr algn="ctr"/>
            <a:r>
              <a:rPr lang="en-US" altLang="zh-TW" sz="2400" dirty="0"/>
              <a:t>6 x 6 image</a:t>
            </a:r>
            <a:endParaRPr lang="zh-TW" altLang="en-US" sz="2400" dirty="0"/>
          </a:p>
        </p:txBody>
      </p:sp>
      <p:sp>
        <p:nvSpPr>
          <p:cNvPr id="6" name="橢圓 5"/>
          <p:cNvSpPr/>
          <p:nvPr/>
        </p:nvSpPr>
        <p:spPr>
          <a:xfrm>
            <a:off x="6598679"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7" name="橢圓 6"/>
          <p:cNvSpPr/>
          <p:nvPr/>
        </p:nvSpPr>
        <p:spPr>
          <a:xfrm>
            <a:off x="7570286" y="3086837"/>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8" name="橢圓 7"/>
          <p:cNvSpPr/>
          <p:nvPr/>
        </p:nvSpPr>
        <p:spPr>
          <a:xfrm>
            <a:off x="7570286"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9" name="橢圓 8"/>
          <p:cNvSpPr/>
          <p:nvPr/>
        </p:nvSpPr>
        <p:spPr>
          <a:xfrm>
            <a:off x="6598679" y="4195136"/>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10" name="橢圓 9"/>
          <p:cNvSpPr/>
          <p:nvPr/>
        </p:nvSpPr>
        <p:spPr>
          <a:xfrm>
            <a:off x="6788771" y="330359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1" name="橢圓 10"/>
          <p:cNvSpPr/>
          <p:nvPr/>
        </p:nvSpPr>
        <p:spPr>
          <a:xfrm>
            <a:off x="7795350" y="3281294"/>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12" name="橢圓 11"/>
          <p:cNvSpPr/>
          <p:nvPr/>
        </p:nvSpPr>
        <p:spPr>
          <a:xfrm>
            <a:off x="7795350" y="4352180"/>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13" name="橢圓 12"/>
          <p:cNvSpPr/>
          <p:nvPr/>
        </p:nvSpPr>
        <p:spPr>
          <a:xfrm>
            <a:off x="6803112" y="435467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sp>
        <p:nvSpPr>
          <p:cNvPr id="14" name="文字方塊 13"/>
          <p:cNvSpPr txBox="1"/>
          <p:nvPr/>
        </p:nvSpPr>
        <p:spPr>
          <a:xfrm>
            <a:off x="6425893" y="5185949"/>
            <a:ext cx="2347025" cy="461665"/>
          </a:xfrm>
          <a:prstGeom prst="rect">
            <a:avLst/>
          </a:prstGeom>
          <a:noFill/>
        </p:spPr>
        <p:txBody>
          <a:bodyPr wrap="square" rtlCol="0">
            <a:spAutoFit/>
          </a:bodyPr>
          <a:lstStyle/>
          <a:p>
            <a:pPr algn="ctr"/>
            <a:r>
              <a:rPr lang="en-US" altLang="zh-TW" sz="2400" dirty="0"/>
              <a:t>2 x 2 image</a:t>
            </a:r>
            <a:endParaRPr lang="zh-TW" altLang="en-US" sz="2400" dirty="0"/>
          </a:p>
        </p:txBody>
      </p:sp>
      <p:sp>
        <p:nvSpPr>
          <p:cNvPr id="15" name="文字方塊 14"/>
          <p:cNvSpPr txBox="1"/>
          <p:nvPr/>
        </p:nvSpPr>
        <p:spPr>
          <a:xfrm>
            <a:off x="6436727" y="5699909"/>
            <a:ext cx="2267117" cy="954107"/>
          </a:xfrm>
          <a:prstGeom prst="rect">
            <a:avLst/>
          </a:prstGeom>
          <a:noFill/>
        </p:spPr>
        <p:txBody>
          <a:bodyPr wrap="square" rtlCol="0">
            <a:spAutoFit/>
          </a:bodyPr>
          <a:lstStyle/>
          <a:p>
            <a:pPr algn="ctr"/>
            <a:r>
              <a:rPr lang="en-US" altLang="zh-TW" sz="2800" dirty="0">
                <a:solidFill>
                  <a:srgbClr val="0000FF"/>
                </a:solidFill>
              </a:rPr>
              <a:t>Each filter </a:t>
            </a:r>
            <a:endParaRPr lang="en-US" altLang="zh-TW" sz="2800" dirty="0">
              <a:solidFill>
                <a:srgbClr val="0000FF"/>
              </a:solidFill>
            </a:endParaRPr>
          </a:p>
          <a:p>
            <a:pPr algn="ctr"/>
            <a:r>
              <a:rPr lang="en-US" altLang="zh-TW" sz="2800" dirty="0">
                <a:solidFill>
                  <a:srgbClr val="0000FF"/>
                </a:solidFill>
              </a:rPr>
              <a:t>is a channel</a:t>
            </a:r>
            <a:endParaRPr lang="zh-TW" altLang="en-US" sz="2800" dirty="0">
              <a:solidFill>
                <a:srgbClr val="0000FF"/>
              </a:solidFill>
            </a:endParaRPr>
          </a:p>
        </p:txBody>
      </p:sp>
      <p:sp>
        <p:nvSpPr>
          <p:cNvPr id="16" name="向右箭號 15"/>
          <p:cNvSpPr/>
          <p:nvPr/>
        </p:nvSpPr>
        <p:spPr>
          <a:xfrm>
            <a:off x="3152252" y="2729341"/>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文字方塊 17"/>
          <p:cNvSpPr txBox="1"/>
          <p:nvPr/>
        </p:nvSpPr>
        <p:spPr>
          <a:xfrm>
            <a:off x="6436727" y="1957287"/>
            <a:ext cx="2280720" cy="954107"/>
          </a:xfrm>
          <a:prstGeom prst="rect">
            <a:avLst/>
          </a:prstGeom>
          <a:noFill/>
        </p:spPr>
        <p:txBody>
          <a:bodyPr wrap="square" rtlCol="0">
            <a:spAutoFit/>
          </a:bodyPr>
          <a:lstStyle/>
          <a:p>
            <a:pPr algn="ctr"/>
            <a:r>
              <a:rPr lang="en-US" altLang="zh-TW" sz="2800" dirty="0"/>
              <a:t>New image </a:t>
            </a:r>
            <a:endParaRPr lang="en-US" altLang="zh-TW" sz="2800" dirty="0"/>
          </a:p>
          <a:p>
            <a:pPr algn="ctr"/>
            <a:r>
              <a:rPr lang="en-US" altLang="zh-TW" sz="2800" dirty="0"/>
              <a:t>but smaller</a:t>
            </a:r>
            <a:endParaRPr lang="zh-TW" altLang="en-US" sz="2800" dirty="0"/>
          </a:p>
        </p:txBody>
      </p:sp>
      <p:sp>
        <p:nvSpPr>
          <p:cNvPr id="19" name="矩形 18"/>
          <p:cNvSpPr/>
          <p:nvPr/>
        </p:nvSpPr>
        <p:spPr>
          <a:xfrm>
            <a:off x="4014707" y="2610493"/>
            <a:ext cx="1375221" cy="106705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Conv</a:t>
            </a:r>
            <a:endParaRPr lang="zh-TW" altLang="en-US" sz="2800" dirty="0"/>
          </a:p>
        </p:txBody>
      </p:sp>
      <p:sp>
        <p:nvSpPr>
          <p:cNvPr id="20" name="矩形 19"/>
          <p:cNvSpPr/>
          <p:nvPr/>
        </p:nvSpPr>
        <p:spPr>
          <a:xfrm>
            <a:off x="4011639" y="4187992"/>
            <a:ext cx="1378290" cy="10670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TW" sz="2800" dirty="0"/>
              <a:t>Max</a:t>
            </a:r>
            <a:endParaRPr lang="en-US" altLang="zh-TW" sz="2800" dirty="0"/>
          </a:p>
          <a:p>
            <a:pPr algn="ctr"/>
            <a:r>
              <a:rPr lang="en-US" altLang="zh-TW" sz="2800" dirty="0"/>
              <a:t>Pooling</a:t>
            </a:r>
            <a:endParaRPr lang="zh-TW" altLang="en-US" sz="2800" dirty="0"/>
          </a:p>
        </p:txBody>
      </p:sp>
      <p:sp>
        <p:nvSpPr>
          <p:cNvPr id="21" name="向右箭號 20"/>
          <p:cNvSpPr/>
          <p:nvPr/>
        </p:nvSpPr>
        <p:spPr>
          <a:xfrm>
            <a:off x="5378125" y="4289228"/>
            <a:ext cx="859387"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向右箭號 21"/>
          <p:cNvSpPr/>
          <p:nvPr/>
        </p:nvSpPr>
        <p:spPr>
          <a:xfrm rot="5400000">
            <a:off x="4454982" y="3518705"/>
            <a:ext cx="491601" cy="8469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The whole CNN</a:t>
            </a:r>
            <a:endParaRPr sz="3600" b="1" kern="0" spc="-5" dirty="0">
              <a:solidFill>
                <a:srgbClr val="00294D"/>
              </a:solidFill>
              <a:latin typeface="Calibri" panose="020F0502020204030204"/>
              <a:cs typeface="Calibri" panose="020F0502020204030204"/>
            </a:endParaRPr>
          </a:p>
        </p:txBody>
      </p:sp>
      <p:pic>
        <p:nvPicPr>
          <p:cNvPr id="12290" name="Picture 2" descr="http://s.hswstatic.com/gif/whiskers-sam.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2"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文字方塊 20"/>
          <p:cNvSpPr txBox="1"/>
          <p:nvPr/>
        </p:nvSpPr>
        <p:spPr>
          <a:xfrm>
            <a:off x="7424968" y="3414758"/>
            <a:ext cx="1690625" cy="830997"/>
          </a:xfrm>
          <a:prstGeom prst="rect">
            <a:avLst/>
          </a:prstGeom>
          <a:noFill/>
        </p:spPr>
        <p:txBody>
          <a:bodyPr wrap="square" rtlCol="0">
            <a:spAutoFit/>
          </a:bodyPr>
          <a:lstStyle/>
          <a:p>
            <a:r>
              <a:rPr lang="en-US" altLang="zh-TW" sz="2400" dirty="0"/>
              <a:t>Can repeat many times</a:t>
            </a:r>
            <a:endParaRPr lang="zh-TW" altLang="en-US" sz="2400" dirty="0"/>
          </a:p>
        </p:txBody>
      </p:sp>
      <p:sp>
        <p:nvSpPr>
          <p:cNvPr id="23" name="左大括弧 22"/>
          <p:cNvSpPr/>
          <p:nvPr/>
        </p:nvSpPr>
        <p:spPr>
          <a:xfrm flipH="1">
            <a:off x="7026249" y="1806541"/>
            <a:ext cx="334434" cy="4047433"/>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矩形 25"/>
          <p:cNvSpPr/>
          <p:nvPr/>
        </p:nvSpPr>
        <p:spPr>
          <a:xfrm>
            <a:off x="5189870" y="1848547"/>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1381456" y="3568646"/>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a:t>A new image</a:t>
            </a:r>
            <a:endParaRPr lang="zh-TW" altLang="en-US" sz="2800" dirty="0"/>
          </a:p>
        </p:txBody>
      </p:sp>
      <p:sp>
        <p:nvSpPr>
          <p:cNvPr id="27" name="文字方塊 26"/>
          <p:cNvSpPr txBox="1"/>
          <p:nvPr/>
        </p:nvSpPr>
        <p:spPr>
          <a:xfrm>
            <a:off x="574351" y="5210416"/>
            <a:ext cx="4289599" cy="954107"/>
          </a:xfrm>
          <a:prstGeom prst="rect">
            <a:avLst/>
          </a:prstGeom>
          <a:noFill/>
        </p:spPr>
        <p:txBody>
          <a:bodyPr wrap="square" rtlCol="0">
            <a:spAutoFit/>
          </a:bodyPr>
          <a:lstStyle/>
          <a:p>
            <a:r>
              <a:rPr lang="en-US" altLang="zh-TW" sz="2800" dirty="0"/>
              <a:t>The number of the channel is the number of filters</a:t>
            </a:r>
            <a:endParaRPr lang="zh-TW" altLang="en-US" sz="2800" dirty="0"/>
          </a:p>
        </p:txBody>
      </p:sp>
      <p:sp>
        <p:nvSpPr>
          <p:cNvPr id="28" name="文字方塊 27"/>
          <p:cNvSpPr txBox="1"/>
          <p:nvPr/>
        </p:nvSpPr>
        <p:spPr>
          <a:xfrm>
            <a:off x="574351" y="4250781"/>
            <a:ext cx="4249997" cy="954107"/>
          </a:xfrm>
          <a:prstGeom prst="rect">
            <a:avLst/>
          </a:prstGeom>
          <a:noFill/>
        </p:spPr>
        <p:txBody>
          <a:bodyPr wrap="square" rtlCol="0">
            <a:spAutoFit/>
          </a:bodyPr>
          <a:lstStyle/>
          <a:p>
            <a:r>
              <a:rPr lang="en-US" altLang="zh-TW" sz="2800" dirty="0"/>
              <a:t>Smaller than the original image</a:t>
            </a:r>
            <a:endParaRPr lang="zh-TW" altLang="en-US" sz="2800" dirty="0"/>
          </a:p>
        </p:txBody>
      </p:sp>
      <p:cxnSp>
        <p:nvCxnSpPr>
          <p:cNvPr id="7" name="直線單箭頭接點 6"/>
          <p:cNvCxnSpPr/>
          <p:nvPr/>
        </p:nvCxnSpPr>
        <p:spPr>
          <a:xfrm flipH="1">
            <a:off x="3534847" y="3875087"/>
            <a:ext cx="227007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189870" y="4002423"/>
            <a:ext cx="1856830" cy="189920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p:cNvGrpSpPr/>
          <p:nvPr/>
        </p:nvGrpSpPr>
        <p:grpSpPr>
          <a:xfrm>
            <a:off x="1561968" y="1612084"/>
            <a:ext cx="1947915" cy="1771562"/>
            <a:chOff x="1561968" y="1612084"/>
            <a:chExt cx="1947915" cy="1771562"/>
          </a:xfrm>
        </p:grpSpPr>
        <p:sp>
          <p:nvSpPr>
            <p:cNvPr id="30" name="橢圓 29"/>
            <p:cNvSpPr/>
            <p:nvPr/>
          </p:nvSpPr>
          <p:spPr>
            <a:xfrm>
              <a:off x="1593212"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1" name="橢圓 30"/>
            <p:cNvSpPr/>
            <p:nvPr/>
          </p:nvSpPr>
          <p:spPr>
            <a:xfrm>
              <a:off x="2564819" y="1612084"/>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0</a:t>
              </a:r>
              <a:endParaRPr lang="zh-TW" altLang="en-US" sz="2400" dirty="0"/>
            </a:p>
          </p:txBody>
        </p:sp>
        <p:sp>
          <p:nvSpPr>
            <p:cNvPr id="32" name="橢圓 31"/>
            <p:cNvSpPr/>
            <p:nvPr/>
          </p:nvSpPr>
          <p:spPr>
            <a:xfrm>
              <a:off x="2533575"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33" name="橢圓 32"/>
            <p:cNvSpPr/>
            <p:nvPr/>
          </p:nvSpPr>
          <p:spPr>
            <a:xfrm>
              <a:off x="1561968" y="2504111"/>
              <a:ext cx="720000" cy="7200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3</a:t>
              </a:r>
              <a:endParaRPr lang="zh-TW" altLang="en-US" sz="2400" dirty="0"/>
            </a:p>
          </p:txBody>
        </p:sp>
        <p:sp>
          <p:nvSpPr>
            <p:cNvPr id="34" name="橢圓 33"/>
            <p:cNvSpPr/>
            <p:nvPr/>
          </p:nvSpPr>
          <p:spPr>
            <a:xfrm>
              <a:off x="1783304" y="1828843"/>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35" name="橢圓 34"/>
            <p:cNvSpPr/>
            <p:nvPr/>
          </p:nvSpPr>
          <p:spPr>
            <a:xfrm>
              <a:off x="2789883" y="1806541"/>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1</a:t>
              </a:r>
              <a:endParaRPr lang="zh-TW" altLang="en-US" sz="2400" dirty="0"/>
            </a:p>
          </p:txBody>
        </p:sp>
        <p:sp>
          <p:nvSpPr>
            <p:cNvPr id="36" name="橢圓 35"/>
            <p:cNvSpPr/>
            <p:nvPr/>
          </p:nvSpPr>
          <p:spPr>
            <a:xfrm>
              <a:off x="2758639" y="2661155"/>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3</a:t>
              </a:r>
              <a:endParaRPr lang="zh-TW" altLang="en-US" sz="2400" dirty="0"/>
            </a:p>
          </p:txBody>
        </p:sp>
        <p:sp>
          <p:nvSpPr>
            <p:cNvPr id="37" name="橢圓 36"/>
            <p:cNvSpPr/>
            <p:nvPr/>
          </p:nvSpPr>
          <p:spPr>
            <a:xfrm>
              <a:off x="1766401" y="2663646"/>
              <a:ext cx="720000" cy="72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0</a:t>
              </a:r>
              <a:endParaRPr lang="zh-TW" altLang="en-US" sz="2400" dirty="0"/>
            </a:p>
          </p:txBody>
        </p:sp>
      </p:gr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5" grpId="0" bldLvl="0" animBg="1"/>
      <p:bldP spid="27" grpId="0"/>
      <p:bldP spid="28" grpId="0"/>
      <p:bldP spid="29" grpId="0" bldLvl="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The whole CNN</a:t>
            </a:r>
            <a:endParaRPr sz="3600" b="1" kern="0" spc="-5" dirty="0">
              <a:solidFill>
                <a:srgbClr val="00294D"/>
              </a:solidFill>
              <a:latin typeface="Calibri" panose="020F0502020204030204"/>
              <a:cs typeface="Calibri" panose="020F0502020204030204"/>
            </a:endParaRPr>
          </a:p>
        </p:txBody>
      </p:sp>
      <p:grpSp>
        <p:nvGrpSpPr>
          <p:cNvPr id="4" name="群組 3"/>
          <p:cNvGrpSpPr/>
          <p:nvPr/>
        </p:nvGrpSpPr>
        <p:grpSpPr>
          <a:xfrm>
            <a:off x="749703" y="2274347"/>
            <a:ext cx="2906568" cy="3201477"/>
            <a:chOff x="-1626455" y="3999117"/>
            <a:chExt cx="2906568" cy="3201477"/>
          </a:xfrm>
        </p:grpSpPr>
        <p:pic>
          <p:nvPicPr>
            <p:cNvPr id="5" name="圖片 4"/>
            <p:cNvPicPr>
              <a:picLocks noChangeAspect="1"/>
            </p:cNvPicPr>
            <p:nvPr/>
          </p:nvPicPr>
          <p:blipFill>
            <a:blip r:embed="rId1"/>
            <a:stretch>
              <a:fillRect/>
            </a:stretch>
          </p:blipFill>
          <p:spPr>
            <a:xfrm rot="5400000" flipH="1">
              <a:off x="-1736746" y="4748962"/>
              <a:ext cx="3201477" cy="1701788"/>
            </a:xfrm>
            <a:prstGeom prst="rect">
              <a:avLst/>
            </a:prstGeom>
          </p:spPr>
        </p:pic>
        <p:sp>
          <p:nvSpPr>
            <p:cNvPr id="6" name="文字方塊 5"/>
            <p:cNvSpPr txBox="1"/>
            <p:nvPr/>
          </p:nvSpPr>
          <p:spPr>
            <a:xfrm>
              <a:off x="-1626455" y="5442856"/>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pic>
        <p:nvPicPr>
          <p:cNvPr id="1229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642" y="191529"/>
            <a:ext cx="1771005" cy="1204283"/>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p:cNvSpPr txBox="1"/>
          <p:nvPr/>
        </p:nvSpPr>
        <p:spPr>
          <a:xfrm>
            <a:off x="1277455" y="1705969"/>
            <a:ext cx="2046763" cy="461665"/>
          </a:xfrm>
          <a:prstGeom prst="rect">
            <a:avLst/>
          </a:prstGeom>
          <a:noFill/>
        </p:spPr>
        <p:txBody>
          <a:bodyPr wrap="square" rtlCol="0">
            <a:spAutoFit/>
          </a:bodyPr>
          <a:lstStyle/>
          <a:p>
            <a:pPr algn="ctr"/>
            <a:r>
              <a:rPr lang="en-US" altLang="zh-TW" sz="2400" dirty="0"/>
              <a:t>cat dog ……</a:t>
            </a:r>
            <a:endParaRPr lang="zh-TW" altLang="en-US" sz="2400" dirty="0"/>
          </a:p>
        </p:txBody>
      </p:sp>
      <p:sp>
        <p:nvSpPr>
          <p:cNvPr id="11"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3"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4"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Convolution</a:t>
            </a:r>
            <a:endParaRPr lang="zh-TW" altLang="en-US" sz="2400" dirty="0"/>
          </a:p>
        </p:txBody>
      </p:sp>
      <p:sp>
        <p:nvSpPr>
          <p:cNvPr id="15"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Max Pooling</a:t>
            </a:r>
            <a:endParaRPr lang="zh-TW" altLang="en-US" sz="2400" dirty="0"/>
          </a:p>
        </p:txBody>
      </p:sp>
      <p:sp>
        <p:nvSpPr>
          <p:cNvPr id="16" name="文字方塊 15"/>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Flatten</a:t>
            </a:r>
            <a:endParaRPr lang="zh-TW" altLang="en-US" sz="2400" dirty="0"/>
          </a:p>
        </p:txBody>
      </p:sp>
      <p:sp>
        <p:nvSpPr>
          <p:cNvPr id="12" name="向下箭號 11"/>
          <p:cNvSpPr/>
          <p:nvPr/>
        </p:nvSpPr>
        <p:spPr>
          <a:xfrm>
            <a:off x="5869620" y="1451760"/>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8" name="向下箭號 17"/>
          <p:cNvSpPr/>
          <p:nvPr/>
        </p:nvSpPr>
        <p:spPr>
          <a:xfrm>
            <a:off x="5869620" y="2562542"/>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9" name="向下箭號 18"/>
          <p:cNvSpPr/>
          <p:nvPr/>
        </p:nvSpPr>
        <p:spPr>
          <a:xfrm>
            <a:off x="5869620" y="3654185"/>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0" name="向下箭號 19"/>
          <p:cNvSpPr/>
          <p:nvPr/>
        </p:nvSpPr>
        <p:spPr>
          <a:xfrm>
            <a:off x="5869620" y="4689178"/>
            <a:ext cx="545690" cy="44180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右彎箭號 16"/>
          <p:cNvSpPr/>
          <p:nvPr/>
        </p:nvSpPr>
        <p:spPr>
          <a:xfrm rot="10800000">
            <a:off x="4881209" y="5753402"/>
            <a:ext cx="1378857" cy="751743"/>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2" name="右彎箭號 21"/>
          <p:cNvSpPr/>
          <p:nvPr/>
        </p:nvSpPr>
        <p:spPr>
          <a:xfrm rot="16200000">
            <a:off x="2154214" y="5340912"/>
            <a:ext cx="968423" cy="1238252"/>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solidFill>
                <a:schemeClr val="tx1"/>
              </a:solidFill>
            </a:endParaRPr>
          </a:p>
        </p:txBody>
      </p:sp>
      <p:sp>
        <p:nvSpPr>
          <p:cNvPr id="24" name="矩形 23"/>
          <p:cNvSpPr/>
          <p:nvPr/>
        </p:nvSpPr>
        <p:spPr>
          <a:xfrm>
            <a:off x="628650" y="2562542"/>
            <a:ext cx="4369145" cy="40722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p:cNvSpPr txBox="1"/>
          <p:nvPr/>
        </p:nvSpPr>
        <p:spPr>
          <a:xfrm>
            <a:off x="6260066" y="3414978"/>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a:t>A new image</a:t>
            </a:r>
            <a:endParaRPr lang="zh-TW" altLang="en-US" sz="2800" dirty="0"/>
          </a:p>
        </p:txBody>
      </p:sp>
      <p:sp>
        <p:nvSpPr>
          <p:cNvPr id="27" name="文字方塊 26"/>
          <p:cNvSpPr txBox="1"/>
          <p:nvPr/>
        </p:nvSpPr>
        <p:spPr>
          <a:xfrm>
            <a:off x="6155254" y="5630639"/>
            <a:ext cx="2097183"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altLang="zh-TW" sz="2800" dirty="0"/>
              <a:t>A new image</a:t>
            </a:r>
            <a:endParaRPr lang="zh-TW" altLang="en-US" sz="28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Flatten</a:t>
            </a:r>
            <a:endParaRPr sz="3600" b="1" kern="0" spc="-5" dirty="0">
              <a:solidFill>
                <a:srgbClr val="00294D"/>
              </a:solidFill>
              <a:latin typeface="Calibri" panose="020F0502020204030204"/>
              <a:cs typeface="Calibri" panose="020F0502020204030204"/>
            </a:endParaRPr>
          </a:p>
        </p:txBody>
      </p:sp>
      <p:grpSp>
        <p:nvGrpSpPr>
          <p:cNvPr id="14" name="群組 13"/>
          <p:cNvGrpSpPr/>
          <p:nvPr/>
        </p:nvGrpSpPr>
        <p:grpSpPr>
          <a:xfrm>
            <a:off x="267012" y="2473538"/>
            <a:ext cx="1943214" cy="2049364"/>
            <a:chOff x="758373" y="2759289"/>
            <a:chExt cx="1943214" cy="2049364"/>
          </a:xfrm>
        </p:grpSpPr>
        <p:sp>
          <p:nvSpPr>
            <p:cNvPr id="6" name="橢圓 5"/>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7" name="橢圓 6"/>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8" name="橢圓 7"/>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9" name="橢圓 8"/>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10" name="橢圓 9"/>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11" name="橢圓 10"/>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12" name="橢圓 11"/>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13" name="橢圓 12"/>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grpSp>
      <p:sp>
        <p:nvSpPr>
          <p:cNvPr id="17" name="文字方塊 16"/>
          <p:cNvSpPr txBox="1"/>
          <p:nvPr/>
        </p:nvSpPr>
        <p:spPr>
          <a:xfrm>
            <a:off x="2509007" y="3902849"/>
            <a:ext cx="1364034" cy="523220"/>
          </a:xfrm>
          <a:prstGeom prst="rect">
            <a:avLst/>
          </a:prstGeom>
          <a:noFill/>
        </p:spPr>
        <p:txBody>
          <a:bodyPr wrap="square" rtlCol="0">
            <a:spAutoFit/>
          </a:bodyPr>
          <a:lstStyle/>
          <a:p>
            <a:pPr algn="ctr"/>
            <a:r>
              <a:rPr lang="en-US" altLang="zh-TW" sz="2800" dirty="0"/>
              <a:t>Flatten</a:t>
            </a:r>
            <a:endParaRPr lang="zh-TW" altLang="en-US" sz="2800" dirty="0"/>
          </a:p>
        </p:txBody>
      </p:sp>
      <p:sp>
        <p:nvSpPr>
          <p:cNvPr id="21" name="橢圓 20"/>
          <p:cNvSpPr/>
          <p:nvPr/>
        </p:nvSpPr>
        <p:spPr>
          <a:xfrm>
            <a:off x="4212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2" name="橢圓 21"/>
          <p:cNvSpPr/>
          <p:nvPr/>
        </p:nvSpPr>
        <p:spPr>
          <a:xfrm>
            <a:off x="4212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0</a:t>
            </a:r>
            <a:endParaRPr lang="zh-TW" altLang="en-US" sz="2400" dirty="0"/>
          </a:p>
        </p:txBody>
      </p:sp>
      <p:sp>
        <p:nvSpPr>
          <p:cNvPr id="23" name="橢圓 22"/>
          <p:cNvSpPr/>
          <p:nvPr/>
        </p:nvSpPr>
        <p:spPr>
          <a:xfrm>
            <a:off x="4212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1</a:t>
            </a:r>
            <a:endParaRPr lang="zh-TW" altLang="en-US" sz="2400" dirty="0"/>
          </a:p>
        </p:txBody>
      </p:sp>
      <p:sp>
        <p:nvSpPr>
          <p:cNvPr id="24" name="橢圓 23"/>
          <p:cNvSpPr/>
          <p:nvPr/>
        </p:nvSpPr>
        <p:spPr>
          <a:xfrm>
            <a:off x="4212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3</a:t>
            </a:r>
            <a:endParaRPr lang="zh-TW" altLang="en-US" sz="2400" dirty="0"/>
          </a:p>
        </p:txBody>
      </p:sp>
      <p:sp>
        <p:nvSpPr>
          <p:cNvPr id="25" name="橢圓 24"/>
          <p:cNvSpPr/>
          <p:nvPr/>
        </p:nvSpPr>
        <p:spPr>
          <a:xfrm>
            <a:off x="4212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26" name="橢圓 25"/>
          <p:cNvSpPr/>
          <p:nvPr/>
        </p:nvSpPr>
        <p:spPr>
          <a:xfrm>
            <a:off x="4212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1</a:t>
            </a:r>
            <a:endParaRPr lang="zh-TW" altLang="en-US" sz="2400" dirty="0"/>
          </a:p>
        </p:txBody>
      </p:sp>
      <p:sp>
        <p:nvSpPr>
          <p:cNvPr id="27" name="橢圓 26"/>
          <p:cNvSpPr/>
          <p:nvPr/>
        </p:nvSpPr>
        <p:spPr>
          <a:xfrm>
            <a:off x="4212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0</a:t>
            </a:r>
            <a:endParaRPr lang="zh-TW" altLang="en-US" sz="2400" dirty="0"/>
          </a:p>
        </p:txBody>
      </p:sp>
      <p:sp>
        <p:nvSpPr>
          <p:cNvPr id="28" name="橢圓 27"/>
          <p:cNvSpPr/>
          <p:nvPr/>
        </p:nvSpPr>
        <p:spPr>
          <a:xfrm>
            <a:off x="4212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3</a:t>
            </a:r>
            <a:endParaRPr lang="zh-TW" altLang="en-US" sz="2400" dirty="0"/>
          </a:p>
        </p:txBody>
      </p:sp>
      <p:sp>
        <p:nvSpPr>
          <p:cNvPr id="5" name="向右箭號 4"/>
          <p:cNvSpPr/>
          <p:nvPr/>
        </p:nvSpPr>
        <p:spPr>
          <a:xfrm>
            <a:off x="4987646" y="3190637"/>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3" name="向右箭號 32"/>
          <p:cNvSpPr/>
          <p:nvPr/>
        </p:nvSpPr>
        <p:spPr>
          <a:xfrm>
            <a:off x="7473525" y="3419072"/>
            <a:ext cx="558279"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pSp>
        <p:nvGrpSpPr>
          <p:cNvPr id="29" name="群組 28"/>
          <p:cNvGrpSpPr/>
          <p:nvPr/>
        </p:nvGrpSpPr>
        <p:grpSpPr>
          <a:xfrm>
            <a:off x="5601571" y="2724281"/>
            <a:ext cx="3201477" cy="2629618"/>
            <a:chOff x="-2630921" y="4440114"/>
            <a:chExt cx="3201477" cy="2629618"/>
          </a:xfrm>
        </p:grpSpPr>
        <p:pic>
          <p:nvPicPr>
            <p:cNvPr id="30" name="圖片 29"/>
            <p:cNvPicPr>
              <a:picLocks noChangeAspect="1"/>
            </p:cNvPicPr>
            <p:nvPr/>
          </p:nvPicPr>
          <p:blipFill>
            <a:blip r:embed="rId1"/>
            <a:stretch>
              <a:fillRect/>
            </a:stretch>
          </p:blipFill>
          <p:spPr>
            <a:xfrm rot="10800000" flipH="1">
              <a:off x="-2630921" y="4440114"/>
              <a:ext cx="3201477" cy="1701788"/>
            </a:xfrm>
            <a:prstGeom prst="rect">
              <a:avLst/>
            </a:prstGeom>
          </p:spPr>
        </p:pic>
        <p:sp>
          <p:nvSpPr>
            <p:cNvPr id="31" name="文字方塊 30"/>
            <p:cNvSpPr txBox="1"/>
            <p:nvPr/>
          </p:nvSpPr>
          <p:spPr>
            <a:xfrm>
              <a:off x="-2630921" y="6238735"/>
              <a:ext cx="2906568"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Fully Connected Feedforward network</a:t>
              </a:r>
              <a:endParaRPr lang="zh-TW" altLang="en-US" sz="2400" dirty="0"/>
            </a:p>
          </p:txBody>
        </p:sp>
      </p:grpSp>
      <p:sp>
        <p:nvSpPr>
          <p:cNvPr id="34" name="向右箭號 33"/>
          <p:cNvSpPr/>
          <p:nvPr/>
        </p:nvSpPr>
        <p:spPr>
          <a:xfrm>
            <a:off x="2325687" y="3202044"/>
            <a:ext cx="1832676" cy="72872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bldLvl="0" animBg="1"/>
      <p:bldP spid="22" grpId="0" bldLvl="0" animBg="1"/>
      <p:bldP spid="23" grpId="0" bldLvl="0" animBg="1"/>
      <p:bldP spid="24" grpId="0" bldLvl="0" animBg="1"/>
      <p:bldP spid="25" grpId="0" bldLvl="0" animBg="1"/>
      <p:bldP spid="26" grpId="0" bldLvl="0" animBg="1"/>
      <p:bldP spid="27" grpId="0" bldLvl="0" animBg="1"/>
      <p:bldP spid="28" grpId="0" bldLvl="0" animBg="1"/>
      <p:bldP spid="5" grpId="0" bldLvl="0" animBg="1"/>
      <p:bldP spid="33" grpId="0" bldLvl="0" animBg="1"/>
      <p:bldP spid="34"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1785620" y="2638425"/>
            <a:ext cx="7358380" cy="1108075"/>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altLang="zh-TW" sz="6600" dirty="0">
                <a:solidFill>
                  <a:schemeClr val="bg1"/>
                </a:solidFill>
                <a:sym typeface="+mn-ea"/>
              </a:rPr>
              <a:t>Linear Regression </a:t>
            </a:r>
            <a:br>
              <a:rPr lang="en-US" altLang="zh-TW" sz="6600" dirty="0">
                <a:solidFill>
                  <a:schemeClr val="bg1"/>
                </a:solidFill>
                <a:sym typeface="+mn-ea"/>
              </a:rPr>
            </a:br>
            <a:endParaRPr lang="en-US" altLang="zh-CN" sz="6600" dirty="0">
              <a:solidFill>
                <a:schemeClr val="bg1"/>
              </a:solidFill>
              <a:sym typeface="+mn-ea"/>
            </a:endParaRPr>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Regression: Output a scalar</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a:xfrm>
            <a:off x="628650" y="1825625"/>
            <a:ext cx="7886700" cy="4840646"/>
          </a:xfrm>
        </p:spPr>
        <p:txBody>
          <a:bodyPr>
            <a:normAutofit/>
          </a:bodyPr>
          <a:lstStyle/>
          <a:p>
            <a:r>
              <a:rPr lang="en-US" altLang="zh-TW" sz="2400" dirty="0"/>
              <a:t>Stock Market Forecast</a:t>
            </a:r>
            <a:endParaRPr lang="en-US" altLang="zh-TW" sz="2400" dirty="0"/>
          </a:p>
          <a:p>
            <a:pPr lvl="1"/>
            <a:endParaRPr lang="en-US" altLang="zh-TW" dirty="0"/>
          </a:p>
          <a:p>
            <a:pPr lvl="1"/>
            <a:endParaRPr lang="en-US" altLang="zh-TW" dirty="0"/>
          </a:p>
          <a:p>
            <a:pPr lvl="1"/>
            <a:endParaRPr lang="en-US" altLang="zh-TW" dirty="0"/>
          </a:p>
          <a:p>
            <a:r>
              <a:rPr lang="en-US" altLang="zh-TW" sz="2400" dirty="0"/>
              <a:t>Self-driving Car</a:t>
            </a:r>
            <a:endParaRPr lang="en-US" altLang="zh-TW" sz="2400" dirty="0"/>
          </a:p>
          <a:p>
            <a:pPr lvl="1"/>
            <a:endParaRPr lang="en-US" altLang="zh-TW" dirty="0"/>
          </a:p>
          <a:p>
            <a:pPr lvl="1"/>
            <a:endParaRPr lang="en-US" altLang="zh-TW" dirty="0"/>
          </a:p>
          <a:p>
            <a:pPr lvl="1"/>
            <a:endParaRPr lang="en-US" altLang="zh-TW" dirty="0"/>
          </a:p>
          <a:p>
            <a:r>
              <a:rPr lang="en-US" altLang="zh-TW" sz="2400" dirty="0"/>
              <a:t>Recommendation</a:t>
            </a:r>
            <a:endParaRPr lang="zh-TW" altLang="en-US" sz="2400" dirty="0"/>
          </a:p>
        </p:txBody>
      </p:sp>
      <mc:AlternateContent xmlns:mc="http://schemas.openxmlformats.org/markup-compatibility/2006">
        <mc:Choice xmlns:a14="http://schemas.microsoft.com/office/drawing/2010/main" Requires="a14">
          <p:sp>
            <p:nvSpPr>
              <p:cNvPr id="4" name="文字方塊 3"/>
              <p:cNvSpPr txBox="1"/>
              <p:nvPr/>
            </p:nvSpPr>
            <p:spPr>
              <a:xfrm>
                <a:off x="2227006" y="2634599"/>
                <a:ext cx="33113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e>
                      </m:d>
                      <m:r>
                        <a:rPr lang="en-US" altLang="zh-TW" sz="2800" b="0" i="1" smtClean="0">
                          <a:latin typeface="Cambria Math" panose="02040503050406030204" pitchFamily="18" charset="0"/>
                        </a:rPr>
                        <m:t>=</m:t>
                      </m:r>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2227006" y="2634599"/>
                <a:ext cx="3311356" cy="430887"/>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5" name="矩形 4"/>
          <p:cNvSpPr/>
          <p:nvPr/>
        </p:nvSpPr>
        <p:spPr>
          <a:xfrm>
            <a:off x="5569326" y="2452255"/>
            <a:ext cx="3134783" cy="830997"/>
          </a:xfrm>
          <a:prstGeom prst="rect">
            <a:avLst/>
          </a:prstGeom>
        </p:spPr>
        <p:txBody>
          <a:bodyPr wrap="square">
            <a:spAutoFit/>
          </a:bodyPr>
          <a:lstStyle/>
          <a:p>
            <a:r>
              <a:rPr lang="en-US" altLang="zh-TW" sz="2400" dirty="0">
                <a:solidFill>
                  <a:srgbClr val="000000"/>
                </a:solidFill>
                <a:latin typeface="Arial" panose="020B0604020202020204" pitchFamily="34" charset="0"/>
              </a:rPr>
              <a:t>Dow Jones Industrial Average at tomorrow</a:t>
            </a:r>
            <a:endParaRPr lang="zh-TW" altLang="en-US" sz="2400" dirty="0"/>
          </a:p>
        </p:txBody>
      </p:sp>
      <p:pic>
        <p:nvPicPr>
          <p:cNvPr id="30722" name="Picture 2" descr="「股票走勢」的圖片搜尋結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0182" y="2345600"/>
            <a:ext cx="1710812" cy="10443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文字方塊 6"/>
              <p:cNvSpPr txBox="1"/>
              <p:nvPr/>
            </p:nvSpPr>
            <p:spPr>
              <a:xfrm>
                <a:off x="2227006" y="4274051"/>
                <a:ext cx="33113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e>
                      </m:d>
                      <m:r>
                        <a:rPr lang="en-US" altLang="zh-TW" sz="2800" b="0" i="1" smtClean="0">
                          <a:latin typeface="Cambria Math" panose="02040503050406030204" pitchFamily="18" charset="0"/>
                        </a:rPr>
                        <m:t>=</m:t>
                      </m:r>
                    </m:oMath>
                  </m:oMathPara>
                </a14:m>
                <a:endParaRPr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2227006" y="4274051"/>
                <a:ext cx="3311356" cy="430887"/>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1677176" y="5647510"/>
                <a:ext cx="44110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r>
                            <a:rPr lang="zh-TW" altLang="en-US" sz="2800" i="1">
                              <a:latin typeface="Cambria Math" panose="02040503050406030204" pitchFamily="18" charset="0"/>
                            </a:rPr>
                            <m:t>              </m:t>
                          </m:r>
                          <m:r>
                            <a:rPr lang="en-US" altLang="zh-TW" sz="2800" b="0" i="1" smtClean="0">
                              <a:latin typeface="Cambria Math" panose="02040503050406030204" pitchFamily="18" charset="0"/>
                            </a:rPr>
                            <m:t>   </m:t>
                          </m:r>
                        </m:e>
                      </m:d>
                      <m:r>
                        <a:rPr lang="en-US" altLang="zh-TW" sz="2800" b="0" i="1" smtClean="0">
                          <a:latin typeface="Cambria Math" panose="02040503050406030204" pitchFamily="18" charset="0"/>
                        </a:rPr>
                        <m:t>=</m:t>
                      </m:r>
                    </m:oMath>
                  </m:oMathPara>
                </a14:m>
                <a:endParaRPr lang="zh-TW" altLang="en-US" sz="2800" dirty="0"/>
              </a:p>
            </p:txBody>
          </p:sp>
        </mc:Choice>
        <mc:Fallback>
          <p:sp>
            <p:nvSpPr>
              <p:cNvPr id="8" name="文字方塊 7"/>
              <p:cNvSpPr txBox="1">
                <a:spLocks noRot="1" noChangeAspect="1" noMove="1" noResize="1" noEditPoints="1" noAdjustHandles="1" noChangeArrowheads="1" noChangeShapeType="1" noTextEdit="1"/>
              </p:cNvSpPr>
              <p:nvPr/>
            </p:nvSpPr>
            <p:spPr>
              <a:xfrm>
                <a:off x="1677176" y="5647510"/>
                <a:ext cx="4411015" cy="430887"/>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p:pic>
        <p:nvPicPr>
          <p:cNvPr id="30724" name="Picture 4" descr="「self driving cars sensors」的圖片搜尋結果"/>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16627" y="3938162"/>
            <a:ext cx="1517922" cy="115863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569326" y="4249026"/>
            <a:ext cx="3134783" cy="460375"/>
          </a:xfrm>
          <a:prstGeom prst="rect">
            <a:avLst/>
          </a:prstGeom>
        </p:spPr>
        <p:txBody>
          <a:bodyPr wrap="square">
            <a:spAutoFit/>
          </a:bodyPr>
          <a:lstStyle/>
          <a:p>
            <a:r>
              <a:rPr lang="en-US" altLang="zh-TW" sz="2400" dirty="0"/>
              <a:t>Rotation angle</a:t>
            </a:r>
            <a:endParaRPr lang="en-US" altLang="zh-TW" sz="2400" dirty="0"/>
          </a:p>
        </p:txBody>
      </p:sp>
      <p:sp>
        <p:nvSpPr>
          <p:cNvPr id="6" name="文字方塊 5"/>
          <p:cNvSpPr txBox="1"/>
          <p:nvPr/>
        </p:nvSpPr>
        <p:spPr>
          <a:xfrm>
            <a:off x="2116455" y="5658485"/>
            <a:ext cx="1798955" cy="460375"/>
          </a:xfrm>
          <a:prstGeom prst="rect">
            <a:avLst/>
          </a:prstGeom>
          <a:noFill/>
        </p:spPr>
        <p:txBody>
          <a:bodyPr wrap="square" rtlCol="0">
            <a:spAutoFit/>
          </a:bodyPr>
          <a:lstStyle/>
          <a:p>
            <a:pPr algn="ctr"/>
            <a:r>
              <a:rPr lang="en-US" altLang="zh-TW" sz="2400" dirty="0"/>
              <a:t>Comsumer</a:t>
            </a:r>
            <a:r>
              <a:rPr lang="zh-TW" altLang="en-US" sz="2400" dirty="0"/>
              <a:t> </a:t>
            </a:r>
            <a:r>
              <a:rPr lang="en-US" altLang="zh-TW" sz="2400" dirty="0"/>
              <a:t>A</a:t>
            </a:r>
            <a:endParaRPr lang="zh-TW" altLang="en-US" sz="2400" dirty="0"/>
          </a:p>
        </p:txBody>
      </p:sp>
      <p:sp>
        <p:nvSpPr>
          <p:cNvPr id="12" name="文字方塊 11"/>
          <p:cNvSpPr txBox="1"/>
          <p:nvPr/>
        </p:nvSpPr>
        <p:spPr>
          <a:xfrm>
            <a:off x="3915697" y="5652409"/>
            <a:ext cx="1430594" cy="460375"/>
          </a:xfrm>
          <a:prstGeom prst="rect">
            <a:avLst/>
          </a:prstGeom>
          <a:noFill/>
        </p:spPr>
        <p:txBody>
          <a:bodyPr wrap="square" rtlCol="0">
            <a:spAutoFit/>
          </a:bodyPr>
          <a:lstStyle/>
          <a:p>
            <a:pPr algn="ctr"/>
            <a:r>
              <a:rPr lang="en-US" altLang="zh-TW" sz="2400" dirty="0"/>
              <a:t>Goods</a:t>
            </a:r>
            <a:r>
              <a:rPr lang="zh-TW" altLang="en-US" sz="2400" dirty="0"/>
              <a:t> </a:t>
            </a:r>
            <a:r>
              <a:rPr lang="en-US" altLang="zh-TW" sz="2400" dirty="0"/>
              <a:t>B</a:t>
            </a:r>
            <a:endParaRPr lang="zh-TW" altLang="en-US" sz="2400" dirty="0"/>
          </a:p>
        </p:txBody>
      </p:sp>
      <p:sp>
        <p:nvSpPr>
          <p:cNvPr id="13" name="矩形 12"/>
          <p:cNvSpPr/>
          <p:nvPr/>
        </p:nvSpPr>
        <p:spPr>
          <a:xfrm>
            <a:off x="6105329" y="5632120"/>
            <a:ext cx="2065277" cy="829945"/>
          </a:xfrm>
          <a:prstGeom prst="rect">
            <a:avLst/>
          </a:prstGeom>
        </p:spPr>
        <p:txBody>
          <a:bodyPr wrap="square">
            <a:spAutoFit/>
          </a:bodyPr>
          <a:lstStyle/>
          <a:p>
            <a:r>
              <a:rPr lang="en-US" altLang="zh-TW" sz="2400" dirty="0"/>
              <a:t>Propability of Purchase</a:t>
            </a:r>
            <a:endParaRPr lang="en-US" altLang="zh-TW" sz="2400" dirty="0"/>
          </a:p>
        </p:txBody>
      </p:sp>
      <p:sp>
        <p:nvSpPr>
          <p:cNvPr id="9" name="灯片编号占位符 8"/>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7" grpId="0" bldLvl="0" animBg="1"/>
      <p:bldP spid="8" grpId="0" bldLvl="0" animBg="1"/>
      <p:bldP spid="10" grpId="0"/>
      <p:bldP spid="6"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buClrTx/>
              <a:buSzTx/>
              <a:buFontTx/>
            </a:pPr>
            <a:r>
              <a:rPr sz="3600" b="1" kern="0" spc="-5" dirty="0">
                <a:solidFill>
                  <a:srgbClr val="00294D"/>
                </a:solidFill>
                <a:latin typeface="Calibri" panose="020F0502020204030204"/>
                <a:cs typeface="Calibri" panose="020F0502020204030204"/>
              </a:rPr>
              <a:t>Example Application</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p:txBody>
          <a:bodyPr/>
          <a:lstStyle/>
          <a:p>
            <a:r>
              <a:rPr lang="en-US" altLang="zh-TW" dirty="0"/>
              <a:t>Estimating the Combat Power (CP) of a </a:t>
            </a:r>
            <a:r>
              <a:rPr lang="en-US" altLang="zh-TW" dirty="0" err="1"/>
              <a:t>pokemon</a:t>
            </a:r>
            <a:r>
              <a:rPr lang="en-US" altLang="zh-TW" dirty="0"/>
              <a:t> after evolution</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827126" y="4372124"/>
                <a:ext cx="511794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r>
                            <a:rPr lang="zh-TW" altLang="en-US" sz="2800" i="1">
                              <a:latin typeface="Cambria Math" panose="02040503050406030204" pitchFamily="18" charset="0"/>
                            </a:rPr>
                            <m:t>             </m:t>
                          </m:r>
                          <m:r>
                            <a:rPr lang="en-US" altLang="zh-TW" sz="2800" b="0" i="1">
                              <a:latin typeface="Cambria Math" panose="02040503050406030204" pitchFamily="18" charset="0"/>
                            </a:rPr>
                            <m:t>         </m:t>
                          </m:r>
                          <m:r>
                            <a:rPr lang="zh-TW" altLang="en-US" sz="2800" i="1">
                              <a:latin typeface="Cambria Math" panose="02040503050406030204" pitchFamily="18" charset="0"/>
                            </a:rPr>
                            <m:t> </m:t>
                          </m:r>
                          <m:r>
                            <a:rPr lang="en-US" altLang="zh-TW" sz="2800" b="0" i="1" smtClean="0">
                              <a:latin typeface="Cambria Math" panose="02040503050406030204" pitchFamily="18" charset="0"/>
                            </a:rPr>
                            <m:t>   </m:t>
                          </m:r>
                        </m:e>
                      </m:d>
                      <m:r>
                        <a:rPr lang="en-US" altLang="zh-TW" sz="2800" b="0" i="1" smtClean="0">
                          <a:latin typeface="Cambria Math" panose="02040503050406030204" pitchFamily="18" charset="0"/>
                        </a:rPr>
                        <m:t>=</m:t>
                      </m:r>
                    </m:oMath>
                  </m:oMathPara>
                </a14:m>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827126" y="4372124"/>
                <a:ext cx="5117940" cy="430887"/>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5" name="文字方塊 4"/>
          <p:cNvSpPr txBox="1"/>
          <p:nvPr/>
        </p:nvSpPr>
        <p:spPr>
          <a:xfrm>
            <a:off x="6143542" y="4110513"/>
            <a:ext cx="1769806"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800" dirty="0"/>
              <a:t>CP after evolution</a:t>
            </a:r>
            <a:endParaRPr lang="zh-TW" altLang="en-US" sz="2800" dirty="0"/>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310" y="2783503"/>
            <a:ext cx="3248864" cy="3567678"/>
          </a:xfrm>
          <a:prstGeom prst="rect">
            <a:avLst/>
          </a:prstGeom>
        </p:spPr>
      </p:pic>
      <mc:AlternateContent xmlns:mc="http://schemas.openxmlformats.org/markup-compatibility/2006">
        <mc:Choice xmlns:a14="http://schemas.microsoft.com/office/drawing/2010/main" Requires="a14">
          <p:sp>
            <p:nvSpPr>
              <p:cNvPr id="6" name="文字方塊 5"/>
              <p:cNvSpPr txBox="1"/>
              <p:nvPr/>
            </p:nvSpPr>
            <p:spPr>
              <a:xfrm>
                <a:off x="5062967" y="496547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𝑥</m:t>
                      </m:r>
                    </m:oMath>
                  </m:oMathPara>
                </a14:m>
                <a:endParaRPr lang="zh-TW" altLang="en-US" sz="2800" dirty="0"/>
              </a:p>
            </p:txBody>
          </p:sp>
        </mc:Choice>
        <mc:Fallback>
          <p:sp>
            <p:nvSpPr>
              <p:cNvPr id="6" name="文字方塊 5"/>
              <p:cNvSpPr txBox="1">
                <a:spLocks noRot="1" noChangeAspect="1" noMove="1" noResize="1" noEditPoints="1" noAdjustHandles="1" noChangeArrowheads="1" noChangeShapeType="1" noTextEdit="1"/>
              </p:cNvSpPr>
              <p:nvPr/>
            </p:nvSpPr>
            <p:spPr>
              <a:xfrm>
                <a:off x="5062967" y="4965476"/>
                <a:ext cx="283411" cy="430887"/>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7967682" y="4657426"/>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𝑦</m:t>
                      </m:r>
                    </m:oMath>
                  </m:oMathPara>
                </a14:m>
                <a:endParaRPr lang="zh-TW" altLang="en-US" sz="2800" dirty="0"/>
              </a:p>
            </p:txBody>
          </p:sp>
        </mc:Choice>
        <mc:Fallback>
          <p:sp>
            <p:nvSpPr>
              <p:cNvPr id="9" name="文字方塊 8"/>
              <p:cNvSpPr txBox="1">
                <a:spLocks noRot="1" noChangeAspect="1" noMove="1" noResize="1" noEditPoints="1" noAdjustHandles="1" noChangeArrowheads="1" noChangeShapeType="1" noTextEdit="1"/>
              </p:cNvSpPr>
              <p:nvPr/>
            </p:nvSpPr>
            <p:spPr>
              <a:xfrm>
                <a:off x="7967682" y="4657426"/>
                <a:ext cx="288284" cy="430887"/>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3604531" y="2795141"/>
                <a:ext cx="585225"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𝑐𝑝</m:t>
                          </m:r>
                        </m:sub>
                      </m:sSub>
                    </m:oMath>
                  </m:oMathPara>
                </a14:m>
                <a:endParaRPr lang="zh-TW" altLang="en-US" sz="2800" dirty="0"/>
              </a:p>
            </p:txBody>
          </p:sp>
        </mc:Choice>
        <mc:Fallback>
          <p:sp>
            <p:nvSpPr>
              <p:cNvPr id="10" name="文字方塊 9"/>
              <p:cNvSpPr txBox="1">
                <a:spLocks noRot="1" noChangeAspect="1" noMove="1" noResize="1" noEditPoints="1" noAdjustHandles="1" noChangeArrowheads="1" noChangeShapeType="1" noTextEdit="1"/>
              </p:cNvSpPr>
              <p:nvPr/>
            </p:nvSpPr>
            <p:spPr>
              <a:xfrm>
                <a:off x="3604531" y="2795141"/>
                <a:ext cx="585225" cy="464101"/>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3772973" y="5394420"/>
                <a:ext cx="615681" cy="4641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h𝑝</m:t>
                          </m:r>
                        </m:sub>
                      </m:sSub>
                    </m:oMath>
                  </m:oMathPara>
                </a14:m>
                <a:endParaRPr lang="zh-TW" altLang="en-US" sz="2800" dirty="0"/>
              </a:p>
            </p:txBody>
          </p:sp>
        </mc:Choice>
        <mc:Fallback>
          <p:sp>
            <p:nvSpPr>
              <p:cNvPr id="11" name="文字方塊 10"/>
              <p:cNvSpPr txBox="1">
                <a:spLocks noRot="1" noChangeAspect="1" noMove="1" noResize="1" noEditPoints="1" noAdjustHandles="1" noChangeArrowheads="1" noChangeShapeType="1" noTextEdit="1"/>
              </p:cNvSpPr>
              <p:nvPr/>
            </p:nvSpPr>
            <p:spPr>
              <a:xfrm>
                <a:off x="3772973" y="5394420"/>
                <a:ext cx="615681" cy="464101"/>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3364742" y="6176188"/>
                <a:ext cx="5053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𝑤</m:t>
                          </m:r>
                        </m:sub>
                      </m:sSub>
                    </m:oMath>
                  </m:oMathPara>
                </a14:m>
                <a:endParaRPr lang="zh-TW" altLang="en-US" sz="2800" dirty="0"/>
              </a:p>
            </p:txBody>
          </p:sp>
        </mc:Choice>
        <mc:Fallback>
          <p:sp>
            <p:nvSpPr>
              <p:cNvPr id="12" name="文字方塊 11"/>
              <p:cNvSpPr txBox="1">
                <a:spLocks noRot="1" noChangeAspect="1" noMove="1" noResize="1" noEditPoints="1" noAdjustHandles="1" noChangeArrowheads="1" noChangeShapeType="1" noTextEdit="1"/>
              </p:cNvSpPr>
              <p:nvPr/>
            </p:nvSpPr>
            <p:spPr>
              <a:xfrm>
                <a:off x="3364742" y="6176188"/>
                <a:ext cx="505330" cy="430887"/>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4223162" y="6199956"/>
                <a:ext cx="4540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h</m:t>
                          </m:r>
                        </m:sub>
                      </m:sSub>
                    </m:oMath>
                  </m:oMathPara>
                </a14:m>
                <a:endParaRPr lang="zh-TW" altLang="en-US" sz="2800" dirty="0"/>
              </a:p>
            </p:txBody>
          </p:sp>
        </mc:Choice>
        <mc:Fallback>
          <p:sp>
            <p:nvSpPr>
              <p:cNvPr id="13" name="文字方塊 12"/>
              <p:cNvSpPr txBox="1">
                <a:spLocks noRot="1" noChangeAspect="1" noMove="1" noResize="1" noEditPoints="1" noAdjustHandles="1" noChangeArrowheads="1" noChangeShapeType="1" noTextEdit="1"/>
              </p:cNvSpPr>
              <p:nvPr/>
            </p:nvSpPr>
            <p:spPr>
              <a:xfrm>
                <a:off x="4223162" y="6199956"/>
                <a:ext cx="454034" cy="430887"/>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7" name="矩形 6"/>
          <p:cNvSpPr/>
          <p:nvPr/>
        </p:nvSpPr>
        <p:spPr>
          <a:xfrm>
            <a:off x="2838519" y="2783731"/>
            <a:ext cx="787314" cy="38924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017839" y="5487384"/>
            <a:ext cx="727705" cy="27350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3261980" y="5904262"/>
            <a:ext cx="727705" cy="3598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4101447" y="5920143"/>
            <a:ext cx="727705" cy="35981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7" name="文字方塊 16"/>
              <p:cNvSpPr txBox="1"/>
              <p:nvPr/>
            </p:nvSpPr>
            <p:spPr>
              <a:xfrm>
                <a:off x="2198921" y="4940540"/>
                <a:ext cx="4158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𝑠</m:t>
                          </m:r>
                        </m:sub>
                      </m:sSub>
                    </m:oMath>
                  </m:oMathPara>
                </a14:m>
                <a:endParaRPr lang="zh-TW" altLang="en-US" sz="2800" dirty="0"/>
              </a:p>
            </p:txBody>
          </p:sp>
        </mc:Choice>
        <mc:Fallback>
          <p:sp>
            <p:nvSpPr>
              <p:cNvPr id="17" name="文字方塊 16"/>
              <p:cNvSpPr txBox="1">
                <a:spLocks noRot="1" noChangeAspect="1" noMove="1" noResize="1" noEditPoints="1" noAdjustHandles="1" noChangeArrowheads="1" noChangeShapeType="1" noTextEdit="1"/>
              </p:cNvSpPr>
              <p:nvPr/>
            </p:nvSpPr>
            <p:spPr>
              <a:xfrm>
                <a:off x="2198921" y="4940540"/>
                <a:ext cx="415883" cy="430887"/>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18" name="矩形 17"/>
          <p:cNvSpPr/>
          <p:nvPr/>
        </p:nvSpPr>
        <p:spPr>
          <a:xfrm>
            <a:off x="2714042" y="5070506"/>
            <a:ext cx="1275643" cy="30092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灯片编号占位符 18"/>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9" grpId="0" bldLvl="0" animBg="1"/>
      <p:bldP spid="10" grpId="0" bldLvl="0" animBg="1"/>
      <p:bldP spid="11" grpId="0" bldLvl="0" animBg="1"/>
      <p:bldP spid="12" grpId="0" bldLvl="0" animBg="1"/>
      <p:bldP spid="13" grpId="0" bldLvl="0" animBg="1"/>
      <p:bldP spid="7" grpId="0" bldLvl="0" animBg="1"/>
      <p:bldP spid="14" grpId="0" bldLvl="0" animBg="1"/>
      <p:bldP spid="15" grpId="0" bldLvl="0" animBg="1"/>
      <p:bldP spid="16" grpId="0" bldLvl="0" animBg="1"/>
      <p:bldP spid="17" grpId="0" bldLvl="0" animBg="1"/>
      <p:bldP spid="1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l">
              <a:buClrTx/>
              <a:buSzTx/>
              <a:buFontTx/>
            </a:pPr>
            <a:r>
              <a:rPr sz="3600" b="1" kern="0" spc="-5" dirty="0">
                <a:solidFill>
                  <a:srgbClr val="00294D"/>
                </a:solidFill>
                <a:latin typeface="Calibri" panose="020F0502020204030204"/>
                <a:cs typeface="Calibri" panose="020F0502020204030204"/>
              </a:rPr>
              <a:t>Step 1: Model</a:t>
            </a:r>
            <a:endParaRPr sz="3600" b="1" kern="0" spc="-5" dirty="0">
              <a:solidFill>
                <a:srgbClr val="00294D"/>
              </a:solidFill>
              <a:latin typeface="Calibri" panose="020F0502020204030204"/>
              <a:cs typeface="Calibri" panose="020F0502020204030204"/>
            </a:endParaRPr>
          </a:p>
        </p:txBody>
      </p:sp>
      <p:sp>
        <p:nvSpPr>
          <p:cNvPr id="4"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5"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32828" name="方程式" r:id="rId1" imgW="12496800" imgH="5181600" progId="Equation.3">
                  <p:embed/>
                </p:oleObj>
              </mc:Choice>
              <mc:Fallback>
                <p:oleObj name="方程式" r:id="rId1" imgW="12496800" imgH="5181600" progId="Equation.3">
                  <p:embed/>
                  <p:pic>
                    <p:nvPicPr>
                      <p:cNvPr id="0" name="Object 12"/>
                      <p:cNvPicPr>
                        <a:picLocks noChangeAspect="1" noChangeArrowheads="1"/>
                      </p:cNvPicPr>
                      <p:nvPr/>
                    </p:nvPicPr>
                    <p:blipFill>
                      <a:blip r:embed="rId2"/>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字方塊 5"/>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grpSp>
        <p:nvGrpSpPr>
          <p:cNvPr id="10" name="群組 9"/>
          <p:cNvGrpSpPr/>
          <p:nvPr/>
        </p:nvGrpSpPr>
        <p:grpSpPr>
          <a:xfrm>
            <a:off x="1751303" y="3538957"/>
            <a:ext cx="5279638" cy="1699902"/>
            <a:chOff x="827126" y="3703931"/>
            <a:chExt cx="5279638" cy="1699902"/>
          </a:xfrm>
        </p:grpSpPr>
        <mc:AlternateContent xmlns:mc="http://schemas.openxmlformats.org/markup-compatibility/2006">
          <mc:Choice xmlns:a14="http://schemas.microsoft.com/office/drawing/2010/main" Requires="a14">
            <p:sp>
              <p:nvSpPr>
                <p:cNvPr id="7" name="文字方塊 6"/>
                <p:cNvSpPr txBox="1"/>
                <p:nvPr/>
              </p:nvSpPr>
              <p:spPr>
                <a:xfrm>
                  <a:off x="827126" y="4372124"/>
                  <a:ext cx="33113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    </m:t>
                            </m:r>
                            <m:r>
                              <a:rPr lang="zh-TW" altLang="en-US" sz="2800" i="1">
                                <a:latin typeface="Cambria Math" panose="02040503050406030204" pitchFamily="18" charset="0"/>
                              </a:rPr>
                              <m:t>             </m:t>
                            </m:r>
                            <m:r>
                              <a:rPr lang="en-US" altLang="zh-TW" sz="2800" b="0" i="1">
                                <a:latin typeface="Cambria Math" panose="02040503050406030204" pitchFamily="18" charset="0"/>
                              </a:rPr>
                              <m:t>         </m:t>
                            </m:r>
                            <m:r>
                              <a:rPr lang="zh-TW" altLang="en-US" sz="2800" i="1">
                                <a:latin typeface="Cambria Math" panose="02040503050406030204" pitchFamily="18" charset="0"/>
                              </a:rPr>
                              <m:t> </m:t>
                            </m:r>
                            <m:r>
                              <a:rPr lang="en-US" altLang="zh-TW" sz="2800" b="0" i="1" smtClean="0">
                                <a:latin typeface="Cambria Math" panose="02040503050406030204" pitchFamily="18" charset="0"/>
                              </a:rPr>
                              <m:t>   </m:t>
                            </m:r>
                          </m:e>
                        </m:d>
                        <m:r>
                          <a:rPr lang="en-US" altLang="zh-TW" sz="2800" b="0" i="1" smtClean="0">
                            <a:latin typeface="Cambria Math" panose="02040503050406030204" pitchFamily="18" charset="0"/>
                          </a:rPr>
                          <m:t>=</m:t>
                        </m:r>
                      </m:oMath>
                    </m:oMathPara>
                  </a14:m>
                  <a:endParaRPr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827126" y="4372124"/>
                  <a:ext cx="3311356" cy="430887"/>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8" name="文字方塊 7"/>
            <p:cNvSpPr txBox="1"/>
            <p:nvPr/>
          </p:nvSpPr>
          <p:spPr>
            <a:xfrm>
              <a:off x="4336958" y="4110513"/>
              <a:ext cx="1769806" cy="95410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800" dirty="0"/>
                <a:t>CP after evolution</a:t>
              </a:r>
              <a:endParaRPr lang="zh-TW" altLang="en-US" sz="2800" dirty="0"/>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1317" y="3703931"/>
              <a:ext cx="1547996" cy="1699902"/>
            </a:xfrm>
            <a:prstGeom prst="rect">
              <a:avLst/>
            </a:prstGeom>
          </p:spPr>
        </p:pic>
      </p:grpSp>
      <p:sp>
        <p:nvSpPr>
          <p:cNvPr id="12" name="文字方塊 11"/>
          <p:cNvSpPr txBox="1"/>
          <p:nvPr/>
        </p:nvSpPr>
        <p:spPr>
          <a:xfrm>
            <a:off x="726700" y="5716316"/>
            <a:ext cx="2368637"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800" dirty="0"/>
              <a:t>Linear model:</a:t>
            </a:r>
            <a:endParaRPr lang="zh-TW" altLang="en-US" sz="2800" dirty="0"/>
          </a:p>
        </p:txBody>
      </p:sp>
      <mc:AlternateContent xmlns:mc="http://schemas.openxmlformats.org/markup-compatibility/2006">
        <mc:Choice xmlns:a14="http://schemas.microsoft.com/office/drawing/2010/main" Requires="a14">
          <p:sp>
            <p:nvSpPr>
              <p:cNvPr id="15" name="文字方塊 14"/>
              <p:cNvSpPr txBox="1"/>
              <p:nvPr/>
            </p:nvSpPr>
            <p:spPr>
              <a:xfrm>
                <a:off x="4481006" y="1864180"/>
                <a:ext cx="3869085" cy="461665"/>
              </a:xfrm>
              <a:prstGeom prst="rect">
                <a:avLst/>
              </a:prstGeom>
              <a:noFill/>
            </p:spPr>
            <p:txBody>
              <a:bodyPr wrap="square" rtlCol="0">
                <a:spAutoFit/>
              </a:bodyPr>
              <a:lstStyle/>
              <a:p>
                <a:r>
                  <a:rPr lang="en-US" altLang="zh-TW" sz="2400" dirty="0"/>
                  <a:t>f</a:t>
                </a:r>
                <a:r>
                  <a:rPr lang="en-US" altLang="zh-TW" sz="2400" baseline="-25000" dirty="0"/>
                  <a:t>1</a:t>
                </a:r>
                <a:r>
                  <a:rPr lang="en-US" altLang="zh-TW" sz="2400" dirty="0"/>
                  <a:t>: y = 10.0 + 9.0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4481006" y="1864180"/>
                <a:ext cx="3869085" cy="461665"/>
              </a:xfrm>
              <a:prstGeom prst="rect">
                <a:avLst/>
              </a:prstGeom>
              <a:blipFill rotWithShape="1">
                <a:blip r:embed="rId5"/>
                <a:stretch>
                  <a:fillRect l="-2362"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4481938" y="2326455"/>
                <a:ext cx="3626648" cy="461665"/>
              </a:xfrm>
              <a:prstGeom prst="rect">
                <a:avLst/>
              </a:prstGeom>
              <a:noFill/>
            </p:spPr>
            <p:txBody>
              <a:bodyPr wrap="square" rtlCol="0">
                <a:spAutoFit/>
              </a:bodyPr>
              <a:lstStyle/>
              <a:p>
                <a:r>
                  <a:rPr lang="en-US" altLang="zh-TW" sz="2400" dirty="0"/>
                  <a:t>f</a:t>
                </a:r>
                <a:r>
                  <a:rPr lang="en-US" altLang="zh-TW" sz="2400" baseline="-25000" dirty="0"/>
                  <a:t>2</a:t>
                </a:r>
                <a:r>
                  <a:rPr lang="en-US" altLang="zh-TW" sz="2400" dirty="0"/>
                  <a:t>: y = 9.8 + 9.2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4481938" y="2326455"/>
                <a:ext cx="3626648" cy="461665"/>
              </a:xfrm>
              <a:prstGeom prst="rect">
                <a:avLst/>
              </a:prstGeom>
              <a:blipFill rotWithShape="1">
                <a:blip r:embed="rId6"/>
                <a:stretch>
                  <a:fillRect l="-2521" t="-10667" b="-30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4495754" y="2777056"/>
                <a:ext cx="3626648" cy="461665"/>
              </a:xfrm>
              <a:prstGeom prst="rect">
                <a:avLst/>
              </a:prstGeom>
              <a:noFill/>
            </p:spPr>
            <p:txBody>
              <a:bodyPr wrap="square" rtlCol="0">
                <a:spAutoFit/>
              </a:bodyPr>
              <a:lstStyle/>
              <a:p>
                <a:r>
                  <a:rPr lang="en-US" altLang="zh-TW" sz="2400" dirty="0"/>
                  <a:t>f</a:t>
                </a:r>
                <a:r>
                  <a:rPr lang="en-US" altLang="zh-TW" sz="2400" baseline="-25000" dirty="0"/>
                  <a:t>3</a:t>
                </a:r>
                <a:r>
                  <a:rPr lang="en-US" altLang="zh-TW" sz="2400" dirty="0"/>
                  <a:t>: y = - 0.8 - 1.2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4495754" y="2777056"/>
                <a:ext cx="3626648" cy="461665"/>
              </a:xfrm>
              <a:prstGeom prst="rect">
                <a:avLst/>
              </a:prstGeom>
              <a:blipFill rotWithShape="1">
                <a:blip r:embed="rId7"/>
                <a:stretch>
                  <a:fillRect l="-2521" t="-10667" b="-30667"/>
                </a:stretch>
              </a:blipFill>
            </p:spPr>
            <p:txBody>
              <a:bodyPr/>
              <a:lstStyle/>
              <a:p>
                <a:r>
                  <a:rPr lang="zh-TW" altLang="en-US">
                    <a:noFill/>
                  </a:rPr>
                  <a:t> </a:t>
                </a:r>
                <a:endParaRPr lang="zh-TW" altLang="en-US">
                  <a:noFill/>
                </a:endParaRPr>
              </a:p>
            </p:txBody>
          </p:sp>
        </mc:Fallback>
      </mc:AlternateContent>
      <p:sp>
        <p:nvSpPr>
          <p:cNvPr id="18" name="文字方塊 17"/>
          <p:cNvSpPr txBox="1"/>
          <p:nvPr/>
        </p:nvSpPr>
        <p:spPr>
          <a:xfrm>
            <a:off x="6932674" y="3172966"/>
            <a:ext cx="2046067" cy="461665"/>
          </a:xfrm>
          <a:prstGeom prst="rect">
            <a:avLst/>
          </a:prstGeom>
          <a:noFill/>
        </p:spPr>
        <p:txBody>
          <a:bodyPr wrap="square" rtlCol="0">
            <a:spAutoFit/>
          </a:bodyPr>
          <a:lstStyle/>
          <a:p>
            <a:r>
              <a:rPr lang="en-US" altLang="zh-TW" sz="2400" dirty="0"/>
              <a:t>…… infinite</a:t>
            </a:r>
            <a:endParaRPr lang="zh-TW" altLang="en-US" sz="2400" dirty="0"/>
          </a:p>
        </p:txBody>
      </p:sp>
      <mc:AlternateContent xmlns:mc="http://schemas.openxmlformats.org/markup-compatibility/2006">
        <mc:Choice xmlns:a14="http://schemas.microsoft.com/office/drawing/2010/main" Requires="a14">
          <p:sp>
            <p:nvSpPr>
              <p:cNvPr id="19" name="文字方塊 18"/>
              <p:cNvSpPr txBox="1"/>
              <p:nvPr/>
            </p:nvSpPr>
            <p:spPr>
              <a:xfrm>
                <a:off x="3237435" y="5501699"/>
                <a:ext cx="2669129" cy="10433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𝑦</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 </m:t>
                      </m:r>
                      <m:nary>
                        <m:naryPr>
                          <m:chr m:val="∑"/>
                          <m:subHide m:val="on"/>
                          <m:supHide m:val="on"/>
                          <m:ctrlPr>
                            <a:rPr lang="en-US" altLang="zh-TW" sz="2800" b="0" i="1" smtClean="0">
                              <a:latin typeface="Cambria Math" panose="02040503050406030204" pitchFamily="18" charset="0"/>
                            </a:rPr>
                          </m:ctrlPr>
                        </m:naryPr>
                        <m:sub/>
                        <m:sup/>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𝑖</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𝑖</m:t>
                              </m:r>
                            </m:sub>
                          </m:sSub>
                        </m:e>
                      </m:nary>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3237435" y="5501699"/>
                <a:ext cx="2669129" cy="1043363"/>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6173486" y="5260175"/>
                <a:ext cx="3095419" cy="397866"/>
              </a:xfrm>
              <a:prstGeom prst="rect">
                <a:avLst/>
              </a:prstGeom>
              <a:noFill/>
            </p:spPr>
            <p:txBody>
              <a:bodyPr wrap="square" lIns="0" tIns="0" rIns="0" bIns="0" rtlCol="0">
                <a:spAutoFit/>
              </a:bodyPr>
              <a:lstStyle/>
              <a:p>
                <a14:m>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𝑐𝑝</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h𝑝</m:t>
                        </m:r>
                      </m:sub>
                    </m:sSub>
                  </m:oMath>
                </a14:m>
                <a:r>
                  <a:rPr lang="en-US" altLang="zh-TW" sz="2400" dirty="0"/>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𝑤</m:t>
                        </m:r>
                      </m:sub>
                    </m:sSub>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h</m:t>
                        </m:r>
                      </m:sub>
                    </m:sSub>
                  </m:oMath>
                </a14:m>
                <a:r>
                  <a:rPr lang="zh-TW" altLang="en-US" sz="2400" dirty="0"/>
                  <a:t> </a:t>
                </a:r>
                <a:r>
                  <a:rPr lang="en-US" altLang="zh-TW" sz="2400" dirty="0"/>
                  <a:t>…</a:t>
                </a:r>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6173486" y="5260175"/>
                <a:ext cx="3095419" cy="397866"/>
              </a:xfrm>
              <a:prstGeom prst="rect">
                <a:avLst/>
              </a:prstGeom>
              <a:blipFill rotWithShape="1">
                <a:blip r:embed="rId9"/>
                <a:stretch>
                  <a:fillRect l="-2564" t="-23077" b="-40000"/>
                </a:stretch>
              </a:blipFill>
            </p:spPr>
            <p:txBody>
              <a:bodyPr/>
              <a:lstStyle/>
              <a:p>
                <a:r>
                  <a:rPr lang="zh-TW" altLang="en-US">
                    <a:noFill/>
                  </a:rPr>
                  <a:t> </a:t>
                </a:r>
                <a:endParaRPr lang="zh-TW" altLang="en-US">
                  <a:noFill/>
                </a:endParaRPr>
              </a:p>
            </p:txBody>
          </p:sp>
        </mc:Fallback>
      </mc:AlternateContent>
      <p:sp>
        <p:nvSpPr>
          <p:cNvPr id="21" name="文字方塊 20"/>
          <p:cNvSpPr txBox="1"/>
          <p:nvPr/>
        </p:nvSpPr>
        <p:spPr>
          <a:xfrm>
            <a:off x="4500308" y="1027907"/>
            <a:ext cx="3455399" cy="830997"/>
          </a:xfrm>
          <a:prstGeom prst="rect">
            <a:avLst/>
          </a:prstGeom>
          <a:noFill/>
        </p:spPr>
        <p:txBody>
          <a:bodyPr wrap="square" rtlCol="0">
            <a:spAutoFit/>
          </a:bodyPr>
          <a:lstStyle/>
          <a:p>
            <a:r>
              <a:rPr lang="en-US" altLang="zh-TW" sz="2400" dirty="0"/>
              <a:t>w and b are parameters (can be any value)</a:t>
            </a:r>
            <a:endParaRPr lang="zh-TW" altLang="en-US" sz="2400" dirty="0"/>
          </a:p>
        </p:txBody>
      </p:sp>
      <mc:AlternateContent xmlns:mc="http://schemas.openxmlformats.org/markup-compatibility/2006">
        <mc:Choice xmlns:a14="http://schemas.microsoft.com/office/drawing/2010/main" Requires="a14">
          <p:sp>
            <p:nvSpPr>
              <p:cNvPr id="23" name="文字方塊 22"/>
              <p:cNvSpPr txBox="1"/>
              <p:nvPr/>
            </p:nvSpPr>
            <p:spPr>
              <a:xfrm>
                <a:off x="4182958" y="4173464"/>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𝑥</m:t>
                      </m:r>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4182958" y="4173464"/>
                <a:ext cx="283411" cy="430887"/>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7085275" y="4173464"/>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𝑦</m:t>
                      </m:r>
                    </m:oMath>
                  </m:oMathPara>
                </a14:m>
                <a:endParaRPr lang="zh-TW" altLang="en-US" sz="2800" dirty="0"/>
              </a:p>
            </p:txBody>
          </p:sp>
        </mc:Choice>
        <mc:Fallback>
          <p:sp>
            <p:nvSpPr>
              <p:cNvPr id="24" name="文字方塊 23"/>
              <p:cNvSpPr txBox="1">
                <a:spLocks noRot="1" noChangeAspect="1" noMove="1" noResize="1" noEditPoints="1" noAdjustHandles="1" noChangeArrowheads="1" noChangeShapeType="1" noTextEdit="1"/>
              </p:cNvSpPr>
              <p:nvPr/>
            </p:nvSpPr>
            <p:spPr>
              <a:xfrm>
                <a:off x="7085275" y="4173464"/>
                <a:ext cx="288284" cy="430887"/>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6173486" y="6231398"/>
                <a:ext cx="2512580" cy="369332"/>
              </a:xfrm>
              <a:prstGeom prst="rect">
                <a:avLst/>
              </a:prstGeom>
              <a:noFill/>
            </p:spPr>
            <p:txBody>
              <a:bodyPr wrap="square" lIns="0" tIns="0" rIns="0" bIns="0" rtlCol="0">
                <a:spAutoFit/>
              </a:bodyPr>
              <a:lstStyle/>
              <a:p>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i="1">
                            <a:latin typeface="Cambria Math" panose="02040503050406030204" pitchFamily="18" charset="0"/>
                          </a:rPr>
                          <m:t>𝑖</m:t>
                        </m:r>
                      </m:sub>
                    </m:sSub>
                  </m:oMath>
                </a14:m>
                <a:r>
                  <a:rPr lang="en-US" altLang="zh-TW" sz="2400" dirty="0"/>
                  <a:t>: weight, b: bias</a:t>
                </a:r>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6173486" y="6231398"/>
                <a:ext cx="2512580" cy="369332"/>
              </a:xfrm>
              <a:prstGeom prst="rect">
                <a:avLst/>
              </a:prstGeom>
              <a:blipFill rotWithShape="1">
                <a:blip r:embed="rId12"/>
                <a:stretch>
                  <a:fillRect l="-3155" t="-24590" b="-4918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807084" y="1494711"/>
                <a:ext cx="2242292" cy="523220"/>
              </a:xfrm>
              <a:prstGeom prst="rect">
                <a:avLst/>
              </a:prstGeom>
              <a:noFill/>
            </p:spPr>
            <p:txBody>
              <a:bodyPr wrap="square" rtlCol="0">
                <a:spAutoFit/>
              </a:bodyPr>
              <a:lstStyle/>
              <a:p>
                <a:pPr algn="ctr"/>
                <a:r>
                  <a:rPr lang="en-US" altLang="zh-TW" sz="2800" dirty="0"/>
                  <a:t>y = b + w </a:t>
                </a:r>
                <a14:m>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oMath>
                </a14:m>
                <a:r>
                  <a:rPr lang="en-US" altLang="zh-TW" sz="2800" dirty="0"/>
                  <a:t> </a:t>
                </a:r>
                <a:r>
                  <a:rPr lang="en-US" altLang="zh-TW" sz="2800" dirty="0" err="1"/>
                  <a:t>x</a:t>
                </a:r>
                <a:r>
                  <a:rPr lang="en-US" altLang="zh-TW" sz="2800" baseline="-25000" dirty="0" err="1"/>
                  <a:t>cp</a:t>
                </a:r>
                <a:endParaRPr lang="zh-TW" altLang="en-US" sz="2800" baseline="-25000" dirty="0"/>
              </a:p>
            </p:txBody>
          </p:sp>
        </mc:Choice>
        <mc:Fallback>
          <p:sp>
            <p:nvSpPr>
              <p:cNvPr id="22" name="文字方塊 21"/>
              <p:cNvSpPr txBox="1">
                <a:spLocks noRot="1" noChangeAspect="1" noMove="1" noResize="1" noEditPoints="1" noAdjustHandles="1" noChangeArrowheads="1" noChangeShapeType="1" noTextEdit="1"/>
              </p:cNvSpPr>
              <p:nvPr/>
            </p:nvSpPr>
            <p:spPr>
              <a:xfrm>
                <a:off x="807084" y="1494711"/>
                <a:ext cx="2242292" cy="523220"/>
              </a:xfrm>
              <a:prstGeom prst="rect">
                <a:avLst/>
              </a:prstGeom>
              <a:blipFill rotWithShape="1">
                <a:blip r:embed="rId13"/>
                <a:stretch>
                  <a:fillRect l="-2174" t="-10465" b="-32558"/>
                </a:stretch>
              </a:blipFill>
            </p:spPr>
            <p:txBody>
              <a:bodyPr/>
              <a:lstStyle/>
              <a:p>
                <a:r>
                  <a:rPr lang="zh-TW" altLang="en-US">
                    <a:noFill/>
                  </a:rPr>
                  <a:t> </a:t>
                </a:r>
                <a:endParaRPr lang="zh-TW" altLang="en-US">
                  <a:noFill/>
                </a:endParaRPr>
              </a:p>
            </p:txBody>
          </p:sp>
        </mc:Fallback>
      </mc:AlternateContent>
      <p:sp>
        <p:nvSpPr>
          <p:cNvPr id="26" name="文字方塊 25"/>
          <p:cNvSpPr txBox="1"/>
          <p:nvPr/>
        </p:nvSpPr>
        <p:spPr>
          <a:xfrm>
            <a:off x="7632295" y="5713887"/>
            <a:ext cx="1202751"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feature</a:t>
            </a:r>
            <a:endParaRPr lang="zh-TW" altLang="en-US" sz="2400" dirty="0"/>
          </a:p>
        </p:txBody>
      </p:sp>
      <p:cxnSp>
        <p:nvCxnSpPr>
          <p:cNvPr id="13" name="直線接點 12"/>
          <p:cNvCxnSpPr/>
          <p:nvPr/>
        </p:nvCxnSpPr>
        <p:spPr>
          <a:xfrm>
            <a:off x="404446" y="2127572"/>
            <a:ext cx="0" cy="318639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flipH="1">
            <a:off x="404446" y="1887126"/>
            <a:ext cx="402638" cy="2404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404446" y="5279433"/>
            <a:ext cx="402638" cy="436883"/>
          </a:xfrm>
          <a:prstGeom prst="line">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12" grpId="0" bldLvl="0" animBg="1"/>
      <p:bldP spid="15" grpId="0" bldLvl="0" animBg="1"/>
      <p:bldP spid="16" grpId="0" bldLvl="0" animBg="1"/>
      <p:bldP spid="17" grpId="0" bldLvl="0" animBg="1"/>
      <p:bldP spid="18" grpId="0"/>
      <p:bldP spid="19" grpId="0" bldLvl="0" animBg="1"/>
      <p:bldP spid="20" grpId="0" bldLvl="0" animBg="1"/>
      <p:bldP spid="21" grpId="0"/>
      <p:bldP spid="23" grpId="0" bldLvl="0" animBg="1"/>
      <p:bldP spid="24" grpId="0" bldLvl="0" animBg="1"/>
      <p:bldP spid="25" grpId="0" bldLvl="0" animBg="1"/>
      <p:bldP spid="22" grpId="0" bldLvl="0" animBg="1"/>
      <p:bldP spid="2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1"/>
          <a:stretch>
            <a:fillRect/>
          </a:stretch>
        </p:blipFill>
        <p:spPr>
          <a:xfrm>
            <a:off x="4487298" y="2865596"/>
            <a:ext cx="4023326" cy="201854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2: Goodness of Function</a:t>
            </a:r>
            <a:endParaRPr sz="3600" b="1" kern="0" spc="-5" dirty="0">
              <a:solidFill>
                <a:srgbClr val="00294D"/>
              </a:solidFill>
              <a:latin typeface="Calibri" panose="020F0502020204030204"/>
              <a:cs typeface="Calibri" panose="020F0502020204030204"/>
            </a:endParaRPr>
          </a:p>
        </p:txBody>
      </p:sp>
      <p:sp>
        <p:nvSpPr>
          <p:cNvPr id="5"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6"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33848" name="方程式" r:id="rId2" imgW="12496800" imgH="5181600" progId="Equation.3">
                  <p:embed/>
                </p:oleObj>
              </mc:Choice>
              <mc:Fallback>
                <p:oleObj name="方程式" r:id="rId2" imgW="12496800" imgH="5181600" progId="Equation.3">
                  <p:embed/>
                  <p:pic>
                    <p:nvPicPr>
                      <p:cNvPr id="0" name="Object 12"/>
                      <p:cNvPicPr>
                        <a:picLocks noChangeAspect="1" noChangeArrowheads="1"/>
                      </p:cNvPicPr>
                      <p:nvPr/>
                    </p:nvPicPr>
                    <p:blipFill>
                      <a:blip r:embed="rId3"/>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字方塊 6"/>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sp>
        <p:nvSpPr>
          <p:cNvPr id="8"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a:t>
            </a:r>
            <a:endParaRPr lang="en-US" altLang="zh-TW" sz="2400" dirty="0"/>
          </a:p>
          <a:p>
            <a:pPr algn="ctr"/>
            <a:r>
              <a:rPr lang="en-US" altLang="zh-TW" sz="2400" dirty="0"/>
              <a:t>Data</a:t>
            </a:r>
            <a:endParaRPr lang="zh-TW" altLang="en-US" sz="2400" dirty="0"/>
          </a:p>
        </p:txBody>
      </p:sp>
      <p:sp>
        <p:nvSpPr>
          <p:cNvPr id="13" name="矩形 12"/>
          <p:cNvSpPr/>
          <p:nvPr/>
        </p:nvSpPr>
        <p:spPr>
          <a:xfrm>
            <a:off x="4315143" y="2006728"/>
            <a:ext cx="2185866" cy="830997"/>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a:t>
            </a:r>
            <a:endParaRPr lang="en-US" altLang="zh-TW" sz="2400" dirty="0">
              <a:solidFill>
                <a:srgbClr val="222222"/>
              </a:solidFill>
              <a:latin typeface="Arial" panose="020B0604020202020204" pitchFamily="34" charset="0"/>
            </a:endParaRPr>
          </a:p>
          <a:p>
            <a:pPr algn="ctr"/>
            <a:r>
              <a:rPr lang="en-US" altLang="zh-TW" sz="2400" dirty="0">
                <a:solidFill>
                  <a:srgbClr val="222222"/>
                </a:solidFill>
                <a:latin typeface="Arial" panose="020B0604020202020204" pitchFamily="34" charset="0"/>
              </a:rPr>
              <a:t>input:</a:t>
            </a:r>
            <a:endParaRPr lang="zh-TW" altLang="en-US" sz="2400" dirty="0"/>
          </a:p>
        </p:txBody>
      </p:sp>
      <p:sp>
        <p:nvSpPr>
          <p:cNvPr id="14" name="矩形 13"/>
          <p:cNvSpPr/>
          <p:nvPr/>
        </p:nvSpPr>
        <p:spPr>
          <a:xfrm>
            <a:off x="6351144" y="2003468"/>
            <a:ext cx="2251844" cy="830997"/>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a:t>
            </a:r>
            <a:endParaRPr lang="en-US" altLang="zh-TW" sz="2400" dirty="0">
              <a:solidFill>
                <a:srgbClr val="222222"/>
              </a:solidFill>
              <a:latin typeface="Arial" panose="020B0604020202020204" pitchFamily="34" charset="0"/>
            </a:endParaRPr>
          </a:p>
          <a:p>
            <a:pPr algn="ctr"/>
            <a:r>
              <a:rPr lang="en-US" altLang="zh-TW" sz="2400" dirty="0">
                <a:solidFill>
                  <a:srgbClr val="222222"/>
                </a:solidFill>
                <a:latin typeface="Arial" panose="020B0604020202020204" pitchFamily="34" charset="0"/>
              </a:rPr>
              <a:t>Output (scalar):</a:t>
            </a:r>
            <a:endParaRPr lang="zh-TW" altLang="en-US" sz="2400" dirty="0"/>
          </a:p>
        </p:txBody>
      </p:sp>
      <p:pic>
        <p:nvPicPr>
          <p:cNvPr id="17" name="圖片 16"/>
          <p:cNvPicPr>
            <a:picLocks noChangeAspect="1"/>
          </p:cNvPicPr>
          <p:nvPr/>
        </p:nvPicPr>
        <p:blipFill>
          <a:blip r:embed="rId4"/>
          <a:stretch>
            <a:fillRect/>
          </a:stretch>
        </p:blipFill>
        <p:spPr>
          <a:xfrm>
            <a:off x="4753957" y="4184575"/>
            <a:ext cx="4104293" cy="227003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mc:AlternateContent xmlns:mc="http://schemas.openxmlformats.org/markup-compatibility/2006">
        <mc:Choice xmlns:a14="http://schemas.microsoft.com/office/drawing/2010/main" Requires="a14">
          <p:sp>
            <p:nvSpPr>
              <p:cNvPr id="18" name="文字方塊 17"/>
              <p:cNvSpPr txBox="1"/>
              <p:nvPr/>
            </p:nvSpPr>
            <p:spPr>
              <a:xfrm>
                <a:off x="7792838" y="2837725"/>
                <a:ext cx="391454" cy="369332"/>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1</m:t>
                          </m:r>
                        </m:sup>
                      </m:sSup>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7792838" y="2837725"/>
                <a:ext cx="391454" cy="369332"/>
              </a:xfrm>
              <a:prstGeom prst="rect">
                <a:avLst/>
              </a:prstGeom>
              <a:blipFill rotWithShape="1">
                <a:blip r:embed="rId5"/>
                <a:stretch>
                  <a:fillRect l="-18182" t="-18033" r="-45455"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5703785" y="3476864"/>
                <a:ext cx="385234" cy="369332"/>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oMath>
                  </m:oMathPara>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5703785" y="3476864"/>
                <a:ext cx="385234" cy="369332"/>
              </a:xfrm>
              <a:prstGeom prst="rect">
                <a:avLst/>
              </a:prstGeom>
              <a:blipFill rotWithShape="1">
                <a:blip r:embed="rId6"/>
                <a:stretch>
                  <a:fillRect l="-10938" r="-625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5896402" y="4779324"/>
                <a:ext cx="391838" cy="369332"/>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2</m:t>
                          </m:r>
                        </m:sup>
                      </m:sSup>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5896402" y="4779324"/>
                <a:ext cx="391838" cy="369332"/>
              </a:xfrm>
              <a:prstGeom prst="rect">
                <a:avLst/>
              </a:prstGeom>
              <a:blipFill rotWithShape="1">
                <a:blip r:embed="rId7"/>
                <a:stretch>
                  <a:fillRect l="-9091" r="-454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1" name="文字方塊 20"/>
              <p:cNvSpPr txBox="1"/>
              <p:nvPr/>
            </p:nvSpPr>
            <p:spPr>
              <a:xfrm>
                <a:off x="8112566" y="4338287"/>
                <a:ext cx="398058" cy="369332"/>
              </a:xfrm>
              <a:prstGeom prst="rect">
                <a:avLst/>
              </a:prstGeom>
            </p:spPr>
            <p:style>
              <a:lnRef idx="1">
                <a:schemeClr val="accent2"/>
              </a:lnRef>
              <a:fillRef idx="2">
                <a:schemeClr val="accent2"/>
              </a:fillRef>
              <a:effectRef idx="1">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p:sp>
            <p:nvSpPr>
              <p:cNvPr id="21" name="文字方塊 20"/>
              <p:cNvSpPr txBox="1">
                <a:spLocks noRot="1" noChangeAspect="1" noMove="1" noResize="1" noEditPoints="1" noAdjustHandles="1" noChangeArrowheads="1" noChangeShapeType="1" noTextEdit="1"/>
              </p:cNvSpPr>
              <p:nvPr/>
            </p:nvSpPr>
            <p:spPr>
              <a:xfrm>
                <a:off x="8112566" y="4338287"/>
                <a:ext cx="398058" cy="369332"/>
              </a:xfrm>
              <a:prstGeom prst="rect">
                <a:avLst/>
              </a:prstGeom>
              <a:blipFill rotWithShape="1">
                <a:blip r:embed="rId8"/>
                <a:stretch>
                  <a:fillRect l="-18182" t="-18033" r="-45455" b="-24590"/>
                </a:stretch>
              </a:blipFill>
            </p:spPr>
            <p:txBody>
              <a:bodyPr/>
              <a:lstStyle/>
              <a:p>
                <a:r>
                  <a:rPr lang="zh-TW" altLang="en-US">
                    <a:noFill/>
                  </a:rPr>
                  <a:t> </a:t>
                </a:r>
                <a:endParaRPr lang="zh-TW" altLang="en-US">
                  <a:noFill/>
                </a:endParaRPr>
              </a:p>
            </p:txBody>
          </p:sp>
        </mc:Fallback>
      </mc:AlternateContent>
      <p:sp>
        <p:nvSpPr>
          <p:cNvPr id="3" name="矩形 2"/>
          <p:cNvSpPr/>
          <p:nvPr/>
        </p:nvSpPr>
        <p:spPr>
          <a:xfrm>
            <a:off x="7145853" y="2848401"/>
            <a:ext cx="575748" cy="321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7477066" y="4362309"/>
            <a:ext cx="575748" cy="3212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3" name="文字方塊 22"/>
              <p:cNvSpPr txBox="1"/>
              <p:nvPr/>
            </p:nvSpPr>
            <p:spPr>
              <a:xfrm>
                <a:off x="807084" y="1494711"/>
                <a:ext cx="2242292" cy="523220"/>
              </a:xfrm>
              <a:prstGeom prst="rect">
                <a:avLst/>
              </a:prstGeom>
              <a:noFill/>
            </p:spPr>
            <p:txBody>
              <a:bodyPr wrap="square" rtlCol="0">
                <a:spAutoFit/>
              </a:bodyPr>
              <a:lstStyle/>
              <a:p>
                <a:pPr algn="ctr"/>
                <a:r>
                  <a:rPr lang="en-US" altLang="zh-TW" sz="2800" dirty="0"/>
                  <a:t>y = b + w </a:t>
                </a:r>
                <a14:m>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oMath>
                </a14:m>
                <a:r>
                  <a:rPr lang="en-US" altLang="zh-TW" sz="2800" dirty="0"/>
                  <a:t> </a:t>
                </a:r>
                <a:r>
                  <a:rPr lang="en-US" altLang="zh-TW" sz="2800" dirty="0" err="1"/>
                  <a:t>x</a:t>
                </a:r>
                <a:r>
                  <a:rPr lang="en-US" altLang="zh-TW" sz="2800" baseline="-25000" dirty="0" err="1"/>
                  <a:t>cp</a:t>
                </a:r>
                <a:endParaRPr lang="zh-TW" altLang="en-US" sz="2800" baseline="-25000" dirty="0"/>
              </a:p>
            </p:txBody>
          </p:sp>
        </mc:Choice>
        <mc:Fallback>
          <p:sp>
            <p:nvSpPr>
              <p:cNvPr id="23" name="文字方塊 22"/>
              <p:cNvSpPr txBox="1">
                <a:spLocks noRot="1" noChangeAspect="1" noMove="1" noResize="1" noEditPoints="1" noAdjustHandles="1" noChangeArrowheads="1" noChangeShapeType="1" noTextEdit="1"/>
              </p:cNvSpPr>
              <p:nvPr/>
            </p:nvSpPr>
            <p:spPr>
              <a:xfrm>
                <a:off x="807084" y="1494711"/>
                <a:ext cx="2242292" cy="523220"/>
              </a:xfrm>
              <a:prstGeom prst="rect">
                <a:avLst/>
              </a:prstGeom>
              <a:blipFill rotWithShape="1">
                <a:blip r:embed="rId9"/>
                <a:stretch>
                  <a:fillRect l="-2174" t="-10465" b="-32558"/>
                </a:stretch>
              </a:blipFill>
            </p:spPr>
            <p:txBody>
              <a:bodyPr/>
              <a:lstStyle/>
              <a:p>
                <a:r>
                  <a:rPr lang="zh-TW" altLang="en-US">
                    <a:noFill/>
                  </a:rPr>
                  <a:t> </a:t>
                </a:r>
                <a:endParaRPr lang="zh-TW" altLang="en-US">
                  <a:noFill/>
                </a:endParaRPr>
              </a:p>
            </p:txBody>
          </p:sp>
        </mc:Fallback>
      </mc:AlternateContent>
      <p:sp>
        <p:nvSpPr>
          <p:cNvPr id="9" name="灯片编号占位符 8"/>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4" grpId="0"/>
      <p:bldP spid="18" grpId="0" bldLvl="0" animBg="1"/>
      <p:bldP spid="19" grpId="0" bldLvl="0" animBg="1"/>
      <p:bldP spid="20" grpId="0" bldLvl="0" animBg="1"/>
      <p:bldP spid="21" grpId="0" bldLvl="0" animBg="1"/>
      <p:bldP spid="3" grpId="0" bldLvl="0" animBg="1"/>
      <p:bldP spid="2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2: Goodness of Function</a:t>
            </a:r>
            <a:endParaRPr sz="3600" b="1" kern="0" spc="-5" dirty="0">
              <a:solidFill>
                <a:srgbClr val="00294D"/>
              </a:solidFill>
              <a:latin typeface="Calibri" panose="020F0502020204030204"/>
              <a:cs typeface="Calibri" panose="020F0502020204030204"/>
            </a:endParaRPr>
          </a:p>
        </p:txBody>
      </p:sp>
      <p:pic>
        <p:nvPicPr>
          <p:cNvPr id="9" name="內容版面配置區 8"/>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2687386" y="1761029"/>
            <a:ext cx="6204093" cy="4176711"/>
          </a:xfrm>
        </p:spPr>
      </p:pic>
      <p:sp>
        <p:nvSpPr>
          <p:cNvPr id="10" name="矩形 9"/>
          <p:cNvSpPr/>
          <p:nvPr/>
        </p:nvSpPr>
        <p:spPr>
          <a:xfrm>
            <a:off x="1712281" y="6308180"/>
            <a:ext cx="6094140" cy="369332"/>
          </a:xfrm>
          <a:prstGeom prst="rect">
            <a:avLst/>
          </a:prstGeom>
        </p:spPr>
        <p:txBody>
          <a:bodyPr wrap="square">
            <a:spAutoFit/>
          </a:bodyPr>
          <a:lstStyle/>
          <a:p>
            <a:r>
              <a:rPr lang="en-US" altLang="zh-TW" dirty="0"/>
              <a:t>Source: </a:t>
            </a:r>
            <a:r>
              <a:rPr lang="zh-TW" altLang="en-US" dirty="0"/>
              <a:t>https://www.openintro.org/stat/data/?data=pokemon</a:t>
            </a:r>
            <a:endParaRPr lang="zh-TW" altLang="en-US" dirty="0"/>
          </a:p>
        </p:txBody>
      </p:sp>
      <p:sp>
        <p:nvSpPr>
          <p:cNvPr id="11" name="文字方塊 10"/>
          <p:cNvSpPr txBox="1"/>
          <p:nvPr/>
        </p:nvSpPr>
        <p:spPr>
          <a:xfrm>
            <a:off x="510665" y="1761029"/>
            <a:ext cx="1985670" cy="830997"/>
          </a:xfrm>
          <a:prstGeom prst="rect">
            <a:avLst/>
          </a:prstGeom>
          <a:noFill/>
        </p:spPr>
        <p:txBody>
          <a:bodyPr wrap="square" rtlCol="0">
            <a:spAutoFit/>
          </a:bodyPr>
          <a:lstStyle/>
          <a:p>
            <a:pPr algn="ctr"/>
            <a:r>
              <a:rPr lang="en-US" altLang="zh-TW" sz="2400" dirty="0"/>
              <a:t>Training Data: 10 </a:t>
            </a:r>
            <a:r>
              <a:rPr lang="en-US" altLang="zh-TW" sz="2400" dirty="0" err="1"/>
              <a:t>pokemons</a:t>
            </a:r>
            <a:endParaRPr lang="zh-TW" altLang="en-US" sz="2400" dirty="0"/>
          </a:p>
        </p:txBody>
      </p:sp>
      <mc:AlternateContent xmlns:mc="http://schemas.openxmlformats.org/markup-compatibility/2006">
        <mc:Choice xmlns:a14="http://schemas.microsoft.com/office/drawing/2010/main" Requires="a14">
          <p:sp>
            <p:nvSpPr>
              <p:cNvPr id="12" name="文字方塊 11"/>
              <p:cNvSpPr txBox="1"/>
              <p:nvPr/>
            </p:nvSpPr>
            <p:spPr>
              <a:xfrm>
                <a:off x="4435598" y="3264533"/>
                <a:ext cx="1239121" cy="438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rPr>
                          </m:ctrlPr>
                        </m:dPr>
                        <m:e>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𝑐𝑝</m:t>
                              </m:r>
                            </m:sub>
                            <m:sup>
                              <m:r>
                                <a:rPr lang="en-US" altLang="zh-TW" sz="2400" b="0" i="1" smtClean="0">
                                  <a:latin typeface="Cambria Math" panose="02040503050406030204" pitchFamily="18" charset="0"/>
                                </a:rPr>
                                <m:t>𝑛</m:t>
                              </m:r>
                            </m:sup>
                          </m:sSub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e>
                      </m:d>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4435598" y="3264533"/>
                <a:ext cx="1239121" cy="438005"/>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cxnSp>
        <p:nvCxnSpPr>
          <p:cNvPr id="14" name="直線單箭頭接點 13"/>
          <p:cNvCxnSpPr/>
          <p:nvPr/>
        </p:nvCxnSpPr>
        <p:spPr>
          <a:xfrm flipH="1" flipV="1">
            <a:off x="5055159" y="3725101"/>
            <a:ext cx="130627" cy="75123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文字方塊 14"/>
              <p:cNvSpPr txBox="1"/>
              <p:nvPr/>
            </p:nvSpPr>
            <p:spPr>
              <a:xfrm>
                <a:off x="768296" y="2829538"/>
                <a:ext cx="1077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e>
                      </m:d>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768296" y="2829538"/>
                <a:ext cx="1077025" cy="369332"/>
              </a:xfrm>
              <a:prstGeom prst="rect">
                <a:avLst/>
              </a:prstGeom>
              <a:blipFill rotWithShape="1">
                <a:blip r:embed="rId3"/>
                <a:stretch>
                  <a:fillRect t="-16393" r="-16949"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768295" y="3373824"/>
                <a:ext cx="10902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e>
                      </m:d>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768295" y="3373824"/>
                <a:ext cx="1090235" cy="369332"/>
              </a:xfrm>
              <a:prstGeom prst="rect">
                <a:avLst/>
              </a:prstGeom>
              <a:blipFill rotWithShape="1">
                <a:blip r:embed="rId4"/>
                <a:stretch>
                  <a:fillRect t="-16393" r="-16201"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761690" y="4708815"/>
                <a:ext cx="13367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smtClean="0">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10</m:t>
                              </m:r>
                            </m:sup>
                          </m:sSup>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10</m:t>
                              </m:r>
                            </m:sup>
                          </m:sSup>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761690" y="4708815"/>
                <a:ext cx="1336713" cy="369332"/>
              </a:xfrm>
              <a:prstGeom prst="rect">
                <a:avLst/>
              </a:prstGeom>
              <a:blipFill rotWithShape="1">
                <a:blip r:embed="rId5"/>
                <a:stretch>
                  <a:fillRect t="-16393" r="-3653"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rot="5400000">
                <a:off x="1052451" y="4012443"/>
                <a:ext cx="68018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m:t>
                      </m:r>
                      <m:r>
                        <a:rPr lang="en-US" altLang="zh-TW" sz="2800" b="0" i="1" smtClean="0">
                          <a:latin typeface="Cambria Math" panose="02040503050406030204" pitchFamily="18" charset="0"/>
                        </a:rPr>
                        <m:t>…</m:t>
                      </m:r>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rot="5400000">
                <a:off x="1052451" y="4012443"/>
                <a:ext cx="680186" cy="430887"/>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6603913" y="5626898"/>
                <a:ext cx="499816"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𝑐𝑝</m:t>
                          </m:r>
                        </m:sub>
                      </m:sSub>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6603913" y="5626898"/>
                <a:ext cx="499816" cy="397866"/>
              </a:xfrm>
              <a:prstGeom prst="rect">
                <a:avLst/>
              </a:prstGeom>
              <a:blipFill rotWithShape="1">
                <a:blip r:embed="rId7"/>
                <a:stretch>
                  <a:fillRect l="-7317" r="-6098" b="-20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2687386" y="4514890"/>
                <a:ext cx="24570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oMath>
                  </m:oMathPara>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2687386" y="4514890"/>
                <a:ext cx="245708" cy="369332"/>
              </a:xfrm>
              <a:prstGeom prst="rect">
                <a:avLst/>
              </a:prstGeom>
              <a:blipFill rotWithShape="1">
                <a:blip r:embed="rId8"/>
                <a:stretch>
                  <a:fillRect l="-30000" t="-18333" r="-77500" b="-26667"/>
                </a:stretch>
              </a:blipFill>
            </p:spPr>
            <p:txBody>
              <a:bodyPr/>
              <a:lstStyle/>
              <a:p>
                <a:r>
                  <a:rPr lang="zh-TW" altLang="en-US">
                    <a:noFill/>
                  </a:rPr>
                  <a:t> </a:t>
                </a:r>
                <a:endParaRPr lang="zh-TW" altLang="en-US">
                  <a:noFill/>
                </a:endParaRPr>
              </a:p>
            </p:txBody>
          </p:sp>
        </mc:Fallback>
      </mc:AlternateContent>
      <p:sp>
        <p:nvSpPr>
          <p:cNvPr id="20" name="文字方塊 19"/>
          <p:cNvSpPr txBox="1"/>
          <p:nvPr/>
        </p:nvSpPr>
        <p:spPr>
          <a:xfrm>
            <a:off x="510665" y="5345887"/>
            <a:ext cx="2697028" cy="461665"/>
          </a:xfrm>
          <a:prstGeom prst="rect">
            <a:avLst/>
          </a:prstGeom>
          <a:noFill/>
        </p:spPr>
        <p:txBody>
          <a:bodyPr wrap="square" rtlCol="0">
            <a:spAutoFit/>
          </a:bodyPr>
          <a:lstStyle/>
          <a:p>
            <a:r>
              <a:rPr lang="en-US" altLang="zh-TW" sz="2400" dirty="0">
                <a:solidFill>
                  <a:srgbClr val="FF0000"/>
                </a:solidFill>
              </a:rPr>
              <a:t>This is real data.</a:t>
            </a:r>
            <a:endParaRPr lang="zh-TW" altLang="en-US" sz="2400" dirty="0">
              <a:solidFill>
                <a:srgbClr val="FF0000"/>
              </a:solidFill>
            </a:endParaRPr>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ldLvl="0" animBg="1"/>
      <p:bldP spid="15" grpId="0" bldLvl="0" animBg="1"/>
      <p:bldP spid="16" grpId="0" bldLvl="0" animBg="1"/>
      <p:bldP spid="17" grpId="0" bldLvl="0" animBg="1"/>
      <p:bldP spid="18" grpId="0" bldLvl="0" animBg="1"/>
      <p:bldP spid="13" grpId="0" bldLvl="0" animBg="1"/>
      <p:bldP spid="19" grpId="0" bldLvl="0" animBg="1"/>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5" name="文字方塊 24"/>
              <p:cNvSpPr txBox="1"/>
              <p:nvPr/>
            </p:nvSpPr>
            <p:spPr>
              <a:xfrm>
                <a:off x="3375575" y="3399279"/>
                <a:ext cx="5414243" cy="13036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10</m:t>
                          </m:r>
                        </m:sup>
                        <m:e>
                          <m:sSup>
                            <m:sSupPr>
                              <m:ctrlPr>
                                <a:rPr lang="en-US" altLang="zh-TW" sz="2800" b="0" i="1" smtClean="0">
                                  <a:latin typeface="Cambria Math" panose="02040503050406030204" pitchFamily="18" charset="0"/>
                                </a:rPr>
                              </m:ctrlPr>
                            </m:sSupPr>
                            <m:e>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p>
                                      <m:r>
                                        <a:rPr lang="en-US" altLang="zh-TW" sz="2800" i="1">
                                          <a:latin typeface="Cambria Math" panose="02040503050406030204" pitchFamily="18" charset="0"/>
                                        </a:rPr>
                                        <m:t>𝑛</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sSubSup>
                                        <m:sSubSupPr>
                                          <m:ctrlPr>
                                            <a:rPr lang="en-US" altLang="zh-TW" sz="2800" i="1">
                                              <a:latin typeface="Cambria Math" panose="02040503050406030204" pitchFamily="18" charset="0"/>
                                              <a:ea typeface="Cambria Math" panose="02040503050406030204" pitchFamily="18" charset="0"/>
                                            </a:rPr>
                                          </m:ctrlPr>
                                        </m:sSubSupPr>
                                        <m:e>
                                          <m:r>
                                            <a:rPr lang="en-US" altLang="zh-TW" sz="2800" i="1">
                                              <a:latin typeface="Cambria Math" panose="02040503050406030204" pitchFamily="18" charset="0"/>
                                              <a:ea typeface="Cambria Math" panose="02040503050406030204" pitchFamily="18" charset="0"/>
                                            </a:rPr>
                                            <m:t>𝑥</m:t>
                                          </m:r>
                                        </m:e>
                                        <m:sub>
                                          <m:r>
                                            <a:rPr lang="en-US" altLang="zh-TW" sz="2800" i="1">
                                              <a:latin typeface="Cambria Math" panose="02040503050406030204" pitchFamily="18" charset="0"/>
                                              <a:ea typeface="Cambria Math" panose="02040503050406030204" pitchFamily="18" charset="0"/>
                                            </a:rPr>
                                            <m:t>𝑐𝑝</m:t>
                                          </m:r>
                                        </m:sub>
                                        <m:sup>
                                          <m:r>
                                            <a:rPr lang="en-US" altLang="zh-TW" sz="2800" i="1">
                                              <a:latin typeface="Cambria Math" panose="02040503050406030204" pitchFamily="18" charset="0"/>
                                              <a:ea typeface="Cambria Math" panose="02040503050406030204" pitchFamily="18" charset="0"/>
                                            </a:rPr>
                                            <m:t>𝑛</m:t>
                                          </m:r>
                                        </m:sup>
                                      </m:sSubSup>
                                    </m:e>
                                  </m:d>
                                </m:e>
                              </m:d>
                            </m:e>
                            <m:sup>
                              <m:r>
                                <a:rPr lang="en-US" altLang="zh-TW" sz="2800" b="0" i="1" smtClean="0">
                                  <a:latin typeface="Cambria Math" panose="02040503050406030204" pitchFamily="18" charset="0"/>
                                </a:rPr>
                                <m:t>2</m:t>
                              </m:r>
                            </m:sup>
                          </m:sSup>
                        </m:e>
                      </m:nary>
                    </m:oMath>
                  </m:oMathPara>
                </a14:m>
                <a:endParaRPr lang="zh-TW" altLang="en-US" sz="2800" dirty="0"/>
              </a:p>
            </p:txBody>
          </p:sp>
        </mc:Choice>
        <mc:Fallback>
          <p:sp>
            <p:nvSpPr>
              <p:cNvPr id="25" name="文字方塊 24"/>
              <p:cNvSpPr txBox="1">
                <a:spLocks noRot="1" noChangeAspect="1" noMove="1" noResize="1" noEditPoints="1" noAdjustHandles="1" noChangeArrowheads="1" noChangeShapeType="1" noTextEdit="1"/>
              </p:cNvSpPr>
              <p:nvPr/>
            </p:nvSpPr>
            <p:spPr>
              <a:xfrm>
                <a:off x="3375575" y="3399279"/>
                <a:ext cx="5414243" cy="1303627"/>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2: Goodness of Function</a:t>
            </a:r>
            <a:endParaRPr sz="3600" b="1" kern="0" spc="-5" dirty="0">
              <a:solidFill>
                <a:srgbClr val="00294D"/>
              </a:solidFill>
              <a:latin typeface="Calibri" panose="020F0502020204030204"/>
              <a:cs typeface="Calibri" panose="020F0502020204030204"/>
            </a:endParaRPr>
          </a:p>
        </p:txBody>
      </p:sp>
      <p:sp>
        <p:nvSpPr>
          <p:cNvPr id="5"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6"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34871" name="方程式" r:id="rId2" imgW="12496800" imgH="5181600" progId="Equation.3">
                  <p:embed/>
                </p:oleObj>
              </mc:Choice>
              <mc:Fallback>
                <p:oleObj name="方程式" r:id="rId2" imgW="12496800" imgH="5181600" progId="Equation.3">
                  <p:embed/>
                  <p:pic>
                    <p:nvPicPr>
                      <p:cNvPr id="0" name="Object 12"/>
                      <p:cNvPicPr>
                        <a:picLocks noChangeAspect="1" noChangeArrowheads="1"/>
                      </p:cNvPicPr>
                      <p:nvPr/>
                    </p:nvPicPr>
                    <p:blipFill>
                      <a:blip r:embed="rId3"/>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文字方塊 6"/>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sp>
        <p:nvSpPr>
          <p:cNvPr id="8"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a:t>
            </a:r>
            <a:endParaRPr lang="en-US" altLang="zh-TW" sz="2400" dirty="0"/>
          </a:p>
          <a:p>
            <a:pPr algn="ctr"/>
            <a:r>
              <a:rPr lang="en-US" altLang="zh-TW" sz="2400" dirty="0"/>
              <a:t>Data</a:t>
            </a:r>
            <a:endParaRPr lang="zh-TW" altLang="en-US" sz="2400" dirty="0"/>
          </a:p>
        </p:txBody>
      </p:sp>
      <p:sp>
        <p:nvSpPr>
          <p:cNvPr id="10" name="圓角矩形 26"/>
          <p:cNvSpPr/>
          <p:nvPr/>
        </p:nvSpPr>
        <p:spPr>
          <a:xfrm>
            <a:off x="891920" y="366153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Goodness of function f</a:t>
            </a:r>
            <a:endParaRPr lang="en-US" altLang="zh-TW" sz="2400" baseline="30000" dirty="0"/>
          </a:p>
        </p:txBody>
      </p:sp>
      <p:cxnSp>
        <p:nvCxnSpPr>
          <p:cNvPr id="11" name="直線單箭頭接點 10"/>
          <p:cNvCxnSpPr/>
          <p:nvPr/>
        </p:nvCxnSpPr>
        <p:spPr>
          <a:xfrm flipV="1">
            <a:off x="1869025" y="477416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直線單箭頭接點 11"/>
          <p:cNvCxnSpPr/>
          <p:nvPr/>
        </p:nvCxnSpPr>
        <p:spPr>
          <a:xfrm>
            <a:off x="1869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 name="文字方塊 2"/>
              <p:cNvSpPr txBox="1"/>
              <p:nvPr/>
            </p:nvSpPr>
            <p:spPr>
              <a:xfrm>
                <a:off x="4445143" y="1928301"/>
                <a:ext cx="2513168" cy="523220"/>
              </a:xfrm>
              <a:prstGeom prst="rect">
                <a:avLst/>
              </a:prstGeom>
              <a:noFill/>
            </p:spPr>
            <p:txBody>
              <a:bodyPr wrap="square" rtlCol="0">
                <a:spAutoFit/>
              </a:bodyPr>
              <a:lstStyle/>
              <a:p>
                <a:r>
                  <a:rPr lang="en-US" altLang="zh-TW" sz="2800" dirty="0"/>
                  <a:t>Loss function </a:t>
                </a:r>
                <a14:m>
                  <m:oMath xmlns:m="http://schemas.openxmlformats.org/officeDocument/2006/math">
                    <m:r>
                      <a:rPr lang="en-US" altLang="zh-TW" sz="2800" b="0" i="1" smtClean="0">
                        <a:latin typeface="Cambria Math" panose="02040503050406030204" pitchFamily="18" charset="0"/>
                      </a:rPr>
                      <m:t>𝐿</m:t>
                    </m:r>
                  </m:oMath>
                </a14:m>
                <a:r>
                  <a:rPr lang="en-US" altLang="zh-TW" sz="2800" dirty="0"/>
                  <a:t>:</a:t>
                </a:r>
                <a:endParaRPr lang="zh-TW" altLang="en-US" sz="2800" dirty="0"/>
              </a:p>
            </p:txBody>
          </p:sp>
        </mc:Choice>
        <mc:Fallback>
          <p:sp>
            <p:nvSpPr>
              <p:cNvPr id="3" name="文字方塊 2"/>
              <p:cNvSpPr txBox="1">
                <a:spLocks noRot="1" noChangeAspect="1" noMove="1" noResize="1" noEditPoints="1" noAdjustHandles="1" noChangeArrowheads="1" noChangeShapeType="1" noTextEdit="1"/>
              </p:cNvSpPr>
              <p:nvPr/>
            </p:nvSpPr>
            <p:spPr>
              <a:xfrm>
                <a:off x="4445143" y="1928301"/>
                <a:ext cx="2513168" cy="523220"/>
              </a:xfrm>
              <a:prstGeom prst="rect">
                <a:avLst/>
              </a:prstGeom>
              <a:blipFill rotWithShape="1">
                <a:blip r:embed="rId4"/>
                <a:stretch>
                  <a:fillRect l="-4854" t="-10465" r="-3155" b="-3255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3193620" y="3806010"/>
                <a:ext cx="134388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i="1">
                          <a:latin typeface="Cambria Math" panose="02040503050406030204" pitchFamily="18" charset="0"/>
                        </a:rPr>
                        <m:t>L</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𝑓</m:t>
                          </m:r>
                        </m:e>
                      </m:d>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3193620" y="3806010"/>
                <a:ext cx="1343887" cy="523220"/>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4114991" y="5348511"/>
                <a:ext cx="4984124" cy="13036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10</m:t>
                          </m:r>
                        </m:sup>
                        <m:e>
                          <m:sSup>
                            <m:sSupPr>
                              <m:ctrlPr>
                                <a:rPr lang="en-US" altLang="zh-TW" sz="2800" b="0" i="1" smtClean="0">
                                  <a:latin typeface="Cambria Math" panose="02040503050406030204" pitchFamily="18" charset="0"/>
                                </a:rPr>
                              </m:ctrlPr>
                            </m:sSupPr>
                            <m:e>
                              <m:d>
                                <m:dPr>
                                  <m:ctrlPr>
                                    <a:rPr lang="en-US" altLang="zh-TW" sz="2800" b="0" i="1" smtClean="0">
                                      <a:latin typeface="Cambria Math" panose="02040503050406030204" pitchFamily="18" charset="0"/>
                                    </a:rPr>
                                  </m:ctrlPr>
                                </m:dPr>
                                <m:e>
                                  <m:sSup>
                                    <m:sSupPr>
                                      <m:ctrlPr>
                                        <a:rPr lang="en-US" altLang="zh-TW" sz="2800" i="1">
                                          <a:latin typeface="Cambria Math" panose="02040503050406030204" pitchFamily="18" charset="0"/>
                                        </a:rPr>
                                      </m:ctrlPr>
                                    </m:sSup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p>
                                      <m:r>
                                        <a:rPr lang="en-US" altLang="zh-TW" sz="2800" i="1">
                                          <a:latin typeface="Cambria Math" panose="02040503050406030204" pitchFamily="18" charset="0"/>
                                        </a:rPr>
                                        <m:t>𝑛</m:t>
                                      </m:r>
                                    </m:sup>
                                  </m:sSup>
                                  <m:r>
                                    <a:rPr lang="en-US" altLang="zh-TW" sz="2800" b="0" i="1" smtClean="0">
                                      <a:latin typeface="Cambria Math" panose="02040503050406030204" pitchFamily="18" charset="0"/>
                                    </a:rPr>
                                    <m:t>−</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𝑏</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𝑤</m:t>
                                      </m:r>
                                      <m:r>
                                        <a:rPr lang="en-US" altLang="zh-TW" sz="2800" b="0" i="1" smtClean="0">
                                          <a:latin typeface="Cambria Math" panose="02040503050406030204" pitchFamily="18" charset="0"/>
                                          <a:ea typeface="Cambria Math" panose="02040503050406030204" pitchFamily="18" charset="0"/>
                                        </a:rPr>
                                        <m:t>∙</m:t>
                                      </m:r>
                                      <m:sSubSup>
                                        <m:sSubSupPr>
                                          <m:ctrlPr>
                                            <a:rPr lang="en-US" altLang="zh-TW" sz="2800" b="0" i="1" smtClean="0">
                                              <a:latin typeface="Cambria Math" panose="02040503050406030204" pitchFamily="18" charset="0"/>
                                              <a:ea typeface="Cambria Math" panose="02040503050406030204" pitchFamily="18" charset="0"/>
                                            </a:rPr>
                                          </m:ctrlPr>
                                        </m:sSubSup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𝑐𝑝</m:t>
                                          </m:r>
                                        </m:sub>
                                        <m:sup>
                                          <m:r>
                                            <a:rPr lang="en-US" altLang="zh-TW" sz="2800" b="0" i="1" smtClean="0">
                                              <a:latin typeface="Cambria Math" panose="02040503050406030204" pitchFamily="18" charset="0"/>
                                              <a:ea typeface="Cambria Math" panose="02040503050406030204" pitchFamily="18" charset="0"/>
                                            </a:rPr>
                                            <m:t>𝑛</m:t>
                                          </m:r>
                                        </m:sup>
                                      </m:sSubSup>
                                    </m:e>
                                  </m:d>
                                </m:e>
                              </m:d>
                            </m:e>
                            <m:sup>
                              <m:r>
                                <a:rPr lang="en-US" altLang="zh-TW" sz="2800" b="0" i="1" smtClean="0">
                                  <a:latin typeface="Cambria Math" panose="02040503050406030204" pitchFamily="18" charset="0"/>
                                </a:rPr>
                                <m:t>2</m:t>
                              </m:r>
                            </m:sup>
                          </m:sSup>
                        </m:e>
                      </m:nary>
                    </m:oMath>
                  </m:oMathPara>
                </a14:m>
                <a:endParaRPr lang="zh-TW" altLang="en-US" sz="2800" dirty="0"/>
              </a:p>
            </p:txBody>
          </p:sp>
        </mc:Choice>
        <mc:Fallback>
          <p:sp>
            <p:nvSpPr>
              <p:cNvPr id="20" name="文字方塊 19"/>
              <p:cNvSpPr txBox="1">
                <a:spLocks noRot="1" noChangeAspect="1" noMove="1" noResize="1" noEditPoints="1" noAdjustHandles="1" noChangeArrowheads="1" noChangeShapeType="1" noTextEdit="1"/>
              </p:cNvSpPr>
              <p:nvPr/>
            </p:nvSpPr>
            <p:spPr>
              <a:xfrm>
                <a:off x="4114991" y="5348511"/>
                <a:ext cx="4984124" cy="1303627"/>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sp>
        <p:nvSpPr>
          <p:cNvPr id="9" name="文字方塊 8"/>
          <p:cNvSpPr txBox="1"/>
          <p:nvPr/>
        </p:nvSpPr>
        <p:spPr>
          <a:xfrm>
            <a:off x="4441076" y="2438266"/>
            <a:ext cx="3846723" cy="830997"/>
          </a:xfrm>
          <a:prstGeom prst="rect">
            <a:avLst/>
          </a:prstGeom>
          <a:noFill/>
        </p:spPr>
        <p:txBody>
          <a:bodyPr wrap="square" rtlCol="0">
            <a:spAutoFit/>
          </a:bodyPr>
          <a:lstStyle/>
          <a:p>
            <a:r>
              <a:rPr lang="en-US" altLang="zh-TW" sz="2400" dirty="0"/>
              <a:t>Input: a function, output: how bad it is </a:t>
            </a:r>
            <a:endParaRPr lang="zh-TW" altLang="en-US" sz="2400" dirty="0"/>
          </a:p>
        </p:txBody>
      </p:sp>
      <mc:AlternateContent xmlns:mc="http://schemas.openxmlformats.org/markup-compatibility/2006">
        <mc:Choice xmlns:a14="http://schemas.microsoft.com/office/drawing/2010/main" Requires="a14">
          <p:sp>
            <p:nvSpPr>
              <p:cNvPr id="17" name="文字方塊 16"/>
              <p:cNvSpPr txBox="1"/>
              <p:nvPr/>
            </p:nvSpPr>
            <p:spPr>
              <a:xfrm>
                <a:off x="807084" y="1494711"/>
                <a:ext cx="2242292" cy="523220"/>
              </a:xfrm>
              <a:prstGeom prst="rect">
                <a:avLst/>
              </a:prstGeom>
              <a:noFill/>
            </p:spPr>
            <p:txBody>
              <a:bodyPr wrap="square" rtlCol="0">
                <a:spAutoFit/>
              </a:bodyPr>
              <a:lstStyle/>
              <a:p>
                <a:pPr algn="ctr"/>
                <a:r>
                  <a:rPr lang="en-US" altLang="zh-TW" sz="2800" dirty="0"/>
                  <a:t>y = b + w </a:t>
                </a:r>
                <a14:m>
                  <m:oMath xmlns:m="http://schemas.openxmlformats.org/officeDocument/2006/math">
                    <m:r>
                      <a:rPr lang="en-US" altLang="zh-TW" sz="2800" i="1" smtClean="0">
                        <a:latin typeface="Cambria Math" panose="02040503050406030204" pitchFamily="18" charset="0"/>
                        <a:ea typeface="Cambria Math" panose="02040503050406030204" pitchFamily="18" charset="0"/>
                      </a:rPr>
                      <m:t>∙</m:t>
                    </m:r>
                  </m:oMath>
                </a14:m>
                <a:r>
                  <a:rPr lang="en-US" altLang="zh-TW" sz="2800" dirty="0"/>
                  <a:t> </a:t>
                </a:r>
                <a:r>
                  <a:rPr lang="en-US" altLang="zh-TW" sz="2800" dirty="0" err="1"/>
                  <a:t>x</a:t>
                </a:r>
                <a:r>
                  <a:rPr lang="en-US" altLang="zh-TW" sz="2800" baseline="-25000" dirty="0" err="1"/>
                  <a:t>cp</a:t>
                </a:r>
                <a:endParaRPr lang="zh-TW" altLang="en-US" sz="2800" baseline="-25000" dirty="0"/>
              </a:p>
            </p:txBody>
          </p:sp>
        </mc:Choice>
        <mc:Fallback>
          <p:sp>
            <p:nvSpPr>
              <p:cNvPr id="17" name="文字方塊 16"/>
              <p:cNvSpPr txBox="1">
                <a:spLocks noRot="1" noChangeAspect="1" noMove="1" noResize="1" noEditPoints="1" noAdjustHandles="1" noChangeArrowheads="1" noChangeShapeType="1" noTextEdit="1"/>
              </p:cNvSpPr>
              <p:nvPr/>
            </p:nvSpPr>
            <p:spPr>
              <a:xfrm>
                <a:off x="807084" y="1494711"/>
                <a:ext cx="2242292" cy="523220"/>
              </a:xfrm>
              <a:prstGeom prst="rect">
                <a:avLst/>
              </a:prstGeom>
              <a:blipFill rotWithShape="1">
                <a:blip r:embed="rId7"/>
                <a:stretch>
                  <a:fillRect l="-2174" t="-10465" b="-32558"/>
                </a:stretch>
              </a:blipFill>
            </p:spPr>
            <p:txBody>
              <a:bodyPr/>
              <a:lstStyle/>
              <a:p>
                <a:r>
                  <a:rPr lang="zh-TW" altLang="en-US">
                    <a:noFill/>
                  </a:rPr>
                  <a:t> </a:t>
                </a:r>
                <a:endParaRPr lang="zh-TW" altLang="en-US">
                  <a:noFill/>
                </a:endParaRPr>
              </a:p>
            </p:txBody>
          </p:sp>
        </mc:Fallback>
      </mc:AlternateContent>
      <p:sp>
        <p:nvSpPr>
          <p:cNvPr id="4" name="文字方塊 3"/>
          <p:cNvSpPr txBox="1"/>
          <p:nvPr/>
        </p:nvSpPr>
        <p:spPr>
          <a:xfrm>
            <a:off x="6554811" y="4517514"/>
            <a:ext cx="2771351" cy="830997"/>
          </a:xfrm>
          <a:prstGeom prst="rect">
            <a:avLst/>
          </a:prstGeom>
          <a:noFill/>
        </p:spPr>
        <p:txBody>
          <a:bodyPr wrap="square" rtlCol="0">
            <a:spAutoFit/>
          </a:bodyPr>
          <a:lstStyle/>
          <a:p>
            <a:r>
              <a:rPr lang="en-US" altLang="zh-TW" sz="2400" dirty="0"/>
              <a:t>Estimated y based on input function</a:t>
            </a:r>
            <a:endParaRPr lang="zh-TW" altLang="en-US" sz="2400" dirty="0"/>
          </a:p>
        </p:txBody>
      </p:sp>
      <p:sp>
        <p:nvSpPr>
          <p:cNvPr id="18" name="文字方塊 17"/>
          <p:cNvSpPr txBox="1"/>
          <p:nvPr/>
        </p:nvSpPr>
        <p:spPr>
          <a:xfrm>
            <a:off x="5459233" y="3307362"/>
            <a:ext cx="2496882" cy="461665"/>
          </a:xfrm>
          <a:prstGeom prst="rect">
            <a:avLst/>
          </a:prstGeom>
          <a:noFill/>
        </p:spPr>
        <p:txBody>
          <a:bodyPr wrap="square" rtlCol="0">
            <a:spAutoFit/>
          </a:bodyPr>
          <a:lstStyle/>
          <a:p>
            <a:r>
              <a:rPr lang="en-US" altLang="zh-TW" sz="2400" dirty="0">
                <a:solidFill>
                  <a:srgbClr val="0070C0"/>
                </a:solidFill>
              </a:rPr>
              <a:t>Estimation error</a:t>
            </a:r>
            <a:endParaRPr lang="zh-TW" altLang="en-US" sz="2400" dirty="0">
              <a:solidFill>
                <a:srgbClr val="0070C0"/>
              </a:solidFill>
            </a:endParaRPr>
          </a:p>
        </p:txBody>
      </p:sp>
      <p:cxnSp>
        <p:nvCxnSpPr>
          <p:cNvPr id="14" name="直線接點 13"/>
          <p:cNvCxnSpPr/>
          <p:nvPr/>
        </p:nvCxnSpPr>
        <p:spPr>
          <a:xfrm>
            <a:off x="6364438" y="4329230"/>
            <a:ext cx="101426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375323" y="3684586"/>
            <a:ext cx="2358977" cy="78064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p:cNvSpPr txBox="1"/>
          <p:nvPr/>
        </p:nvSpPr>
        <p:spPr>
          <a:xfrm>
            <a:off x="3729735" y="4658912"/>
            <a:ext cx="2825076" cy="461665"/>
          </a:xfrm>
          <a:prstGeom prst="rect">
            <a:avLst/>
          </a:prstGeom>
          <a:noFill/>
        </p:spPr>
        <p:txBody>
          <a:bodyPr wrap="square" rtlCol="0">
            <a:spAutoFit/>
          </a:bodyPr>
          <a:lstStyle/>
          <a:p>
            <a:r>
              <a:rPr lang="en-US" altLang="zh-TW" sz="2400" dirty="0"/>
              <a:t>Sum over examples</a:t>
            </a:r>
            <a:endParaRPr lang="zh-TW" altLang="en-US" sz="2400" dirty="0"/>
          </a:p>
        </p:txBody>
      </p:sp>
      <p:cxnSp>
        <p:nvCxnSpPr>
          <p:cNvPr id="21" name="直線接點 20"/>
          <p:cNvCxnSpPr/>
          <p:nvPr/>
        </p:nvCxnSpPr>
        <p:spPr>
          <a:xfrm>
            <a:off x="4731416" y="4664806"/>
            <a:ext cx="618507"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字方塊 21"/>
              <p:cNvSpPr txBox="1"/>
              <p:nvPr/>
            </p:nvSpPr>
            <p:spPr>
              <a:xfrm>
                <a:off x="3337684" y="5261975"/>
                <a:ext cx="139373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i="1">
                          <a:latin typeface="Cambria Math" panose="02040503050406030204" pitchFamily="18" charset="0"/>
                        </a:rPr>
                        <m:t>L</m:t>
                      </m:r>
                      <m:d>
                        <m:dPr>
                          <m:ctrlPr>
                            <a:rPr lang="en-US" altLang="zh-TW" sz="2800" i="1">
                              <a:latin typeface="Cambria Math" panose="02040503050406030204" pitchFamily="18" charset="0"/>
                            </a:rPr>
                          </m:ctrlPr>
                        </m:dPr>
                        <m:e>
                          <m:r>
                            <a:rPr lang="en-US" altLang="zh-TW" sz="2800" b="0" i="1" smtClean="0">
                              <a:latin typeface="Cambria Math" panose="02040503050406030204" pitchFamily="18" charset="0"/>
                            </a:rPr>
                            <m:t>𝑤</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e>
                      </m:d>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3337684" y="5261975"/>
                <a:ext cx="1393732" cy="52322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cxnSp>
        <p:nvCxnSpPr>
          <p:cNvPr id="16" name="直線單箭頭接點 15"/>
          <p:cNvCxnSpPr/>
          <p:nvPr/>
        </p:nvCxnSpPr>
        <p:spPr>
          <a:xfrm>
            <a:off x="6871569" y="4346052"/>
            <a:ext cx="281011" cy="2780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箭號: 弧形右彎 26"/>
          <p:cNvSpPr/>
          <p:nvPr/>
        </p:nvSpPr>
        <p:spPr>
          <a:xfrm>
            <a:off x="2976143" y="4074907"/>
            <a:ext cx="425880" cy="14486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3" name="灯片编号占位符 1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P spid="10" grpId="0" bldLvl="0" animBg="1"/>
      <p:bldP spid="3" grpId="0" bldLvl="0" animBg="1"/>
      <p:bldP spid="19" grpId="0" bldLvl="0" animBg="1"/>
      <p:bldP spid="20" grpId="0" bldLvl="0" animBg="1"/>
      <p:bldP spid="9" grpId="0"/>
      <p:bldP spid="4" grpId="0"/>
      <p:bldP spid="18" grpId="0"/>
      <p:bldP spid="23" grpId="0" bldLvl="0" animBg="1"/>
      <p:bldP spid="24" grpId="0"/>
      <p:bldP spid="22" grpId="0" bldLvl="0" animBg="1"/>
      <p:bldP spid="2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8379" y="2162217"/>
            <a:ext cx="6624408" cy="4695783"/>
          </a:xfrm>
          <a:prstGeom prst="rect">
            <a:avLst/>
          </a:prstGeom>
        </p:spPr>
      </p:pic>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2: Goodness of Function</a:t>
            </a:r>
            <a:endParaRPr lang="zh-TW" altLang="en-US" dirty="0"/>
          </a:p>
        </p:txBody>
      </p:sp>
      <p:sp>
        <p:nvSpPr>
          <p:cNvPr id="3" name="內容版面配置區 2"/>
          <p:cNvSpPr>
            <a:spLocks noGrp="1"/>
          </p:cNvSpPr>
          <p:nvPr>
            <p:ph idx="1"/>
          </p:nvPr>
        </p:nvSpPr>
        <p:spPr/>
        <p:txBody>
          <a:bodyPr/>
          <a:lstStyle/>
          <a:p>
            <a:r>
              <a:rPr lang="en-US" altLang="zh-TW" dirty="0"/>
              <a:t>Loss Function</a:t>
            </a:r>
            <a:endParaRPr lang="zh-TW" altLang="en-US" dirty="0"/>
          </a:p>
        </p:txBody>
      </p:sp>
      <p:sp>
        <p:nvSpPr>
          <p:cNvPr id="8" name="文字方塊 7"/>
          <p:cNvSpPr txBox="1"/>
          <p:nvPr/>
        </p:nvSpPr>
        <p:spPr>
          <a:xfrm>
            <a:off x="624115" y="2765303"/>
            <a:ext cx="2119086" cy="1200329"/>
          </a:xfrm>
          <a:prstGeom prst="rect">
            <a:avLst/>
          </a:prstGeom>
          <a:noFill/>
        </p:spPr>
        <p:txBody>
          <a:bodyPr wrap="square" rtlCol="0">
            <a:spAutoFit/>
          </a:bodyPr>
          <a:lstStyle/>
          <a:p>
            <a:r>
              <a:rPr lang="en-US" altLang="zh-TW" sz="2400" dirty="0"/>
              <a:t>Each point in the figure is a function</a:t>
            </a:r>
            <a:endParaRPr lang="zh-TW" altLang="en-US" sz="2400" dirty="0"/>
          </a:p>
        </p:txBody>
      </p:sp>
      <mc:AlternateContent xmlns:mc="http://schemas.openxmlformats.org/markup-compatibility/2006">
        <mc:Choice xmlns:a14="http://schemas.microsoft.com/office/drawing/2010/main" Requires="a14">
          <p:sp>
            <p:nvSpPr>
              <p:cNvPr id="9" name="文字方塊 8"/>
              <p:cNvSpPr txBox="1"/>
              <p:nvPr/>
            </p:nvSpPr>
            <p:spPr>
              <a:xfrm>
                <a:off x="620469" y="4527759"/>
                <a:ext cx="1978932" cy="1200329"/>
              </a:xfrm>
              <a:prstGeom prst="rect">
                <a:avLst/>
              </a:prstGeom>
              <a:noFill/>
            </p:spPr>
            <p:txBody>
              <a:bodyPr wrap="square" rtlCol="0">
                <a:spAutoFit/>
              </a:bodyPr>
              <a:lstStyle/>
              <a:p>
                <a:r>
                  <a:rPr lang="en-US" altLang="zh-TW" sz="2400" dirty="0"/>
                  <a:t>The color represents </a:t>
                </a:r>
                <a14:m>
                  <m:oMath xmlns:m="http://schemas.openxmlformats.org/officeDocument/2006/math">
                    <m:r>
                      <m:rPr>
                        <m:sty m:val="p"/>
                      </m:rPr>
                      <a:rPr lang="en-US" altLang="zh-TW" sz="2400" i="1">
                        <a:latin typeface="Cambria Math" panose="02040503050406030204" pitchFamily="18" charset="0"/>
                      </a:rPr>
                      <m:t>L</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a14:m>
                <a:r>
                  <a:rPr lang="en-US" altLang="zh-TW" sz="2400" dirty="0"/>
                  <a:t>.</a:t>
                </a:r>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620469" y="4527759"/>
                <a:ext cx="1978932" cy="1200329"/>
              </a:xfrm>
              <a:prstGeom prst="rect">
                <a:avLst/>
              </a:prstGeom>
              <a:blipFill rotWithShape="1">
                <a:blip r:embed="rId2"/>
                <a:stretch>
                  <a:fillRect l="-4938" t="-4061" b="-10660"/>
                </a:stretch>
              </a:blipFill>
            </p:spPr>
            <p:txBody>
              <a:bodyPr/>
              <a:lstStyle/>
              <a:p>
                <a:r>
                  <a:rPr lang="zh-TW" altLang="en-US">
                    <a:noFill/>
                  </a:rPr>
                  <a:t> </a:t>
                </a:r>
                <a:endParaRPr lang="zh-TW" altLang="en-US">
                  <a:noFill/>
                </a:endParaRPr>
              </a:p>
            </p:txBody>
          </p:sp>
        </mc:Fallback>
      </mc:AlternateContent>
      <p:sp>
        <p:nvSpPr>
          <p:cNvPr id="4" name="文字方塊 3"/>
          <p:cNvSpPr txBox="1"/>
          <p:nvPr/>
        </p:nvSpPr>
        <p:spPr>
          <a:xfrm>
            <a:off x="764269" y="6051890"/>
            <a:ext cx="1978932" cy="461665"/>
          </a:xfrm>
          <a:prstGeom prst="rect">
            <a:avLst/>
          </a:prstGeom>
          <a:noFill/>
        </p:spPr>
        <p:txBody>
          <a:bodyPr wrap="square" rtlCol="0">
            <a:spAutoFit/>
          </a:bodyPr>
          <a:lstStyle/>
          <a:p>
            <a:pPr algn="ctr"/>
            <a:r>
              <a:rPr lang="en-US" altLang="zh-TW" sz="2400" dirty="0"/>
              <a:t>(true example)</a:t>
            </a:r>
            <a:endParaRPr lang="zh-TW" altLang="en-US" sz="2400" dirty="0"/>
          </a:p>
        </p:txBody>
      </p:sp>
      <p:sp>
        <p:nvSpPr>
          <p:cNvPr id="10" name="文字方塊 9"/>
          <p:cNvSpPr txBox="1"/>
          <p:nvPr/>
        </p:nvSpPr>
        <p:spPr>
          <a:xfrm>
            <a:off x="4068108" y="2977595"/>
            <a:ext cx="1204995"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smallest</a:t>
            </a:r>
            <a:endParaRPr lang="zh-TW" altLang="en-US" sz="2400" dirty="0"/>
          </a:p>
        </p:txBody>
      </p:sp>
      <p:sp>
        <p:nvSpPr>
          <p:cNvPr id="11" name="文字方塊 10"/>
          <p:cNvSpPr txBox="1"/>
          <p:nvPr/>
        </p:nvSpPr>
        <p:spPr>
          <a:xfrm>
            <a:off x="5273103" y="5497532"/>
            <a:ext cx="1483297"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Very large</a:t>
            </a:r>
            <a:endParaRPr lang="zh-TW" altLang="en-US" sz="2400" dirty="0"/>
          </a:p>
        </p:txBody>
      </p:sp>
      <mc:AlternateContent xmlns:mc="http://schemas.openxmlformats.org/markup-compatibility/2006">
        <mc:Choice xmlns:a14="http://schemas.microsoft.com/office/drawing/2010/main" Requires="a14">
          <p:sp>
            <p:nvSpPr>
              <p:cNvPr id="13" name="文字方塊 12"/>
              <p:cNvSpPr txBox="1"/>
              <p:nvPr/>
            </p:nvSpPr>
            <p:spPr>
              <a:xfrm>
                <a:off x="4154906" y="1212692"/>
                <a:ext cx="5198069" cy="11306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altLang="zh-TW" sz="2400" i="1" smtClean="0">
                          <a:latin typeface="Cambria Math" panose="02040503050406030204" pitchFamily="18" charset="0"/>
                        </a:rPr>
                        <m:t>L</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10</m:t>
                          </m:r>
                        </m:sup>
                        <m:e>
                          <m:sSup>
                            <m:sSupPr>
                              <m:ctrlPr>
                                <a:rPr lang="en-US" altLang="zh-TW" sz="2400" b="0" i="1" smtClean="0">
                                  <a:latin typeface="Cambria Math" panose="02040503050406030204" pitchFamily="18" charset="0"/>
                                </a:rPr>
                              </m:ctrlPr>
                            </m:sSupPr>
                            <m:e>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𝑏</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m:t>
                                      </m:r>
                                      <m:r>
                                        <a:rPr lang="en-US" altLang="zh-TW" sz="2400" b="0" i="1" smtClean="0">
                                          <a:latin typeface="Cambria Math" panose="02040503050406030204" pitchFamily="18" charset="0"/>
                                          <a:ea typeface="Cambria Math" panose="02040503050406030204" pitchFamily="18" charset="0"/>
                                        </a:rPr>
                                        <m:t>∙</m:t>
                                      </m:r>
                                      <m:sSubSup>
                                        <m:sSubSupPr>
                                          <m:ctrlPr>
                                            <a:rPr lang="en-US" altLang="zh-TW" sz="2400" b="0" i="1" smtClean="0">
                                              <a:latin typeface="Cambria Math" panose="02040503050406030204" pitchFamily="18" charset="0"/>
                                              <a:ea typeface="Cambria Math" panose="02040503050406030204" pitchFamily="18" charset="0"/>
                                            </a:rPr>
                                          </m:ctrlPr>
                                        </m:sSubSupPr>
                                        <m:e>
                                          <m:r>
                                            <a:rPr lang="en-US" altLang="zh-TW" sz="2400" b="0" i="1" smtClean="0">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𝑐𝑝</m:t>
                                          </m:r>
                                        </m:sub>
                                        <m:sup>
                                          <m:r>
                                            <a:rPr lang="en-US" altLang="zh-TW" sz="2400" b="0" i="1" smtClean="0">
                                              <a:latin typeface="Cambria Math" panose="02040503050406030204" pitchFamily="18" charset="0"/>
                                              <a:ea typeface="Cambria Math" panose="02040503050406030204" pitchFamily="18" charset="0"/>
                                            </a:rPr>
                                            <m:t>𝑛</m:t>
                                          </m:r>
                                        </m:sup>
                                      </m:sSubSup>
                                    </m:e>
                                  </m:d>
                                </m:e>
                              </m:d>
                            </m:e>
                            <m:sup>
                              <m:r>
                                <a:rPr lang="en-US" altLang="zh-TW" sz="2400" b="0" i="1" smtClean="0">
                                  <a:latin typeface="Cambria Math" panose="02040503050406030204" pitchFamily="18" charset="0"/>
                                </a:rPr>
                                <m:t>2</m:t>
                              </m:r>
                            </m:sup>
                          </m:sSup>
                        </m:e>
                      </m:nary>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4154906" y="1212692"/>
                <a:ext cx="5198069" cy="1130631"/>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5186859" y="3985836"/>
                <a:ext cx="2291669"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y = - 180 - 2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5186859" y="3985836"/>
                <a:ext cx="2291669" cy="461665"/>
              </a:xfrm>
              <a:prstGeom prst="rect">
                <a:avLst/>
              </a:prstGeom>
              <a:blipFill rotWithShape="1">
                <a:blip r:embed="rId4"/>
                <a:stretch>
                  <a:fillRect l="-1326" t="-10390" b="-27273"/>
                </a:stretch>
              </a:blipFill>
            </p:spPr>
            <p:txBody>
              <a:bodyPr/>
              <a:lstStyle/>
              <a:p>
                <a:r>
                  <a:rPr lang="zh-TW" altLang="en-US">
                    <a:noFill/>
                  </a:rPr>
                  <a:t> </a:t>
                </a:r>
                <a:endParaRPr lang="zh-TW" altLang="en-US">
                  <a:noFill/>
                </a:endParaRPr>
              </a:p>
            </p:txBody>
          </p:sp>
        </mc:Fallback>
      </mc:AlternateContent>
      <p:sp>
        <p:nvSpPr>
          <p:cNvPr id="15" name="橢圓 14"/>
          <p:cNvSpPr/>
          <p:nvPr/>
        </p:nvSpPr>
        <p:spPr>
          <a:xfrm>
            <a:off x="4235116" y="4924926"/>
            <a:ext cx="144379" cy="144379"/>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cxnSp>
        <p:nvCxnSpPr>
          <p:cNvPr id="17" name="直線單箭頭接點 16"/>
          <p:cNvCxnSpPr>
            <a:stCxn id="15" idx="7"/>
          </p:cNvCxnSpPr>
          <p:nvPr/>
        </p:nvCxnSpPr>
        <p:spPr>
          <a:xfrm flipV="1">
            <a:off x="4358351" y="4299284"/>
            <a:ext cx="828508" cy="6467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bldLvl="0" animBg="1"/>
      <p:bldP spid="11" grpId="0" bldLvl="0" animBg="1"/>
      <p:bldP spid="14" grpId="0" bldLvl="0" animBg="1"/>
      <p:bldP spid="1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p:nvPr>
            <p:ph type="title"/>
          </p:nvPr>
        </p:nvSpPr>
        <p:spPr/>
        <p:txBody>
          <a:bodyPr/>
          <a:p>
            <a:r>
              <a:rPr sz="3600" b="1" kern="0" spc="-5" dirty="0">
                <a:solidFill>
                  <a:srgbClr val="00294D"/>
                </a:solidFill>
                <a:latin typeface="Calibri" panose="020F0502020204030204"/>
                <a:cs typeface="Calibri" panose="020F0502020204030204"/>
              </a:rPr>
              <a:t>Contents</a:t>
            </a:r>
            <a:endParaRPr sz="3600" b="1" kern="0" spc="-5" dirty="0">
              <a:solidFill>
                <a:srgbClr val="00294D"/>
              </a:solidFill>
              <a:latin typeface="Calibri" panose="020F0502020204030204"/>
              <a:cs typeface="Calibri" panose="020F0502020204030204"/>
            </a:endParaRPr>
          </a:p>
        </p:txBody>
      </p:sp>
      <p:sp>
        <p:nvSpPr>
          <p:cNvPr id="12" name="灯片编号占位符 11"/>
          <p:cNvSpPr>
            <a:spLocks noGrp="1"/>
          </p:cNvSpPr>
          <p:nvPr>
            <p:ph type="sldNum" sz="quarter" idx="12"/>
          </p:nvPr>
        </p:nvSpPr>
        <p:spPr/>
        <p:txBody>
          <a:bodyPr/>
          <a:p>
            <a:fld id="{B1E3B3A6-7A9C-48B8-933D-3377D6C33DD3}" type="slidenum">
              <a:rPr lang="zh-TW" altLang="en-US" smtClean="0"/>
            </a:fld>
            <a:endParaRPr lang="zh-TW" altLang="en-US"/>
          </a:p>
        </p:txBody>
      </p:sp>
      <p:sp>
        <p:nvSpPr>
          <p:cNvPr id="5" name="object 3"/>
          <p:cNvSpPr/>
          <p:nvPr/>
        </p:nvSpPr>
        <p:spPr>
          <a:xfrm>
            <a:off x="785495" y="2019935"/>
            <a:ext cx="7777480" cy="3545205"/>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p>
            <a:pPr marL="742950" indent="-742950" algn="l">
              <a:lnSpc>
                <a:spcPct val="100000"/>
              </a:lnSpc>
              <a:buClrTx/>
              <a:buSzTx/>
              <a:buFontTx/>
              <a:buAutoNum type="arabicPeriod"/>
            </a:pPr>
            <a:r>
              <a:rPr sz="3600" b="1" kern="0" spc="-10" dirty="0">
                <a:solidFill>
                  <a:schemeClr val="bg1"/>
                </a:solidFill>
                <a:uFillTx/>
                <a:latin typeface="Calibri" panose="020F0502020204030204"/>
                <a:ea typeface="+mj-ea"/>
                <a:cs typeface="Calibri" panose="020F0502020204030204"/>
                <a:sym typeface="+mn-ea"/>
              </a:rPr>
              <a:t>Overview of the Component</a:t>
            </a:r>
            <a:endParaRPr sz="3600" b="1" kern="0" spc="-10" dirty="0">
              <a:solidFill>
                <a:schemeClr val="bg1"/>
              </a:solidFill>
              <a:uFillTx/>
              <a:latin typeface="Calibri" panose="020F0502020204030204"/>
              <a:ea typeface="+mj-ea"/>
              <a:cs typeface="Calibri" panose="020F0502020204030204"/>
            </a:endParaRPr>
          </a:p>
          <a:p>
            <a:pPr marL="742950" indent="-742950" algn="l">
              <a:lnSpc>
                <a:spcPct val="100000"/>
              </a:lnSpc>
              <a:buClrTx/>
              <a:buSzTx/>
              <a:buFontTx/>
              <a:buAutoNum type="arabicPeriod"/>
            </a:pPr>
            <a:r>
              <a:rPr sz="3600" b="1" kern="0" spc="-10" dirty="0">
                <a:solidFill>
                  <a:schemeClr val="bg1"/>
                </a:solidFill>
                <a:uFillTx/>
                <a:latin typeface="Calibri" panose="020F0502020204030204"/>
                <a:ea typeface="+mj-ea"/>
                <a:cs typeface="Calibri" panose="020F0502020204030204"/>
                <a:sym typeface="+mn-ea"/>
              </a:rPr>
              <a:t>Linear Regression</a:t>
            </a:r>
            <a:endParaRPr sz="3600" b="1" kern="0" spc="-10" dirty="0">
              <a:solidFill>
                <a:schemeClr val="bg1"/>
              </a:solidFill>
              <a:uFillTx/>
              <a:latin typeface="Calibri" panose="020F0502020204030204"/>
              <a:ea typeface="+mj-ea"/>
              <a:cs typeface="Calibri" panose="020F0502020204030204"/>
            </a:endParaRPr>
          </a:p>
          <a:p>
            <a:pPr marL="742950" indent="-742950" algn="l">
              <a:lnSpc>
                <a:spcPct val="100000"/>
              </a:lnSpc>
              <a:buClrTx/>
              <a:buSzTx/>
              <a:buFontTx/>
              <a:buAutoNum type="arabicPeriod"/>
            </a:pPr>
            <a:r>
              <a:rPr sz="3600" b="1" kern="0" spc="-10" dirty="0">
                <a:solidFill>
                  <a:schemeClr val="bg1"/>
                </a:solidFill>
                <a:uFillTx/>
                <a:latin typeface="Calibri" panose="020F0502020204030204"/>
                <a:ea typeface="+mj-ea"/>
                <a:cs typeface="Calibri" panose="020F0502020204030204"/>
                <a:sym typeface="+mn-ea"/>
              </a:rPr>
              <a:t>Classification: Logistic Regression</a:t>
            </a:r>
            <a:endParaRPr sz="3600" b="1" kern="0" spc="-10" dirty="0">
              <a:solidFill>
                <a:schemeClr val="bg1"/>
              </a:solidFill>
              <a:uFillTx/>
              <a:latin typeface="Calibri" panose="020F0502020204030204"/>
              <a:ea typeface="+mj-ea"/>
              <a:cs typeface="Calibri" panose="020F0502020204030204"/>
            </a:endParaRPr>
          </a:p>
          <a:p>
            <a:pPr marL="742950" indent="-742950" algn="l">
              <a:lnSpc>
                <a:spcPct val="100000"/>
              </a:lnSpc>
              <a:buClrTx/>
              <a:buSzTx/>
              <a:buFontTx/>
              <a:buAutoNum type="arabicPeriod"/>
            </a:pPr>
            <a:r>
              <a:rPr sz="3600" b="1" kern="0" spc="-10" dirty="0">
                <a:solidFill>
                  <a:schemeClr val="bg1"/>
                </a:solidFill>
                <a:uFillTx/>
                <a:latin typeface="Calibri" panose="020F0502020204030204"/>
                <a:ea typeface="+mj-ea"/>
                <a:cs typeface="Calibri" panose="020F0502020204030204"/>
                <a:sym typeface="+mn-ea"/>
              </a:rPr>
              <a:t>Basics for Deep Learning</a:t>
            </a:r>
            <a:endParaRPr sz="3600" b="1" kern="0" spc="-10" dirty="0">
              <a:solidFill>
                <a:schemeClr val="bg1"/>
              </a:solidFill>
              <a:uFillTx/>
              <a:latin typeface="Calibri" panose="020F0502020204030204"/>
              <a:ea typeface="+mj-ea"/>
              <a:cs typeface="Calibri" panose="020F0502020204030204"/>
            </a:endParaRPr>
          </a:p>
          <a:p>
            <a:pPr marL="742950" indent="-742950" algn="l">
              <a:lnSpc>
                <a:spcPct val="100000"/>
              </a:lnSpc>
              <a:buClrTx/>
              <a:buSzTx/>
              <a:buFontTx/>
              <a:buAutoNum type="arabicPeriod"/>
            </a:pPr>
            <a:r>
              <a:rPr sz="3600" b="1" kern="0" spc="-10" dirty="0">
                <a:solidFill>
                  <a:schemeClr val="bg1"/>
                </a:solidFill>
                <a:uFillTx/>
                <a:latin typeface="Calibri" panose="020F0502020204030204"/>
                <a:ea typeface="+mj-ea"/>
                <a:cs typeface="Calibri" panose="020F0502020204030204"/>
                <a:sym typeface="+mn-ea"/>
              </a:rPr>
              <a:t>Backpropagation</a:t>
            </a:r>
            <a:endParaRPr sz="3600" b="1" kern="0" spc="-10" dirty="0">
              <a:solidFill>
                <a:schemeClr val="bg1"/>
              </a:solidFill>
              <a:uFillTx/>
              <a:latin typeface="Calibri" panose="020F0502020204030204"/>
              <a:ea typeface="+mj-ea"/>
              <a:cs typeface="Calibri" panose="020F0502020204030204"/>
            </a:endParaRPr>
          </a:p>
          <a:p>
            <a:pPr marL="742950" indent="-742950" algn="l">
              <a:lnSpc>
                <a:spcPct val="100000"/>
              </a:lnSpc>
              <a:buClrTx/>
              <a:buSzTx/>
              <a:buFontTx/>
              <a:buAutoNum type="arabicPeriod"/>
            </a:pPr>
            <a:r>
              <a:rPr sz="3600" b="1" kern="0" spc="-10" dirty="0">
                <a:solidFill>
                  <a:schemeClr val="bg1"/>
                </a:solidFill>
                <a:uFillTx/>
                <a:latin typeface="Calibri" panose="020F0502020204030204"/>
                <a:ea typeface="+mj-ea"/>
                <a:cs typeface="Calibri" panose="020F0502020204030204"/>
                <a:sym typeface="+mn-ea"/>
              </a:rPr>
              <a:t>Basics for CNN</a:t>
            </a:r>
            <a:br>
              <a:rPr lang="en-US" altLang="zh-TW" sz="6600" dirty="0">
                <a:solidFill>
                  <a:schemeClr val="bg1"/>
                </a:solidFill>
                <a:sym typeface="+mn-ea"/>
              </a:rPr>
            </a:br>
            <a:endParaRPr lang="en-US" altLang="zh-CN" sz="6600" dirty="0">
              <a:solidFill>
                <a:schemeClr val="bg1"/>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Best Function</a:t>
            </a:r>
            <a:endParaRPr sz="3600" b="1" kern="0" spc="-5" dirty="0">
              <a:solidFill>
                <a:srgbClr val="00294D"/>
              </a:solidFill>
              <a:latin typeface="Calibri" panose="020F0502020204030204"/>
              <a:cs typeface="Calibri" panose="020F0502020204030204"/>
            </a:endParaRPr>
          </a:p>
        </p:txBody>
      </p:sp>
      <p:sp>
        <p:nvSpPr>
          <p:cNvPr id="4"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5"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36924" name="方程式" r:id="rId1" imgW="12496800" imgH="5181600" progId="Equation.3">
                  <p:embed/>
                </p:oleObj>
              </mc:Choice>
              <mc:Fallback>
                <p:oleObj name="方程式" r:id="rId1" imgW="12496800" imgH="5181600" progId="Equation.3">
                  <p:embed/>
                  <p:pic>
                    <p:nvPicPr>
                      <p:cNvPr id="0" name="Object 12"/>
                      <p:cNvPicPr>
                        <a:picLocks noChangeAspect="1" noChangeArrowheads="1"/>
                      </p:cNvPicPr>
                      <p:nvPr/>
                    </p:nvPicPr>
                    <p:blipFill>
                      <a:blip r:embed="rId2"/>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字方塊 5"/>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sp>
        <p:nvSpPr>
          <p:cNvPr id="7"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a:t>
            </a:r>
            <a:endParaRPr lang="en-US" altLang="zh-TW" sz="2400" dirty="0"/>
          </a:p>
          <a:p>
            <a:pPr algn="ctr"/>
            <a:r>
              <a:rPr lang="en-US" altLang="zh-TW" sz="2400" dirty="0"/>
              <a:t>Data</a:t>
            </a:r>
            <a:endParaRPr lang="zh-TW" altLang="en-US" sz="2400" dirty="0"/>
          </a:p>
        </p:txBody>
      </p:sp>
      <p:sp>
        <p:nvSpPr>
          <p:cNvPr id="8" name="圓角矩形 26"/>
          <p:cNvSpPr/>
          <p:nvPr/>
        </p:nvSpPr>
        <p:spPr>
          <a:xfrm>
            <a:off x="891920" y="366153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Goodness of function f</a:t>
            </a:r>
            <a:endParaRPr lang="en-US" altLang="zh-TW" sz="2400" baseline="30000" dirty="0"/>
          </a:p>
        </p:txBody>
      </p:sp>
      <p:cxnSp>
        <p:nvCxnSpPr>
          <p:cNvPr id="9" name="直線單箭頭接點 8"/>
          <p:cNvCxnSpPr/>
          <p:nvPr/>
        </p:nvCxnSpPr>
        <p:spPr>
          <a:xfrm flipV="1">
            <a:off x="1869025" y="477416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直線單箭頭接點 9"/>
          <p:cNvCxnSpPr/>
          <p:nvPr/>
        </p:nvCxnSpPr>
        <p:spPr>
          <a:xfrm>
            <a:off x="1869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文字方塊 17"/>
          <p:cNvSpPr txBox="1"/>
          <p:nvPr/>
        </p:nvSpPr>
        <p:spPr>
          <a:xfrm>
            <a:off x="2986656" y="3713905"/>
            <a:ext cx="3490586" cy="461665"/>
          </a:xfrm>
          <a:prstGeom prst="rect">
            <a:avLst/>
          </a:prstGeom>
          <a:noFill/>
        </p:spPr>
        <p:txBody>
          <a:bodyPr wrap="square" rtlCol="0">
            <a:spAutoFit/>
          </a:bodyPr>
          <a:lstStyle/>
          <a:p>
            <a:pPr algn="ctr"/>
            <a:r>
              <a:rPr lang="en-US" altLang="zh-TW" sz="2400" dirty="0"/>
              <a:t>Pick the “Best” Function</a:t>
            </a:r>
            <a:endParaRPr lang="zh-TW" altLang="en-US" sz="2400" dirty="0"/>
          </a:p>
        </p:txBody>
      </p:sp>
      <p:cxnSp>
        <p:nvCxnSpPr>
          <p:cNvPr id="19" name="直線單箭頭接點 18"/>
          <p:cNvCxnSpPr/>
          <p:nvPr/>
        </p:nvCxnSpPr>
        <p:spPr>
          <a:xfrm>
            <a:off x="2820745" y="4214618"/>
            <a:ext cx="372492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矩形 10"/>
          <p:cNvSpPr/>
          <p:nvPr/>
        </p:nvSpPr>
        <p:spPr>
          <a:xfrm>
            <a:off x="4614513" y="1629848"/>
            <a:ext cx="3843687" cy="158626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單箭頭接點 12"/>
          <p:cNvCxnSpPr/>
          <p:nvPr/>
        </p:nvCxnSpPr>
        <p:spPr>
          <a:xfrm flipV="1">
            <a:off x="2666116" y="2914650"/>
            <a:ext cx="1891247" cy="79925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168316" y="3709656"/>
            <a:ext cx="3131159" cy="4346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6" name="文字方塊 15"/>
              <p:cNvSpPr txBox="1"/>
              <p:nvPr/>
            </p:nvSpPr>
            <p:spPr>
              <a:xfrm>
                <a:off x="3200400" y="4460786"/>
                <a:ext cx="2509533" cy="5224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𝑓</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func>
                        <m:funcPr>
                          <m:ctrlPr>
                            <a:rPr lang="en-US" altLang="zh-TW" sz="2400" b="0" i="1" smtClean="0">
                              <a:latin typeface="Cambria Math" panose="02040503050406030204" pitchFamily="18" charset="0"/>
                            </a:rPr>
                          </m:ctrlPr>
                        </m:funcPr>
                        <m:fName>
                          <m:r>
                            <a:rPr lang="en-US" altLang="zh-TW" sz="2400" b="0" i="1" smtClean="0">
                              <a:latin typeface="Cambria Math" panose="02040503050406030204" pitchFamily="18" charset="0"/>
                            </a:rPr>
                            <m:t>𝑎𝑟𝑔</m:t>
                          </m:r>
                        </m:fName>
                        <m:e>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𝑓</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𝑓</m:t>
                                  </m:r>
                                </m:e>
                              </m:d>
                            </m:e>
                          </m:func>
                        </m:e>
                      </m:func>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3200400" y="4460786"/>
                <a:ext cx="2509533" cy="522451"/>
              </a:xfrm>
              <a:prstGeom prst="rect">
                <a:avLst/>
              </a:prstGeom>
              <a:blipFill rotWithShape="1">
                <a:blip r:embed="rId3"/>
                <a:stretch>
                  <a:fillRect l="-3883" b="-2117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3145704" y="5092683"/>
                <a:ext cx="3324243" cy="509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min</m:t>
                              </m:r>
                            </m:e>
                            <m:lim>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lim>
                          </m:limLow>
                        </m:fName>
                        <m:e>
                          <m:r>
                            <a:rPr lang="en-US" altLang="zh-TW" sz="2400" b="0" i="1" smtClean="0">
                              <a:latin typeface="Cambria Math" panose="02040503050406030204" pitchFamily="18" charset="0"/>
                            </a:rPr>
                            <m:t>𝐿</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e>
                          </m:d>
                        </m:e>
                      </m:func>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3145704" y="5092683"/>
                <a:ext cx="3324243" cy="509050"/>
              </a:xfrm>
              <a:prstGeom prst="rect">
                <a:avLst/>
              </a:prstGeom>
              <a:blipFill rotWithShape="1">
                <a:blip r:embed="rId4"/>
                <a:stretch>
                  <a:fillRect l="-734" b="-833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4025900" y="5575142"/>
                <a:ext cx="4860754" cy="10382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min</m:t>
                              </m:r>
                            </m:e>
                            <m:lim>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lim>
                          </m:limLow>
                        </m:fName>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e>
                                <m:sup>
                                  <m:r>
                                    <a:rPr lang="en-US" altLang="zh-TW" sz="2400" i="1">
                                      <a:latin typeface="Cambria Math" panose="02040503050406030204" pitchFamily="18" charset="0"/>
                                    </a:rPr>
                                    <m:t>2</m:t>
                                  </m:r>
                                </m:sup>
                              </m:sSup>
                            </m:e>
                          </m:nary>
                        </m:e>
                      </m:func>
                    </m:oMath>
                  </m:oMathPara>
                </a14:m>
                <a:endParaRPr lang="zh-TW" altLang="en-US" sz="2400" dirty="0"/>
              </a:p>
            </p:txBody>
          </p:sp>
        </mc:Choice>
        <mc:Fallback>
          <p:sp>
            <p:nvSpPr>
              <p:cNvPr id="23" name="文字方塊 22"/>
              <p:cNvSpPr txBox="1">
                <a:spLocks noRot="1" noChangeAspect="1" noMove="1" noResize="1" noEditPoints="1" noAdjustHandles="1" noChangeArrowheads="1" noChangeShapeType="1" noTextEdit="1"/>
              </p:cNvSpPr>
              <p:nvPr/>
            </p:nvSpPr>
            <p:spPr>
              <a:xfrm>
                <a:off x="4025900" y="5575142"/>
                <a:ext cx="4860754" cy="1038298"/>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20" name="矩形 19"/>
          <p:cNvSpPr/>
          <p:nvPr/>
        </p:nvSpPr>
        <p:spPr>
          <a:xfrm>
            <a:off x="6754536" y="4569825"/>
            <a:ext cx="1813958" cy="954107"/>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altLang="zh-TW" sz="2800" dirty="0"/>
              <a:t>Gradient Descent</a:t>
            </a:r>
            <a:endParaRPr lang="zh-TW" altLang="en-US" sz="2800" dirty="0"/>
          </a:p>
        </p:txBody>
      </p:sp>
      <mc:AlternateContent xmlns:mc="http://schemas.openxmlformats.org/markup-compatibility/2006">
        <mc:Choice xmlns:a14="http://schemas.microsoft.com/office/drawing/2010/main" Requires="a14">
          <p:sp>
            <p:nvSpPr>
              <p:cNvPr id="25" name="文字方塊 24"/>
              <p:cNvSpPr txBox="1"/>
              <p:nvPr/>
            </p:nvSpPr>
            <p:spPr>
              <a:xfrm>
                <a:off x="4629468" y="1671285"/>
                <a:ext cx="3917708" cy="14999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altLang="zh-TW" sz="2400" i="1" smtClean="0">
                          <a:latin typeface="Cambria Math" panose="02040503050406030204" pitchFamily="18" charset="0"/>
                        </a:rPr>
                        <m:t>L</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en-US" altLang="zh-TW" sz="24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sz="2400" b="0" i="1" smtClean="0">
                          <a:latin typeface="Cambria Math" panose="02040503050406030204" pitchFamily="18" charset="0"/>
                        </a:rPr>
                        <m:t>=</m:t>
                      </m:r>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10</m:t>
                          </m:r>
                        </m:sup>
                        <m:e>
                          <m:sSup>
                            <m:sSupPr>
                              <m:ctrlPr>
                                <a:rPr lang="en-US" altLang="zh-TW" sz="2400" b="0" i="1" smtClean="0">
                                  <a:latin typeface="Cambria Math" panose="02040503050406030204" pitchFamily="18" charset="0"/>
                                </a:rPr>
                              </m:ctrlPr>
                            </m:sSupPr>
                            <m:e>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𝑏</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m:t>
                                      </m:r>
                                      <m:r>
                                        <a:rPr lang="en-US" altLang="zh-TW" sz="2400" b="0" i="1" smtClean="0">
                                          <a:latin typeface="Cambria Math" panose="02040503050406030204" pitchFamily="18" charset="0"/>
                                          <a:ea typeface="Cambria Math" panose="02040503050406030204" pitchFamily="18" charset="0"/>
                                        </a:rPr>
                                        <m:t>∙</m:t>
                                      </m:r>
                                      <m:sSubSup>
                                        <m:sSubSupPr>
                                          <m:ctrlPr>
                                            <a:rPr lang="en-US" altLang="zh-TW" sz="2400" b="0" i="1" smtClean="0">
                                              <a:latin typeface="Cambria Math" panose="02040503050406030204" pitchFamily="18" charset="0"/>
                                              <a:ea typeface="Cambria Math" panose="02040503050406030204" pitchFamily="18" charset="0"/>
                                            </a:rPr>
                                          </m:ctrlPr>
                                        </m:sSubSupPr>
                                        <m:e>
                                          <m:r>
                                            <a:rPr lang="en-US" altLang="zh-TW" sz="2400" b="0" i="1" smtClean="0">
                                              <a:latin typeface="Cambria Math" panose="02040503050406030204" pitchFamily="18" charset="0"/>
                                              <a:ea typeface="Cambria Math" panose="02040503050406030204" pitchFamily="18" charset="0"/>
                                            </a:rPr>
                                            <m:t>𝑥</m:t>
                                          </m:r>
                                        </m:e>
                                        <m:sub>
                                          <m:r>
                                            <a:rPr lang="en-US" altLang="zh-TW" sz="2400" b="0" i="1" smtClean="0">
                                              <a:latin typeface="Cambria Math" panose="02040503050406030204" pitchFamily="18" charset="0"/>
                                              <a:ea typeface="Cambria Math" panose="02040503050406030204" pitchFamily="18" charset="0"/>
                                            </a:rPr>
                                            <m:t>𝑐𝑝</m:t>
                                          </m:r>
                                        </m:sub>
                                        <m:sup>
                                          <m:r>
                                            <a:rPr lang="en-US" altLang="zh-TW" sz="2400" b="0" i="1" smtClean="0">
                                              <a:latin typeface="Cambria Math" panose="02040503050406030204" pitchFamily="18" charset="0"/>
                                              <a:ea typeface="Cambria Math" panose="02040503050406030204" pitchFamily="18" charset="0"/>
                                            </a:rPr>
                                            <m:t>𝑛</m:t>
                                          </m:r>
                                        </m:sup>
                                      </m:sSubSup>
                                    </m:e>
                                  </m:d>
                                </m:e>
                              </m:d>
                            </m:e>
                            <m:sup>
                              <m:r>
                                <a:rPr lang="en-US" altLang="zh-TW" sz="2400" b="0" i="1" smtClean="0">
                                  <a:latin typeface="Cambria Math" panose="02040503050406030204" pitchFamily="18" charset="0"/>
                                </a:rPr>
                                <m:t>2</m:t>
                              </m:r>
                            </m:sup>
                          </m:sSup>
                        </m:e>
                      </m:nary>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4629468" y="1671285"/>
                <a:ext cx="3917708" cy="1499962"/>
              </a:xfrm>
              <a:prstGeom prst="rect">
                <a:avLst/>
              </a:prstGeom>
              <a:blipFill rotWithShape="1">
                <a:blip r:embed="rId6"/>
                <a:stretch>
                  <a:fillRect l="-311"/>
                </a:stretch>
              </a:blipFill>
            </p:spPr>
            <p:txBody>
              <a:bodyPr/>
              <a:lstStyle/>
              <a:p>
                <a:r>
                  <a:rPr lang="zh-TW" altLang="en-US">
                    <a:noFill/>
                  </a:rPr>
                  <a:t> </a:t>
                </a:r>
                <a:endParaRPr lang="zh-TW" altLang="en-US">
                  <a:noFill/>
                </a:endParaRPr>
              </a:p>
            </p:txBody>
          </p:sp>
        </mc:Fallback>
      </mc:AlternateContent>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1" grpId="0" bldLvl="0" animBg="1"/>
      <p:bldP spid="15" grpId="0" bldLvl="0" animBg="1"/>
      <p:bldP spid="16" grpId="0" bldLvl="0" animBg="1"/>
      <p:bldP spid="22" grpId="0" bldLvl="0" animBg="1"/>
      <p:bldP spid="23" grpId="0" bldLvl="0" animBg="1"/>
      <p:bldP spid="20" grpId="0" bldLvl="0" animBg="1"/>
      <p:bldP spid="2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Gradient Descent</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p:txBody>
          <a:bodyPr>
            <a:normAutofit/>
          </a:bodyPr>
          <a:lstStyle/>
          <a:p>
            <a:r>
              <a:rPr lang="en-US" altLang="zh-TW" sz="2400" dirty="0"/>
              <a:t>Consider loss function </a:t>
            </a:r>
            <a:r>
              <a:rPr lang="en-US" altLang="zh-TW" sz="2400" dirty="0">
                <a:latin typeface="Cambria Math" panose="02040503050406030204" pitchFamily="18" charset="0"/>
              </a:rPr>
              <a:t>𝐿(𝑤)</a:t>
            </a:r>
            <a:r>
              <a:rPr lang="en-US" altLang="zh-TW" sz="2400" dirty="0"/>
              <a:t> with one parameter w: </a:t>
            </a:r>
            <a:endParaRPr lang="en-US" altLang="zh-TW" sz="2400" dirty="0"/>
          </a:p>
          <a:p>
            <a:pPr marL="457200" lvl="1" indent="0">
              <a:buNone/>
            </a:pPr>
            <a:r>
              <a:rPr lang="en-US" altLang="zh-TW" dirty="0"/>
              <a:t> </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34229" y="3049867"/>
                <a:ext cx="1400487" cy="830997"/>
              </a:xfrm>
              <a:prstGeom prst="rect">
                <a:avLst/>
              </a:prstGeom>
              <a:noFill/>
            </p:spPr>
            <p:txBody>
              <a:bodyPr wrap="square" rtlCol="0">
                <a:spAutoFit/>
              </a:bodyPr>
              <a:lstStyle/>
              <a:p>
                <a:pPr algn="ctr"/>
                <a:r>
                  <a:rPr lang="en-US" altLang="zh-TW" sz="2400" dirty="0"/>
                  <a:t>Loss </a:t>
                </a:r>
              </a:p>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𝑤</m:t>
                          </m:r>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34229" y="3049867"/>
                <a:ext cx="1400487" cy="830997"/>
              </a:xfrm>
              <a:prstGeom prst="rect">
                <a:avLst/>
              </a:prstGeom>
              <a:blipFill rotWithShape="1">
                <a:blip r:embed="rId1"/>
                <a:stretch>
                  <a:fillRect t="-5839"/>
                </a:stretch>
              </a:blipFill>
            </p:spPr>
            <p:txBody>
              <a:bodyPr/>
              <a:lstStyle/>
              <a:p>
                <a:r>
                  <a:rPr lang="zh-TW" altLang="en-US">
                    <a:noFill/>
                  </a:rPr>
                  <a:t> </a:t>
                </a:r>
                <a:endParaRPr lang="zh-TW" altLang="en-US">
                  <a:noFill/>
                </a:endParaRPr>
              </a:p>
            </p:txBody>
          </p:sp>
        </mc:Fallback>
      </mc:AlternateContent>
      <p:cxnSp>
        <p:nvCxnSpPr>
          <p:cNvPr id="5" name="直線單箭頭接點 4"/>
          <p:cNvCxnSpPr/>
          <p:nvPr/>
        </p:nvCxnSpPr>
        <p:spPr>
          <a:xfrm>
            <a:off x="526852" y="5999166"/>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Object 12"/>
          <p:cNvGraphicFramePr>
            <a:graphicFrameLocks noChangeAspect="1"/>
          </p:cNvGraphicFramePr>
          <p:nvPr/>
        </p:nvGraphicFramePr>
        <p:xfrm>
          <a:off x="8290382" y="6032024"/>
          <a:ext cx="327025" cy="298450"/>
        </p:xfrm>
        <a:graphic>
          <a:graphicData uri="http://schemas.openxmlformats.org/presentationml/2006/ole">
            <mc:AlternateContent xmlns:mc="http://schemas.openxmlformats.org/markup-compatibility/2006">
              <mc:Choice xmlns:v="urn:schemas-microsoft-com:vml" Requires="v">
                <p:oleObj spid="_x0000_s42034" name="方程式" r:id="rId2" imgW="3657600" imgH="3352800" progId="Equation.3">
                  <p:embed/>
                </p:oleObj>
              </mc:Choice>
              <mc:Fallback>
                <p:oleObj name="方程式" r:id="rId2" imgW="3657600" imgH="3352800" progId="Equation.3">
                  <p:embed/>
                  <p:pic>
                    <p:nvPicPr>
                      <p:cNvPr id="0" name="Object 12"/>
                      <p:cNvPicPr>
                        <a:picLocks noChangeAspect="1" noChangeArrowheads="1"/>
                      </p:cNvPicPr>
                      <p:nvPr/>
                    </p:nvPicPr>
                    <p:blipFill>
                      <a:blip r:embed="rId3"/>
                      <a:srcRect/>
                      <a:stretch>
                        <a:fillRect/>
                      </a:stretch>
                    </p:blipFill>
                    <p:spPr bwMode="auto">
                      <a:xfrm>
                        <a:off x="8290382" y="6032024"/>
                        <a:ext cx="327025" cy="298450"/>
                      </a:xfrm>
                      <a:prstGeom prst="rect">
                        <a:avLst/>
                      </a:prstGeom>
                      <a:noFill/>
                    </p:spPr>
                  </p:pic>
                </p:oleObj>
              </mc:Fallback>
            </mc:AlternateContent>
          </a:graphicData>
        </a:graphic>
      </p:graphicFrame>
      <p:cxnSp>
        <p:nvCxnSpPr>
          <p:cNvPr id="7" name="直線單箭頭接點 6"/>
          <p:cNvCxnSpPr/>
          <p:nvPr/>
        </p:nvCxnSpPr>
        <p:spPr>
          <a:xfrm flipV="1">
            <a:off x="1339907" y="2445530"/>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手繪多邊形 54"/>
          <p:cNvSpPr/>
          <p:nvPr/>
        </p:nvSpPr>
        <p:spPr>
          <a:xfrm>
            <a:off x="994410" y="2356485"/>
            <a:ext cx="6667500" cy="4208145"/>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5732254 w 7754816"/>
              <a:gd name="connsiteY3-8" fmla="*/ 3511062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5732254 w 7754816"/>
              <a:gd name="connsiteY3-24" fmla="*/ 3511062 h 4208267"/>
              <a:gd name="connsiteX4-25" fmla="*/ 6289268 w 7754816"/>
              <a:gd name="connsiteY4-26" fmla="*/ 27549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941312 w 7754816"/>
              <a:gd name="connsiteY2-38" fmla="*/ 2760785 h 4208267"/>
              <a:gd name="connsiteX3-39" fmla="*/ 5732254 w 7754816"/>
              <a:gd name="connsiteY3-40" fmla="*/ 3511062 h 4208267"/>
              <a:gd name="connsiteX4-41" fmla="*/ 6289268 w 7754816"/>
              <a:gd name="connsiteY4-42" fmla="*/ 27549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941312 w 7754816"/>
              <a:gd name="connsiteY2-54" fmla="*/ 2760785 h 4208267"/>
              <a:gd name="connsiteX3-55" fmla="*/ 5732254 w 7754816"/>
              <a:gd name="connsiteY3-56" fmla="*/ 3511062 h 4208267"/>
              <a:gd name="connsiteX4-57" fmla="*/ 6289268 w 7754816"/>
              <a:gd name="connsiteY4-58" fmla="*/ 27549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314558 w 7754816"/>
              <a:gd name="connsiteY1-68" fmla="*/ 2225710 h 4208267"/>
              <a:gd name="connsiteX2-69" fmla="*/ 3941312 w 7754816"/>
              <a:gd name="connsiteY2-70" fmla="*/ 2760785 h 4208267"/>
              <a:gd name="connsiteX3-71" fmla="*/ 5732254 w 7754816"/>
              <a:gd name="connsiteY3-72" fmla="*/ 3511062 h 4208267"/>
              <a:gd name="connsiteX4-73" fmla="*/ 6289268 w 7754816"/>
              <a:gd name="connsiteY4-74" fmla="*/ 27549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314558 w 7754816"/>
              <a:gd name="connsiteY1-84" fmla="*/ 2225710 h 4208267"/>
              <a:gd name="connsiteX2-85" fmla="*/ 3767202 w 7754816"/>
              <a:gd name="connsiteY2-86" fmla="*/ 2717243 h 4208267"/>
              <a:gd name="connsiteX3-87" fmla="*/ 5732254 w 7754816"/>
              <a:gd name="connsiteY3-88" fmla="*/ 3511062 h 4208267"/>
              <a:gd name="connsiteX4-89" fmla="*/ 6289268 w 7754816"/>
              <a:gd name="connsiteY4-90" fmla="*/ 27549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 name="connsiteX0-97" fmla="*/ 0 w 7754816"/>
              <a:gd name="connsiteY0-98" fmla="*/ 0 h 4208267"/>
              <a:gd name="connsiteX1-99" fmla="*/ 1314558 w 7754816"/>
              <a:gd name="connsiteY1-100" fmla="*/ 2225710 h 4208267"/>
              <a:gd name="connsiteX2-101" fmla="*/ 3767202 w 7754816"/>
              <a:gd name="connsiteY2-102" fmla="*/ 2717243 h 4208267"/>
              <a:gd name="connsiteX3-103" fmla="*/ 5732254 w 7754816"/>
              <a:gd name="connsiteY3-104" fmla="*/ 3511062 h 4208267"/>
              <a:gd name="connsiteX4-105" fmla="*/ 6289268 w 7754816"/>
              <a:gd name="connsiteY4-106" fmla="*/ 2754923 h 4208267"/>
              <a:gd name="connsiteX5-107" fmla="*/ 6664570 w 7754816"/>
              <a:gd name="connsiteY5-108" fmla="*/ 2391508 h 4208267"/>
              <a:gd name="connsiteX6-109" fmla="*/ 7561385 w 7754816"/>
              <a:gd name="connsiteY6-110" fmla="*/ 3991708 h 4208267"/>
              <a:gd name="connsiteX7-111" fmla="*/ 7754816 w 7754816"/>
              <a:gd name="connsiteY7-112" fmla="*/ 4149970 h 4208267"/>
              <a:gd name="connsiteX0-113" fmla="*/ 0 w 7754816"/>
              <a:gd name="connsiteY0-114" fmla="*/ 0 h 4208267"/>
              <a:gd name="connsiteX1-115" fmla="*/ 1314558 w 7754816"/>
              <a:gd name="connsiteY1-116" fmla="*/ 2225710 h 4208267"/>
              <a:gd name="connsiteX2-117" fmla="*/ 3823199 w 7754816"/>
              <a:gd name="connsiteY2-118" fmla="*/ 2698193 h 4208267"/>
              <a:gd name="connsiteX3-119" fmla="*/ 5732254 w 7754816"/>
              <a:gd name="connsiteY3-120" fmla="*/ 3511062 h 4208267"/>
              <a:gd name="connsiteX4-121" fmla="*/ 6289268 w 7754816"/>
              <a:gd name="connsiteY4-122" fmla="*/ 2754923 h 4208267"/>
              <a:gd name="connsiteX5-123" fmla="*/ 6664570 w 7754816"/>
              <a:gd name="connsiteY5-124" fmla="*/ 2391508 h 4208267"/>
              <a:gd name="connsiteX6-125" fmla="*/ 7561385 w 7754816"/>
              <a:gd name="connsiteY6-126" fmla="*/ 3991708 h 4208267"/>
              <a:gd name="connsiteX7-127" fmla="*/ 7754816 w 7754816"/>
              <a:gd name="connsiteY7-128"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59"/>
          <p:cNvSpPr/>
          <p:nvPr/>
        </p:nvSpPr>
        <p:spPr>
          <a:xfrm flipH="1">
            <a:off x="7661489" y="2360156"/>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5732254 w 7754816"/>
              <a:gd name="connsiteY3-8" fmla="*/ 3511062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5732254 w 7754816"/>
              <a:gd name="connsiteY3-24" fmla="*/ 3511062 h 4208267"/>
              <a:gd name="connsiteX4-25" fmla="*/ 6289268 w 7754816"/>
              <a:gd name="connsiteY4-26" fmla="*/ 27549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941312 w 7754816"/>
              <a:gd name="connsiteY2-38" fmla="*/ 2760785 h 4208267"/>
              <a:gd name="connsiteX3-39" fmla="*/ 5732254 w 7754816"/>
              <a:gd name="connsiteY3-40" fmla="*/ 3511062 h 4208267"/>
              <a:gd name="connsiteX4-41" fmla="*/ 6289268 w 7754816"/>
              <a:gd name="connsiteY4-42" fmla="*/ 27549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941312 w 7754816"/>
              <a:gd name="connsiteY2-54" fmla="*/ 2760785 h 4208267"/>
              <a:gd name="connsiteX3-55" fmla="*/ 5732254 w 7754816"/>
              <a:gd name="connsiteY3-56" fmla="*/ 3511062 h 4208267"/>
              <a:gd name="connsiteX4-57" fmla="*/ 6289268 w 7754816"/>
              <a:gd name="connsiteY4-58" fmla="*/ 27549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314558 w 7754816"/>
              <a:gd name="connsiteY1-68" fmla="*/ 2225710 h 4208267"/>
              <a:gd name="connsiteX2-69" fmla="*/ 3941312 w 7754816"/>
              <a:gd name="connsiteY2-70" fmla="*/ 2760785 h 4208267"/>
              <a:gd name="connsiteX3-71" fmla="*/ 5732254 w 7754816"/>
              <a:gd name="connsiteY3-72" fmla="*/ 3511062 h 4208267"/>
              <a:gd name="connsiteX4-73" fmla="*/ 6289268 w 7754816"/>
              <a:gd name="connsiteY4-74" fmla="*/ 27549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314558 w 7754816"/>
              <a:gd name="connsiteY1-84" fmla="*/ 2225710 h 4208267"/>
              <a:gd name="connsiteX2-85" fmla="*/ 3767202 w 7754816"/>
              <a:gd name="connsiteY2-86" fmla="*/ 2717243 h 4208267"/>
              <a:gd name="connsiteX3-87" fmla="*/ 5732254 w 7754816"/>
              <a:gd name="connsiteY3-88" fmla="*/ 3511062 h 4208267"/>
              <a:gd name="connsiteX4-89" fmla="*/ 6289268 w 7754816"/>
              <a:gd name="connsiteY4-90" fmla="*/ 27549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 name="connsiteX0-97" fmla="*/ 0 w 7754816"/>
              <a:gd name="connsiteY0-98" fmla="*/ 0 h 4208267"/>
              <a:gd name="connsiteX1-99" fmla="*/ 1314558 w 7754816"/>
              <a:gd name="connsiteY1-100" fmla="*/ 2225710 h 4208267"/>
              <a:gd name="connsiteX2-101" fmla="*/ 3767202 w 7754816"/>
              <a:gd name="connsiteY2-102" fmla="*/ 2717243 h 4208267"/>
              <a:gd name="connsiteX3-103" fmla="*/ 5732254 w 7754816"/>
              <a:gd name="connsiteY3-104" fmla="*/ 3511062 h 4208267"/>
              <a:gd name="connsiteX4-105" fmla="*/ 6289268 w 7754816"/>
              <a:gd name="connsiteY4-106" fmla="*/ 2754923 h 4208267"/>
              <a:gd name="connsiteX5-107" fmla="*/ 6664570 w 7754816"/>
              <a:gd name="connsiteY5-108" fmla="*/ 2391508 h 4208267"/>
              <a:gd name="connsiteX6-109" fmla="*/ 7561385 w 7754816"/>
              <a:gd name="connsiteY6-110" fmla="*/ 3991708 h 4208267"/>
              <a:gd name="connsiteX7-111" fmla="*/ 7754816 w 7754816"/>
              <a:gd name="connsiteY7-112" fmla="*/ 4149970 h 4208267"/>
              <a:gd name="connsiteX0-113" fmla="*/ 0 w 7754816"/>
              <a:gd name="connsiteY0-114" fmla="*/ 0 h 4208267"/>
              <a:gd name="connsiteX1-115" fmla="*/ 1314558 w 7754816"/>
              <a:gd name="connsiteY1-116" fmla="*/ 2225710 h 4208267"/>
              <a:gd name="connsiteX2-117" fmla="*/ 3823199 w 7754816"/>
              <a:gd name="connsiteY2-118" fmla="*/ 2698193 h 4208267"/>
              <a:gd name="connsiteX3-119" fmla="*/ 5732254 w 7754816"/>
              <a:gd name="connsiteY3-120" fmla="*/ 3511062 h 4208267"/>
              <a:gd name="connsiteX4-121" fmla="*/ 6289268 w 7754816"/>
              <a:gd name="connsiteY4-122" fmla="*/ 2754923 h 4208267"/>
              <a:gd name="connsiteX5-123" fmla="*/ 6664570 w 7754816"/>
              <a:gd name="connsiteY5-124" fmla="*/ 2391508 h 4208267"/>
              <a:gd name="connsiteX6-125" fmla="*/ 7561385 w 7754816"/>
              <a:gd name="connsiteY6-126" fmla="*/ 3991708 h 4208267"/>
              <a:gd name="connsiteX7-127" fmla="*/ 7754816 w 7754816"/>
              <a:gd name="connsiteY7-128"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0" name="矩形 9"/>
              <p:cNvSpPr/>
              <p:nvPr/>
            </p:nvSpPr>
            <p:spPr>
              <a:xfrm>
                <a:off x="6248331" y="1356089"/>
                <a:ext cx="2809615" cy="572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𝑤</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e>
                          </m:d>
                        </m:e>
                      </m:func>
                    </m:oMath>
                  </m:oMathPara>
                </a14:m>
                <a:endParaRPr lang="zh-TW"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6248331" y="1356089"/>
                <a:ext cx="2809615" cy="572849"/>
              </a:xfrm>
              <a:prstGeom prst="rect">
                <a:avLst/>
              </a:prstGeom>
              <a:blipFill rotWithShape="1">
                <a:blip r:embed="rId4"/>
                <a:stretch>
                  <a:fillRect b="-1064"/>
                </a:stretch>
              </a:blipFill>
            </p:spPr>
            <p:txBody>
              <a:bodyPr/>
              <a:lstStyle/>
              <a:p>
                <a:r>
                  <a:rPr lang="zh-TW" altLang="en-US">
                    <a:noFill/>
                  </a:rPr>
                  <a:t> </a:t>
                </a:r>
                <a:endParaRPr lang="zh-TW" altLang="en-US">
                  <a:noFill/>
                </a:endParaRPr>
              </a:p>
            </p:txBody>
          </p:sp>
        </mc:Fallback>
      </mc:AlternateContent>
      <p:sp>
        <p:nvSpPr>
          <p:cNvPr id="11" name="文字方塊 10"/>
          <p:cNvSpPr txBox="1"/>
          <p:nvPr/>
        </p:nvSpPr>
        <p:spPr>
          <a:xfrm>
            <a:off x="2073695" y="2366222"/>
            <a:ext cx="5295188"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(Randomly) Pick an initial value w</a:t>
            </a:r>
            <a:r>
              <a:rPr lang="en-US" altLang="zh-TW" sz="2400" baseline="30000" dirty="0"/>
              <a:t>0</a:t>
            </a:r>
            <a:endParaRPr lang="zh-TW" altLang="en-US" sz="2400" baseline="30000" dirty="0"/>
          </a:p>
        </p:txBody>
      </p:sp>
      <p:sp>
        <p:nvSpPr>
          <p:cNvPr id="12" name="橢圓 11"/>
          <p:cNvSpPr/>
          <p:nvPr/>
        </p:nvSpPr>
        <p:spPr>
          <a:xfrm>
            <a:off x="1894642" y="5840225"/>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p:cNvCxnSpPr/>
          <p:nvPr/>
        </p:nvCxnSpPr>
        <p:spPr>
          <a:xfrm>
            <a:off x="1971466" y="4455075"/>
            <a:ext cx="0" cy="147187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字方塊 13"/>
              <p:cNvSpPr txBox="1"/>
              <p:nvPr/>
            </p:nvSpPr>
            <p:spPr>
              <a:xfrm>
                <a:off x="2086441" y="2800379"/>
                <a:ext cx="4406380" cy="624273"/>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𝑑𝐿</m:t>
                        </m:r>
                      </m:num>
                      <m:den>
                        <m:r>
                          <a:rPr lang="en-US" altLang="zh-TW" sz="2400" b="0" i="1" smtClean="0">
                            <a:latin typeface="Cambria Math" panose="02040503050406030204" pitchFamily="18" charset="0"/>
                          </a:rPr>
                          <m:t>𝑑𝑤</m:t>
                        </m:r>
                      </m:den>
                    </m:f>
                    <m:sSub>
                      <m:sSubPr>
                        <m:ctrlPr>
                          <a:rPr lang="en-US" altLang="zh-TW" sz="2400" b="0" i="1" smtClean="0">
                            <a:latin typeface="Cambria Math" panose="02040503050406030204" pitchFamily="18" charset="0"/>
                          </a:rPr>
                        </m:ctrlPr>
                      </m:sSubPr>
                      <m:e>
                        <m:r>
                          <a:rPr lang="en-US" altLang="zh-TW" sz="2400" i="1">
                            <a:latin typeface="Cambria Math" panose="02040503050406030204" pitchFamily="18" charset="0"/>
                          </a:rPr>
                          <m:t>|</m:t>
                        </m:r>
                      </m:e>
                      <m:sub>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0</m:t>
                            </m:r>
                          </m:sup>
                        </m:sSup>
                      </m:sub>
                    </m:sSub>
                  </m:oMath>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2086441" y="2800379"/>
                <a:ext cx="4406380" cy="624273"/>
              </a:xfrm>
              <a:prstGeom prst="rect">
                <a:avLst/>
              </a:prstGeom>
              <a:blipFill rotWithShape="1">
                <a:blip r:embed="rId5"/>
                <a:stretch>
                  <a:fillRect l="-1798" b="-8738"/>
                </a:stretch>
              </a:blipFill>
            </p:spPr>
            <p:txBody>
              <a:bodyPr/>
              <a:lstStyle/>
              <a:p>
                <a:r>
                  <a:rPr lang="zh-TW" altLang="en-US">
                    <a:noFill/>
                  </a:rPr>
                  <a:t> </a:t>
                </a:r>
                <a:endParaRPr lang="zh-TW" altLang="en-US">
                  <a:noFill/>
                </a:endParaRPr>
              </a:p>
            </p:txBody>
          </p:sp>
        </mc:Fallback>
      </mc:AlternateContent>
      <p:sp>
        <p:nvSpPr>
          <p:cNvPr id="15" name="矩形 14"/>
          <p:cNvSpPr/>
          <p:nvPr/>
        </p:nvSpPr>
        <p:spPr>
          <a:xfrm>
            <a:off x="1736304" y="5979159"/>
            <a:ext cx="508473" cy="461665"/>
          </a:xfrm>
          <a:prstGeom prst="rect">
            <a:avLst/>
          </a:prstGeom>
        </p:spPr>
        <p:txBody>
          <a:bodyPr wrap="none">
            <a:spAutoFit/>
          </a:bodyPr>
          <a:lstStyle/>
          <a:p>
            <a:r>
              <a:rPr lang="en-US" altLang="zh-TW" sz="2400" dirty="0"/>
              <a:t>w</a:t>
            </a:r>
            <a:r>
              <a:rPr lang="en-US" altLang="zh-TW" sz="2400" baseline="30000" dirty="0"/>
              <a:t>0</a:t>
            </a:r>
            <a:endParaRPr lang="zh-TW" altLang="en-US" sz="2400" baseline="30000" dirty="0"/>
          </a:p>
        </p:txBody>
      </p:sp>
      <p:cxnSp>
        <p:nvCxnSpPr>
          <p:cNvPr id="16" name="直線接點 15"/>
          <p:cNvCxnSpPr/>
          <p:nvPr/>
        </p:nvCxnSpPr>
        <p:spPr>
          <a:xfrm>
            <a:off x="1271969" y="3824924"/>
            <a:ext cx="1591247" cy="1508056"/>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a:off x="1990542" y="3354664"/>
            <a:ext cx="1328230" cy="110041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4499158" y="4052966"/>
            <a:ext cx="163304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Positive </a:t>
            </a:r>
            <a:endParaRPr lang="zh-TW" altLang="en-US" sz="2400" dirty="0"/>
          </a:p>
        </p:txBody>
      </p:sp>
      <p:sp>
        <p:nvSpPr>
          <p:cNvPr id="19" name="文字方塊 18"/>
          <p:cNvSpPr txBox="1"/>
          <p:nvPr/>
        </p:nvSpPr>
        <p:spPr>
          <a:xfrm>
            <a:off x="4504997" y="3436602"/>
            <a:ext cx="163304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Negative</a:t>
            </a:r>
            <a:endParaRPr lang="zh-TW" altLang="en-US" sz="2400" dirty="0"/>
          </a:p>
        </p:txBody>
      </p:sp>
      <p:sp>
        <p:nvSpPr>
          <p:cNvPr id="20" name="向右箭號 3"/>
          <p:cNvSpPr/>
          <p:nvPr/>
        </p:nvSpPr>
        <p:spPr>
          <a:xfrm>
            <a:off x="6248331" y="4090185"/>
            <a:ext cx="657843" cy="4244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1" name="向右箭號 22"/>
          <p:cNvSpPr/>
          <p:nvPr/>
        </p:nvSpPr>
        <p:spPr>
          <a:xfrm>
            <a:off x="6258542" y="3441639"/>
            <a:ext cx="657843" cy="42444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2" name="文字方塊 21"/>
          <p:cNvSpPr txBox="1"/>
          <p:nvPr/>
        </p:nvSpPr>
        <p:spPr>
          <a:xfrm>
            <a:off x="7042398" y="4040784"/>
            <a:ext cx="163304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Decrease w</a:t>
            </a:r>
            <a:endParaRPr lang="zh-TW" altLang="en-US" sz="2400" dirty="0"/>
          </a:p>
        </p:txBody>
      </p:sp>
      <p:sp>
        <p:nvSpPr>
          <p:cNvPr id="23" name="文字方塊 22"/>
          <p:cNvSpPr txBox="1"/>
          <p:nvPr/>
        </p:nvSpPr>
        <p:spPr>
          <a:xfrm>
            <a:off x="7042398" y="3422742"/>
            <a:ext cx="1633045"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Increase w</a:t>
            </a:r>
            <a:endParaRPr lang="zh-TW" altLang="en-US" sz="2400" dirty="0"/>
          </a:p>
        </p:txBody>
      </p:sp>
      <p:pic>
        <p:nvPicPr>
          <p:cNvPr id="25" name="圖片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62294" y="3445371"/>
            <a:ext cx="1163839" cy="1163839"/>
          </a:xfrm>
          <a:prstGeom prst="rect">
            <a:avLst/>
          </a:prstGeom>
        </p:spPr>
      </p:pic>
      <p:sp>
        <p:nvSpPr>
          <p:cNvPr id="26" name="矩形 25"/>
          <p:cNvSpPr/>
          <p:nvPr/>
        </p:nvSpPr>
        <p:spPr>
          <a:xfrm>
            <a:off x="6169298" y="75518"/>
            <a:ext cx="2974702" cy="646331"/>
          </a:xfrm>
          <a:prstGeom prst="rect">
            <a:avLst/>
          </a:prstGeom>
        </p:spPr>
        <p:txBody>
          <a:bodyPr wrap="square">
            <a:spAutoFit/>
          </a:bodyPr>
          <a:lstStyle/>
          <a:p>
            <a:r>
              <a:rPr lang="zh-TW" altLang="en-US" dirty="0"/>
              <a:t>http://chico386.pixnet.net/album/photo/171572850</a:t>
            </a:r>
            <a:endParaRPr lang="zh-TW" altLang="en-US" dirty="0"/>
          </a:p>
        </p:txBody>
      </p:sp>
      <p:sp>
        <p:nvSpPr>
          <p:cNvPr id="24" name="灯片编号占位符 2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8" grpId="0" bldLvl="0" animBg="1"/>
      <p:bldP spid="9" grpId="0" bldLvl="0" animBg="1"/>
      <p:bldP spid="10" grpId="0" bldLvl="0" animBg="1"/>
      <p:bldP spid="11" grpId="0"/>
      <p:bldP spid="12" grpId="0" bldLvl="0" animBg="1"/>
      <p:bldP spid="14" grpId="0" bldLvl="0" animBg="1"/>
      <p:bldP spid="15" grpId="0"/>
      <p:bldP spid="18" grpId="0" bldLvl="0" animBg="1"/>
      <p:bldP spid="19" grpId="0" bldLvl="0" animBg="1"/>
      <p:bldP spid="20" grpId="0" bldLvl="0" animBg="1"/>
      <p:bldP spid="21" grpId="0" bldLvl="0" animBg="1"/>
      <p:bldP spid="22" grpId="0" bldLvl="0" animBg="1"/>
      <p:bldP spid="2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Gradient Descent</a:t>
            </a:r>
            <a:endParaRPr lang="zh-TW" altLang="en-US" dirty="0"/>
          </a:p>
        </p:txBody>
      </p:sp>
      <p:sp>
        <p:nvSpPr>
          <p:cNvPr id="3" name="內容版面配置區 2"/>
          <p:cNvSpPr>
            <a:spLocks noGrp="1"/>
          </p:cNvSpPr>
          <p:nvPr>
            <p:ph idx="1"/>
          </p:nvPr>
        </p:nvSpPr>
        <p:spPr/>
        <p:txBody>
          <a:bodyPr>
            <a:normAutofit/>
          </a:bodyPr>
          <a:lstStyle/>
          <a:p>
            <a:r>
              <a:rPr lang="en-US" altLang="zh-TW" sz="2400" dirty="0"/>
              <a:t>Consider loss function </a:t>
            </a:r>
            <a:r>
              <a:rPr lang="en-US" altLang="zh-TW" sz="2400" dirty="0">
                <a:latin typeface="Cambria Math" panose="02040503050406030204" pitchFamily="18" charset="0"/>
              </a:rPr>
              <a:t>𝐿(𝑤)</a:t>
            </a:r>
            <a:r>
              <a:rPr lang="en-US" altLang="zh-TW" sz="2400" dirty="0"/>
              <a:t> with one parameter w: </a:t>
            </a:r>
            <a:endParaRPr lang="en-US" altLang="zh-TW" sz="2400" dirty="0"/>
          </a:p>
          <a:p>
            <a:pPr marL="457200" lvl="1" indent="0">
              <a:buNone/>
            </a:pPr>
            <a:r>
              <a:rPr lang="en-US" altLang="zh-TW" dirty="0"/>
              <a:t> </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34229" y="3049867"/>
                <a:ext cx="1400487" cy="830997"/>
              </a:xfrm>
              <a:prstGeom prst="rect">
                <a:avLst/>
              </a:prstGeom>
              <a:noFill/>
            </p:spPr>
            <p:txBody>
              <a:bodyPr wrap="square" rtlCol="0">
                <a:spAutoFit/>
              </a:bodyPr>
              <a:lstStyle/>
              <a:p>
                <a:pPr algn="ctr"/>
                <a:r>
                  <a:rPr lang="en-US" altLang="zh-TW" sz="2400" dirty="0"/>
                  <a:t>Loss </a:t>
                </a:r>
              </a:p>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𝑤</m:t>
                          </m:r>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34229" y="3049867"/>
                <a:ext cx="1400487" cy="830997"/>
              </a:xfrm>
              <a:prstGeom prst="rect">
                <a:avLst/>
              </a:prstGeom>
              <a:blipFill rotWithShape="1">
                <a:blip r:embed="rId1"/>
                <a:stretch>
                  <a:fillRect t="-5839"/>
                </a:stretch>
              </a:blipFill>
            </p:spPr>
            <p:txBody>
              <a:bodyPr/>
              <a:lstStyle/>
              <a:p>
                <a:r>
                  <a:rPr lang="zh-TW" altLang="en-US">
                    <a:noFill/>
                  </a:rPr>
                  <a:t> </a:t>
                </a:r>
                <a:endParaRPr lang="zh-TW" altLang="en-US">
                  <a:noFill/>
                </a:endParaRPr>
              </a:p>
            </p:txBody>
          </p:sp>
        </mc:Fallback>
      </mc:AlternateContent>
      <p:cxnSp>
        <p:nvCxnSpPr>
          <p:cNvPr id="5" name="直線單箭頭接點 4"/>
          <p:cNvCxnSpPr/>
          <p:nvPr/>
        </p:nvCxnSpPr>
        <p:spPr>
          <a:xfrm>
            <a:off x="526852" y="5999166"/>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Object 12"/>
          <p:cNvGraphicFramePr>
            <a:graphicFrameLocks noChangeAspect="1"/>
          </p:cNvGraphicFramePr>
          <p:nvPr/>
        </p:nvGraphicFramePr>
        <p:xfrm>
          <a:off x="8290382" y="6032024"/>
          <a:ext cx="327025" cy="298450"/>
        </p:xfrm>
        <a:graphic>
          <a:graphicData uri="http://schemas.openxmlformats.org/presentationml/2006/ole">
            <mc:AlternateContent xmlns:mc="http://schemas.openxmlformats.org/markup-compatibility/2006">
              <mc:Choice xmlns:v="urn:schemas-microsoft-com:vml" Requires="v">
                <p:oleObj spid="_x0000_s44079" name="方程式" r:id="rId2" imgW="3657600" imgH="3352800" progId="Equation.3">
                  <p:embed/>
                </p:oleObj>
              </mc:Choice>
              <mc:Fallback>
                <p:oleObj name="方程式" r:id="rId2" imgW="3657600" imgH="3352800" progId="Equation.3">
                  <p:embed/>
                  <p:pic>
                    <p:nvPicPr>
                      <p:cNvPr id="0" name="Object 12"/>
                      <p:cNvPicPr>
                        <a:picLocks noChangeAspect="1" noChangeArrowheads="1"/>
                      </p:cNvPicPr>
                      <p:nvPr/>
                    </p:nvPicPr>
                    <p:blipFill>
                      <a:blip r:embed="rId3"/>
                      <a:srcRect/>
                      <a:stretch>
                        <a:fillRect/>
                      </a:stretch>
                    </p:blipFill>
                    <p:spPr bwMode="auto">
                      <a:xfrm>
                        <a:off x="8290382" y="6032024"/>
                        <a:ext cx="327025" cy="298450"/>
                      </a:xfrm>
                      <a:prstGeom prst="rect">
                        <a:avLst/>
                      </a:prstGeom>
                      <a:noFill/>
                    </p:spPr>
                  </p:pic>
                </p:oleObj>
              </mc:Fallback>
            </mc:AlternateContent>
          </a:graphicData>
        </a:graphic>
      </p:graphicFrame>
      <p:cxnSp>
        <p:nvCxnSpPr>
          <p:cNvPr id="7" name="直線單箭頭接點 6"/>
          <p:cNvCxnSpPr/>
          <p:nvPr/>
        </p:nvCxnSpPr>
        <p:spPr>
          <a:xfrm flipV="1">
            <a:off x="1339907" y="2445530"/>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手繪多邊形 54"/>
          <p:cNvSpPr/>
          <p:nvPr/>
        </p:nvSpPr>
        <p:spPr>
          <a:xfrm>
            <a:off x="994530" y="2356475"/>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5732254 w 7754816"/>
              <a:gd name="connsiteY3-8" fmla="*/ 3511062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5732254 w 7754816"/>
              <a:gd name="connsiteY3-24" fmla="*/ 3511062 h 4208267"/>
              <a:gd name="connsiteX4-25" fmla="*/ 6289268 w 7754816"/>
              <a:gd name="connsiteY4-26" fmla="*/ 27549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941312 w 7754816"/>
              <a:gd name="connsiteY2-38" fmla="*/ 2760785 h 4208267"/>
              <a:gd name="connsiteX3-39" fmla="*/ 5732254 w 7754816"/>
              <a:gd name="connsiteY3-40" fmla="*/ 3511062 h 4208267"/>
              <a:gd name="connsiteX4-41" fmla="*/ 6289268 w 7754816"/>
              <a:gd name="connsiteY4-42" fmla="*/ 27549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941312 w 7754816"/>
              <a:gd name="connsiteY2-54" fmla="*/ 2760785 h 4208267"/>
              <a:gd name="connsiteX3-55" fmla="*/ 5732254 w 7754816"/>
              <a:gd name="connsiteY3-56" fmla="*/ 3511062 h 4208267"/>
              <a:gd name="connsiteX4-57" fmla="*/ 6289268 w 7754816"/>
              <a:gd name="connsiteY4-58" fmla="*/ 27549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314558 w 7754816"/>
              <a:gd name="connsiteY1-68" fmla="*/ 2225710 h 4208267"/>
              <a:gd name="connsiteX2-69" fmla="*/ 3941312 w 7754816"/>
              <a:gd name="connsiteY2-70" fmla="*/ 2760785 h 4208267"/>
              <a:gd name="connsiteX3-71" fmla="*/ 5732254 w 7754816"/>
              <a:gd name="connsiteY3-72" fmla="*/ 3511062 h 4208267"/>
              <a:gd name="connsiteX4-73" fmla="*/ 6289268 w 7754816"/>
              <a:gd name="connsiteY4-74" fmla="*/ 27549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314558 w 7754816"/>
              <a:gd name="connsiteY1-84" fmla="*/ 2225710 h 4208267"/>
              <a:gd name="connsiteX2-85" fmla="*/ 3767202 w 7754816"/>
              <a:gd name="connsiteY2-86" fmla="*/ 2717243 h 4208267"/>
              <a:gd name="connsiteX3-87" fmla="*/ 5732254 w 7754816"/>
              <a:gd name="connsiteY3-88" fmla="*/ 3511062 h 4208267"/>
              <a:gd name="connsiteX4-89" fmla="*/ 6289268 w 7754816"/>
              <a:gd name="connsiteY4-90" fmla="*/ 27549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 name="connsiteX0-97" fmla="*/ 0 w 7754816"/>
              <a:gd name="connsiteY0-98" fmla="*/ 0 h 4208267"/>
              <a:gd name="connsiteX1-99" fmla="*/ 1314558 w 7754816"/>
              <a:gd name="connsiteY1-100" fmla="*/ 2225710 h 4208267"/>
              <a:gd name="connsiteX2-101" fmla="*/ 3767202 w 7754816"/>
              <a:gd name="connsiteY2-102" fmla="*/ 2717243 h 4208267"/>
              <a:gd name="connsiteX3-103" fmla="*/ 5732254 w 7754816"/>
              <a:gd name="connsiteY3-104" fmla="*/ 3511062 h 4208267"/>
              <a:gd name="connsiteX4-105" fmla="*/ 6289268 w 7754816"/>
              <a:gd name="connsiteY4-106" fmla="*/ 2754923 h 4208267"/>
              <a:gd name="connsiteX5-107" fmla="*/ 6664570 w 7754816"/>
              <a:gd name="connsiteY5-108" fmla="*/ 2391508 h 4208267"/>
              <a:gd name="connsiteX6-109" fmla="*/ 7561385 w 7754816"/>
              <a:gd name="connsiteY6-110" fmla="*/ 3991708 h 4208267"/>
              <a:gd name="connsiteX7-111" fmla="*/ 7754816 w 7754816"/>
              <a:gd name="connsiteY7-112" fmla="*/ 4149970 h 4208267"/>
              <a:gd name="connsiteX0-113" fmla="*/ 0 w 7754816"/>
              <a:gd name="connsiteY0-114" fmla="*/ 0 h 4208267"/>
              <a:gd name="connsiteX1-115" fmla="*/ 1314558 w 7754816"/>
              <a:gd name="connsiteY1-116" fmla="*/ 2225710 h 4208267"/>
              <a:gd name="connsiteX2-117" fmla="*/ 3823199 w 7754816"/>
              <a:gd name="connsiteY2-118" fmla="*/ 2698193 h 4208267"/>
              <a:gd name="connsiteX3-119" fmla="*/ 5732254 w 7754816"/>
              <a:gd name="connsiteY3-120" fmla="*/ 3511062 h 4208267"/>
              <a:gd name="connsiteX4-121" fmla="*/ 6289268 w 7754816"/>
              <a:gd name="connsiteY4-122" fmla="*/ 2754923 h 4208267"/>
              <a:gd name="connsiteX5-123" fmla="*/ 6664570 w 7754816"/>
              <a:gd name="connsiteY5-124" fmla="*/ 2391508 h 4208267"/>
              <a:gd name="connsiteX6-125" fmla="*/ 7561385 w 7754816"/>
              <a:gd name="connsiteY6-126" fmla="*/ 3991708 h 4208267"/>
              <a:gd name="connsiteX7-127" fmla="*/ 7754816 w 7754816"/>
              <a:gd name="connsiteY7-128"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59"/>
          <p:cNvSpPr/>
          <p:nvPr/>
        </p:nvSpPr>
        <p:spPr>
          <a:xfrm flipH="1">
            <a:off x="7661489" y="2360156"/>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5732254 w 7754816"/>
              <a:gd name="connsiteY3-8" fmla="*/ 3511062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5732254 w 7754816"/>
              <a:gd name="connsiteY3-24" fmla="*/ 3511062 h 4208267"/>
              <a:gd name="connsiteX4-25" fmla="*/ 6289268 w 7754816"/>
              <a:gd name="connsiteY4-26" fmla="*/ 27549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941312 w 7754816"/>
              <a:gd name="connsiteY2-38" fmla="*/ 2760785 h 4208267"/>
              <a:gd name="connsiteX3-39" fmla="*/ 5732254 w 7754816"/>
              <a:gd name="connsiteY3-40" fmla="*/ 3511062 h 4208267"/>
              <a:gd name="connsiteX4-41" fmla="*/ 6289268 w 7754816"/>
              <a:gd name="connsiteY4-42" fmla="*/ 27549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941312 w 7754816"/>
              <a:gd name="connsiteY2-54" fmla="*/ 2760785 h 4208267"/>
              <a:gd name="connsiteX3-55" fmla="*/ 5732254 w 7754816"/>
              <a:gd name="connsiteY3-56" fmla="*/ 3511062 h 4208267"/>
              <a:gd name="connsiteX4-57" fmla="*/ 6289268 w 7754816"/>
              <a:gd name="connsiteY4-58" fmla="*/ 27549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314558 w 7754816"/>
              <a:gd name="connsiteY1-68" fmla="*/ 2225710 h 4208267"/>
              <a:gd name="connsiteX2-69" fmla="*/ 3941312 w 7754816"/>
              <a:gd name="connsiteY2-70" fmla="*/ 2760785 h 4208267"/>
              <a:gd name="connsiteX3-71" fmla="*/ 5732254 w 7754816"/>
              <a:gd name="connsiteY3-72" fmla="*/ 3511062 h 4208267"/>
              <a:gd name="connsiteX4-73" fmla="*/ 6289268 w 7754816"/>
              <a:gd name="connsiteY4-74" fmla="*/ 27549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314558 w 7754816"/>
              <a:gd name="connsiteY1-84" fmla="*/ 2225710 h 4208267"/>
              <a:gd name="connsiteX2-85" fmla="*/ 3767202 w 7754816"/>
              <a:gd name="connsiteY2-86" fmla="*/ 2717243 h 4208267"/>
              <a:gd name="connsiteX3-87" fmla="*/ 5732254 w 7754816"/>
              <a:gd name="connsiteY3-88" fmla="*/ 3511062 h 4208267"/>
              <a:gd name="connsiteX4-89" fmla="*/ 6289268 w 7754816"/>
              <a:gd name="connsiteY4-90" fmla="*/ 27549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 name="connsiteX0-97" fmla="*/ 0 w 7754816"/>
              <a:gd name="connsiteY0-98" fmla="*/ 0 h 4208267"/>
              <a:gd name="connsiteX1-99" fmla="*/ 1314558 w 7754816"/>
              <a:gd name="connsiteY1-100" fmla="*/ 2225710 h 4208267"/>
              <a:gd name="connsiteX2-101" fmla="*/ 3767202 w 7754816"/>
              <a:gd name="connsiteY2-102" fmla="*/ 2717243 h 4208267"/>
              <a:gd name="connsiteX3-103" fmla="*/ 5732254 w 7754816"/>
              <a:gd name="connsiteY3-104" fmla="*/ 3511062 h 4208267"/>
              <a:gd name="connsiteX4-105" fmla="*/ 6289268 w 7754816"/>
              <a:gd name="connsiteY4-106" fmla="*/ 2754923 h 4208267"/>
              <a:gd name="connsiteX5-107" fmla="*/ 6664570 w 7754816"/>
              <a:gd name="connsiteY5-108" fmla="*/ 2391508 h 4208267"/>
              <a:gd name="connsiteX6-109" fmla="*/ 7561385 w 7754816"/>
              <a:gd name="connsiteY6-110" fmla="*/ 3991708 h 4208267"/>
              <a:gd name="connsiteX7-111" fmla="*/ 7754816 w 7754816"/>
              <a:gd name="connsiteY7-112" fmla="*/ 4149970 h 4208267"/>
              <a:gd name="connsiteX0-113" fmla="*/ 0 w 7754816"/>
              <a:gd name="connsiteY0-114" fmla="*/ 0 h 4208267"/>
              <a:gd name="connsiteX1-115" fmla="*/ 1314558 w 7754816"/>
              <a:gd name="connsiteY1-116" fmla="*/ 2225710 h 4208267"/>
              <a:gd name="connsiteX2-117" fmla="*/ 3823199 w 7754816"/>
              <a:gd name="connsiteY2-118" fmla="*/ 2698193 h 4208267"/>
              <a:gd name="connsiteX3-119" fmla="*/ 5732254 w 7754816"/>
              <a:gd name="connsiteY3-120" fmla="*/ 3511062 h 4208267"/>
              <a:gd name="connsiteX4-121" fmla="*/ 6289268 w 7754816"/>
              <a:gd name="connsiteY4-122" fmla="*/ 2754923 h 4208267"/>
              <a:gd name="connsiteX5-123" fmla="*/ 6664570 w 7754816"/>
              <a:gd name="connsiteY5-124" fmla="*/ 2391508 h 4208267"/>
              <a:gd name="connsiteX6-125" fmla="*/ 7561385 w 7754816"/>
              <a:gd name="connsiteY6-126" fmla="*/ 3991708 h 4208267"/>
              <a:gd name="connsiteX7-127" fmla="*/ 7754816 w 7754816"/>
              <a:gd name="connsiteY7-128"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2073695" y="2366222"/>
            <a:ext cx="5295188"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(Randomly) Pick an initial value w</a:t>
            </a:r>
            <a:r>
              <a:rPr lang="en-US" altLang="zh-TW" sz="2400" baseline="30000" dirty="0"/>
              <a:t>0</a:t>
            </a:r>
            <a:endParaRPr lang="zh-TW" altLang="en-US" sz="2400" baseline="30000" dirty="0"/>
          </a:p>
        </p:txBody>
      </p:sp>
      <p:sp>
        <p:nvSpPr>
          <p:cNvPr id="12" name="橢圓 11"/>
          <p:cNvSpPr/>
          <p:nvPr/>
        </p:nvSpPr>
        <p:spPr>
          <a:xfrm>
            <a:off x="1894642" y="5840225"/>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p:cNvCxnSpPr/>
          <p:nvPr/>
        </p:nvCxnSpPr>
        <p:spPr>
          <a:xfrm>
            <a:off x="1971466" y="4455075"/>
            <a:ext cx="0" cy="147187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字方塊 13"/>
              <p:cNvSpPr txBox="1"/>
              <p:nvPr/>
            </p:nvSpPr>
            <p:spPr>
              <a:xfrm>
                <a:off x="2086441" y="2800379"/>
                <a:ext cx="4406380" cy="624273"/>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sub>
                    </m:sSub>
                  </m:oMath>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2086441" y="2800379"/>
                <a:ext cx="4406380" cy="624273"/>
              </a:xfrm>
              <a:prstGeom prst="rect">
                <a:avLst/>
              </a:prstGeom>
              <a:blipFill rotWithShape="1">
                <a:blip r:embed="rId4"/>
                <a:stretch>
                  <a:fillRect l="-1798" b="-8738"/>
                </a:stretch>
              </a:blipFill>
            </p:spPr>
            <p:txBody>
              <a:bodyPr/>
              <a:lstStyle/>
              <a:p>
                <a:r>
                  <a:rPr lang="zh-TW" altLang="en-US">
                    <a:noFill/>
                  </a:rPr>
                  <a:t> </a:t>
                </a:r>
                <a:endParaRPr lang="zh-TW" altLang="en-US">
                  <a:noFill/>
                </a:endParaRPr>
              </a:p>
            </p:txBody>
          </p:sp>
        </mc:Fallback>
      </mc:AlternateContent>
      <p:sp>
        <p:nvSpPr>
          <p:cNvPr id="15" name="矩形 14"/>
          <p:cNvSpPr/>
          <p:nvPr/>
        </p:nvSpPr>
        <p:spPr>
          <a:xfrm>
            <a:off x="1736304" y="5979159"/>
            <a:ext cx="508473" cy="461665"/>
          </a:xfrm>
          <a:prstGeom prst="rect">
            <a:avLst/>
          </a:prstGeom>
        </p:spPr>
        <p:txBody>
          <a:bodyPr wrap="none">
            <a:spAutoFit/>
          </a:bodyPr>
          <a:lstStyle/>
          <a:p>
            <a:r>
              <a:rPr lang="en-US" altLang="zh-TW" sz="2400" dirty="0"/>
              <a:t>w</a:t>
            </a:r>
            <a:r>
              <a:rPr lang="en-US" altLang="zh-TW" sz="2400" baseline="30000" dirty="0"/>
              <a:t>0</a:t>
            </a:r>
            <a:endParaRPr lang="zh-TW" altLang="en-US" sz="2400" baseline="30000" dirty="0"/>
          </a:p>
        </p:txBody>
      </p:sp>
      <p:cxnSp>
        <p:nvCxnSpPr>
          <p:cNvPr id="16" name="直線接點 15"/>
          <p:cNvCxnSpPr/>
          <p:nvPr/>
        </p:nvCxnSpPr>
        <p:spPr>
          <a:xfrm>
            <a:off x="1271969" y="3824924"/>
            <a:ext cx="1591247" cy="1508056"/>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H="1">
            <a:off x="1990542" y="3354664"/>
            <a:ext cx="1328230" cy="1100411"/>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24" name="向右箭號 31"/>
          <p:cNvSpPr/>
          <p:nvPr/>
        </p:nvSpPr>
        <p:spPr>
          <a:xfrm>
            <a:off x="2163265" y="5859757"/>
            <a:ext cx="1331649" cy="20109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pic>
        <p:nvPicPr>
          <p:cNvPr id="25" name="圖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2294" y="3445371"/>
            <a:ext cx="1163839" cy="1163839"/>
          </a:xfrm>
          <a:prstGeom prst="rect">
            <a:avLst/>
          </a:prstGeom>
        </p:spPr>
      </p:pic>
      <p:sp>
        <p:nvSpPr>
          <p:cNvPr id="26" name="矩形 25"/>
          <p:cNvSpPr/>
          <p:nvPr/>
        </p:nvSpPr>
        <p:spPr>
          <a:xfrm>
            <a:off x="6169298" y="75518"/>
            <a:ext cx="2974702" cy="646331"/>
          </a:xfrm>
          <a:prstGeom prst="rect">
            <a:avLst/>
          </a:prstGeom>
        </p:spPr>
        <p:txBody>
          <a:bodyPr wrap="square">
            <a:spAutoFit/>
          </a:bodyPr>
          <a:lstStyle/>
          <a:p>
            <a:r>
              <a:rPr lang="zh-TW" altLang="en-US" dirty="0"/>
              <a:t>http://chico386.pixnet.net/album/photo/171572850</a:t>
            </a:r>
            <a:endParaRPr lang="zh-TW" altLang="en-US" dirty="0"/>
          </a:p>
        </p:txBody>
      </p:sp>
      <p:sp>
        <p:nvSpPr>
          <p:cNvPr id="27" name="橢圓 26"/>
          <p:cNvSpPr/>
          <p:nvPr/>
        </p:nvSpPr>
        <p:spPr>
          <a:xfrm>
            <a:off x="3535534" y="5892002"/>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文字方塊 27"/>
              <p:cNvSpPr txBox="1"/>
              <p:nvPr/>
            </p:nvSpPr>
            <p:spPr>
              <a:xfrm>
                <a:off x="2074707" y="6013892"/>
                <a:ext cx="2032157"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2400" i="1">
                          <a:solidFill>
                            <a:srgbClr val="FF0000"/>
                          </a:solidFill>
                          <a:latin typeface="Cambria Math" panose="02040503050406030204" pitchFamily="18" charset="0"/>
                        </a:rPr>
                        <m:t>−</m:t>
                      </m:r>
                      <m:r>
                        <a:rPr lang="zh-TW" altLang="en-US" sz="2400" i="1">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sub>
                      </m:sSub>
                    </m:oMath>
                  </m:oMathPara>
                </a14:m>
                <a:endParaRPr lang="zh-TW" altLang="en-US" sz="2400" dirty="0">
                  <a:solidFill>
                    <a:srgbClr val="FF0000"/>
                  </a:solidFill>
                </a:endParaRPr>
              </a:p>
            </p:txBody>
          </p:sp>
        </mc:Choice>
        <mc:Fallback>
          <p:sp>
            <p:nvSpPr>
              <p:cNvPr id="28" name="文字方塊 27"/>
              <p:cNvSpPr txBox="1">
                <a:spLocks noRot="1" noChangeAspect="1" noMove="1" noResize="1" noEditPoints="1" noAdjustHandles="1" noChangeArrowheads="1" noChangeShapeType="1" noTextEdit="1"/>
              </p:cNvSpPr>
              <p:nvPr/>
            </p:nvSpPr>
            <p:spPr>
              <a:xfrm>
                <a:off x="2074707" y="6013892"/>
                <a:ext cx="2032157" cy="793551"/>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5348694" y="2899587"/>
                <a:ext cx="3322139"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𝑤</m:t>
                          </m:r>
                        </m:e>
                        <m:sup>
                          <m:r>
                            <a:rPr lang="en-US" altLang="zh-TW" sz="2400" b="0" i="1" smtClean="0">
                              <a:latin typeface="Cambria Math" panose="02040503050406030204" pitchFamily="18" charset="0"/>
                              <a:ea typeface="Cambria Math" panose="02040503050406030204" pitchFamily="18" charset="0"/>
                            </a:rPr>
                            <m:t>1</m:t>
                          </m:r>
                        </m:sup>
                      </m:sSup>
                      <m:r>
                        <a:rPr lang="en-US" altLang="zh-TW" sz="2400" i="1" smtClean="0">
                          <a:solidFill>
                            <a:schemeClr val="tx1"/>
                          </a:solidFill>
                          <a:latin typeface="Cambria Math" panose="02040503050406030204" pitchFamily="18" charset="0"/>
                          <a:ea typeface="Cambria Math" panose="02040503050406030204" pitchFamily="18" charset="0"/>
                        </a:rPr>
                        <m:t>←</m:t>
                      </m:r>
                      <m:sSup>
                        <m:sSupPr>
                          <m:ctrlPr>
                            <a:rPr lang="en-US" altLang="zh-TW" sz="2400" i="1" smtClean="0">
                              <a:solidFill>
                                <a:schemeClr val="tx1"/>
                              </a:solidFill>
                              <a:latin typeface="Cambria Math" panose="02040503050406030204" pitchFamily="18" charset="0"/>
                              <a:ea typeface="Cambria Math" panose="02040503050406030204" pitchFamily="18" charset="0"/>
                            </a:rPr>
                          </m:ctrlPr>
                        </m:sSupPr>
                        <m:e>
                          <m:r>
                            <a:rPr lang="en-US" altLang="zh-TW" sz="2400" b="0" i="1" smtClean="0">
                              <a:solidFill>
                                <a:schemeClr val="tx1"/>
                              </a:solidFill>
                              <a:latin typeface="Cambria Math" panose="02040503050406030204" pitchFamily="18" charset="0"/>
                              <a:ea typeface="Cambria Math" panose="02040503050406030204" pitchFamily="18" charset="0"/>
                            </a:rPr>
                            <m:t>𝑤</m:t>
                          </m:r>
                        </m:e>
                        <m:sup>
                          <m:r>
                            <a:rPr lang="en-US" altLang="zh-TW" sz="2400" b="0" i="1" smtClean="0">
                              <a:solidFill>
                                <a:schemeClr val="tx1"/>
                              </a:solidFill>
                              <a:latin typeface="Cambria Math" panose="02040503050406030204" pitchFamily="18" charset="0"/>
                              <a:ea typeface="Cambria Math" panose="02040503050406030204" pitchFamily="18" charset="0"/>
                            </a:rPr>
                            <m:t>0</m:t>
                          </m:r>
                        </m:sup>
                      </m:sSup>
                      <m:r>
                        <a:rPr lang="en-US" altLang="zh-TW" sz="2400" i="1">
                          <a:solidFill>
                            <a:schemeClr val="tx1"/>
                          </a:solidFill>
                          <a:latin typeface="Cambria Math" panose="02040503050406030204" pitchFamily="18" charset="0"/>
                        </a:rPr>
                        <m:t>−</m:t>
                      </m:r>
                      <m:r>
                        <a:rPr lang="zh-TW" altLang="en-US" sz="2400" i="1" smtClean="0">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sub>
                      </m:sSub>
                    </m:oMath>
                  </m:oMathPara>
                </a14:m>
                <a:endParaRPr lang="zh-TW" altLang="en-US" sz="2400" dirty="0">
                  <a:solidFill>
                    <a:schemeClr val="tx1"/>
                  </a:solidFill>
                </a:endParaRPr>
              </a:p>
            </p:txBody>
          </p:sp>
        </mc:Choice>
        <mc:Fallback>
          <p:sp>
            <p:nvSpPr>
              <p:cNvPr id="29" name="文字方塊 28"/>
              <p:cNvSpPr txBox="1">
                <a:spLocks noRot="1" noChangeAspect="1" noMove="1" noResize="1" noEditPoints="1" noAdjustHandles="1" noChangeArrowheads="1" noChangeShapeType="1" noTextEdit="1"/>
              </p:cNvSpPr>
              <p:nvPr/>
            </p:nvSpPr>
            <p:spPr>
              <a:xfrm>
                <a:off x="5348694" y="2899587"/>
                <a:ext cx="3322139" cy="793551"/>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30" name="文字方塊 29"/>
          <p:cNvSpPr txBox="1"/>
          <p:nvPr/>
        </p:nvSpPr>
        <p:spPr>
          <a:xfrm>
            <a:off x="4065080" y="5566010"/>
            <a:ext cx="2377921"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l-GR" altLang="zh-TW" sz="2800" dirty="0"/>
              <a:t>η</a:t>
            </a:r>
            <a:r>
              <a:rPr lang="en-US" altLang="zh-TW" sz="2800" dirty="0"/>
              <a:t> is called “</a:t>
            </a:r>
            <a:r>
              <a:rPr lang="en-US" altLang="zh-TW" sz="2800" b="1" i="1" dirty="0"/>
              <a:t>learning rate</a:t>
            </a: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31" name="矩形 30"/>
              <p:cNvSpPr/>
              <p:nvPr/>
            </p:nvSpPr>
            <p:spPr>
              <a:xfrm>
                <a:off x="6248331" y="1356089"/>
                <a:ext cx="2809615" cy="572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𝑤</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e>
                          </m:d>
                        </m:e>
                      </m:func>
                    </m:oMath>
                  </m:oMathPara>
                </a14:m>
                <a:endParaRPr lang="zh-TW" altLang="en-US" sz="2400" dirty="0"/>
              </a:p>
            </p:txBody>
          </p:sp>
        </mc:Choice>
        <mc:Fallback>
          <p:sp>
            <p:nvSpPr>
              <p:cNvPr id="31" name="矩形 30"/>
              <p:cNvSpPr>
                <a:spLocks noRot="1" noChangeAspect="1" noMove="1" noResize="1" noEditPoints="1" noAdjustHandles="1" noChangeArrowheads="1" noChangeShapeType="1" noTextEdit="1"/>
              </p:cNvSpPr>
              <p:nvPr/>
            </p:nvSpPr>
            <p:spPr>
              <a:xfrm>
                <a:off x="6248331" y="1356089"/>
                <a:ext cx="2809615" cy="572849"/>
              </a:xfrm>
              <a:prstGeom prst="rect">
                <a:avLst/>
              </a:prstGeom>
              <a:blipFill rotWithShape="1">
                <a:blip r:embed="rId8"/>
                <a:stretch>
                  <a:fillRect b="-1064"/>
                </a:stretch>
              </a:blipFill>
            </p:spPr>
            <p:txBody>
              <a:bodyPr/>
              <a:lstStyle/>
              <a:p>
                <a:r>
                  <a:rPr lang="zh-TW" altLang="en-US">
                    <a:noFill/>
                  </a:rPr>
                  <a:t> </a:t>
                </a:r>
                <a:endParaRPr lang="zh-TW" altLang="en-US">
                  <a:noFill/>
                </a:endParaRPr>
              </a:p>
            </p:txBody>
          </p:sp>
        </mc:Fallback>
      </mc:AlternateContent>
      <p:sp>
        <p:nvSpPr>
          <p:cNvPr id="10" name="灯片编号占位符 9"/>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7" grpId="0" bldLvl="0" animBg="1"/>
      <p:bldP spid="28" grpId="0" bldLvl="0" animBg="1"/>
      <p:bldP spid="29" grpId="0" bldLvl="0" animBg="1"/>
      <p:bldP spid="30"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線接點 31"/>
          <p:cNvCxnSpPr/>
          <p:nvPr/>
        </p:nvCxnSpPr>
        <p:spPr>
          <a:xfrm>
            <a:off x="3634740" y="4977402"/>
            <a:ext cx="0" cy="97666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4449136" y="5020297"/>
            <a:ext cx="0" cy="97666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Gradient Descent</a:t>
            </a:r>
            <a:endParaRPr lang="zh-TW" altLang="en-US" dirty="0"/>
          </a:p>
        </p:txBody>
      </p:sp>
      <p:sp>
        <p:nvSpPr>
          <p:cNvPr id="3" name="內容版面配置區 2"/>
          <p:cNvSpPr>
            <a:spLocks noGrp="1"/>
          </p:cNvSpPr>
          <p:nvPr>
            <p:ph idx="1"/>
          </p:nvPr>
        </p:nvSpPr>
        <p:spPr/>
        <p:txBody>
          <a:bodyPr>
            <a:normAutofit/>
          </a:bodyPr>
          <a:lstStyle/>
          <a:p>
            <a:r>
              <a:rPr lang="en-US" altLang="zh-TW" sz="2400" dirty="0"/>
              <a:t>Consider loss function </a:t>
            </a:r>
            <a:r>
              <a:rPr lang="en-US" altLang="zh-TW" sz="2400" dirty="0">
                <a:latin typeface="Cambria Math" panose="02040503050406030204" pitchFamily="18" charset="0"/>
              </a:rPr>
              <a:t>𝐿(𝑤)</a:t>
            </a:r>
            <a:r>
              <a:rPr lang="en-US" altLang="zh-TW" sz="2400" dirty="0"/>
              <a:t> with one parameter w: </a:t>
            </a:r>
            <a:endParaRPr lang="en-US" altLang="zh-TW" sz="2400" dirty="0"/>
          </a:p>
          <a:p>
            <a:pPr marL="457200" lvl="1" indent="0">
              <a:buNone/>
            </a:pPr>
            <a:r>
              <a:rPr lang="en-US" altLang="zh-TW" dirty="0"/>
              <a:t> </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34229" y="3049867"/>
                <a:ext cx="1400487" cy="830997"/>
              </a:xfrm>
              <a:prstGeom prst="rect">
                <a:avLst/>
              </a:prstGeom>
              <a:noFill/>
            </p:spPr>
            <p:txBody>
              <a:bodyPr wrap="square" rtlCol="0">
                <a:spAutoFit/>
              </a:bodyPr>
              <a:lstStyle/>
              <a:p>
                <a:pPr algn="ctr"/>
                <a:r>
                  <a:rPr lang="en-US" altLang="zh-TW" sz="2400" dirty="0"/>
                  <a:t>Loss </a:t>
                </a:r>
              </a:p>
              <a:p>
                <a:pPr algn="ct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𝐿</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𝑤</m:t>
                          </m:r>
                        </m:e>
                      </m:d>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34229" y="3049867"/>
                <a:ext cx="1400487" cy="830997"/>
              </a:xfrm>
              <a:prstGeom prst="rect">
                <a:avLst/>
              </a:prstGeom>
              <a:blipFill rotWithShape="1">
                <a:blip r:embed="rId1"/>
                <a:stretch>
                  <a:fillRect t="-5839"/>
                </a:stretch>
              </a:blipFill>
            </p:spPr>
            <p:txBody>
              <a:bodyPr/>
              <a:lstStyle/>
              <a:p>
                <a:r>
                  <a:rPr lang="zh-TW" altLang="en-US">
                    <a:noFill/>
                  </a:rPr>
                  <a:t> </a:t>
                </a:r>
                <a:endParaRPr lang="zh-TW" altLang="en-US">
                  <a:noFill/>
                </a:endParaRPr>
              </a:p>
            </p:txBody>
          </p:sp>
        </mc:Fallback>
      </mc:AlternateContent>
      <p:cxnSp>
        <p:nvCxnSpPr>
          <p:cNvPr id="5" name="直線單箭頭接點 4"/>
          <p:cNvCxnSpPr/>
          <p:nvPr/>
        </p:nvCxnSpPr>
        <p:spPr>
          <a:xfrm>
            <a:off x="526852" y="5999166"/>
            <a:ext cx="828110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 name="Object 12"/>
          <p:cNvGraphicFramePr>
            <a:graphicFrameLocks noChangeAspect="1"/>
          </p:cNvGraphicFramePr>
          <p:nvPr/>
        </p:nvGraphicFramePr>
        <p:xfrm>
          <a:off x="8290382" y="6032024"/>
          <a:ext cx="327025" cy="298450"/>
        </p:xfrm>
        <a:graphic>
          <a:graphicData uri="http://schemas.openxmlformats.org/presentationml/2006/ole">
            <mc:AlternateContent xmlns:mc="http://schemas.openxmlformats.org/markup-compatibility/2006">
              <mc:Choice xmlns:v="urn:schemas-microsoft-com:vml" Requires="v">
                <p:oleObj spid="_x0000_s43058" name="方程式" r:id="rId2" imgW="3657600" imgH="3352800" progId="Equation.3">
                  <p:embed/>
                </p:oleObj>
              </mc:Choice>
              <mc:Fallback>
                <p:oleObj name="方程式" r:id="rId2" imgW="3657600" imgH="3352800" progId="Equation.3">
                  <p:embed/>
                  <p:pic>
                    <p:nvPicPr>
                      <p:cNvPr id="0" name="Object 12"/>
                      <p:cNvPicPr>
                        <a:picLocks noChangeAspect="1" noChangeArrowheads="1"/>
                      </p:cNvPicPr>
                      <p:nvPr/>
                    </p:nvPicPr>
                    <p:blipFill>
                      <a:blip r:embed="rId3"/>
                      <a:srcRect/>
                      <a:stretch>
                        <a:fillRect/>
                      </a:stretch>
                    </p:blipFill>
                    <p:spPr bwMode="auto">
                      <a:xfrm>
                        <a:off x="8290382" y="6032024"/>
                        <a:ext cx="327025" cy="298450"/>
                      </a:xfrm>
                      <a:prstGeom prst="rect">
                        <a:avLst/>
                      </a:prstGeom>
                      <a:noFill/>
                    </p:spPr>
                  </p:pic>
                </p:oleObj>
              </mc:Fallback>
            </mc:AlternateContent>
          </a:graphicData>
        </a:graphic>
      </p:graphicFrame>
      <p:cxnSp>
        <p:nvCxnSpPr>
          <p:cNvPr id="7" name="直線單箭頭接點 6"/>
          <p:cNvCxnSpPr/>
          <p:nvPr/>
        </p:nvCxnSpPr>
        <p:spPr>
          <a:xfrm flipV="1">
            <a:off x="1339907" y="2445530"/>
            <a:ext cx="0" cy="38771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手繪多邊形 54"/>
          <p:cNvSpPr/>
          <p:nvPr/>
        </p:nvSpPr>
        <p:spPr>
          <a:xfrm>
            <a:off x="994530" y="2356475"/>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5732254 w 7754816"/>
              <a:gd name="connsiteY3-8" fmla="*/ 3511062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5732254 w 7754816"/>
              <a:gd name="connsiteY3-24" fmla="*/ 3511062 h 4208267"/>
              <a:gd name="connsiteX4-25" fmla="*/ 6289268 w 7754816"/>
              <a:gd name="connsiteY4-26" fmla="*/ 27549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941312 w 7754816"/>
              <a:gd name="connsiteY2-38" fmla="*/ 2760785 h 4208267"/>
              <a:gd name="connsiteX3-39" fmla="*/ 5732254 w 7754816"/>
              <a:gd name="connsiteY3-40" fmla="*/ 3511062 h 4208267"/>
              <a:gd name="connsiteX4-41" fmla="*/ 6289268 w 7754816"/>
              <a:gd name="connsiteY4-42" fmla="*/ 27549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941312 w 7754816"/>
              <a:gd name="connsiteY2-54" fmla="*/ 2760785 h 4208267"/>
              <a:gd name="connsiteX3-55" fmla="*/ 5732254 w 7754816"/>
              <a:gd name="connsiteY3-56" fmla="*/ 3511062 h 4208267"/>
              <a:gd name="connsiteX4-57" fmla="*/ 6289268 w 7754816"/>
              <a:gd name="connsiteY4-58" fmla="*/ 27549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314558 w 7754816"/>
              <a:gd name="connsiteY1-68" fmla="*/ 2225710 h 4208267"/>
              <a:gd name="connsiteX2-69" fmla="*/ 3941312 w 7754816"/>
              <a:gd name="connsiteY2-70" fmla="*/ 2760785 h 4208267"/>
              <a:gd name="connsiteX3-71" fmla="*/ 5732254 w 7754816"/>
              <a:gd name="connsiteY3-72" fmla="*/ 3511062 h 4208267"/>
              <a:gd name="connsiteX4-73" fmla="*/ 6289268 w 7754816"/>
              <a:gd name="connsiteY4-74" fmla="*/ 27549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314558 w 7754816"/>
              <a:gd name="connsiteY1-84" fmla="*/ 2225710 h 4208267"/>
              <a:gd name="connsiteX2-85" fmla="*/ 3767202 w 7754816"/>
              <a:gd name="connsiteY2-86" fmla="*/ 2717243 h 4208267"/>
              <a:gd name="connsiteX3-87" fmla="*/ 5732254 w 7754816"/>
              <a:gd name="connsiteY3-88" fmla="*/ 3511062 h 4208267"/>
              <a:gd name="connsiteX4-89" fmla="*/ 6289268 w 7754816"/>
              <a:gd name="connsiteY4-90" fmla="*/ 27549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 name="connsiteX0-97" fmla="*/ 0 w 7754816"/>
              <a:gd name="connsiteY0-98" fmla="*/ 0 h 4208267"/>
              <a:gd name="connsiteX1-99" fmla="*/ 1314558 w 7754816"/>
              <a:gd name="connsiteY1-100" fmla="*/ 2225710 h 4208267"/>
              <a:gd name="connsiteX2-101" fmla="*/ 3767202 w 7754816"/>
              <a:gd name="connsiteY2-102" fmla="*/ 2717243 h 4208267"/>
              <a:gd name="connsiteX3-103" fmla="*/ 5732254 w 7754816"/>
              <a:gd name="connsiteY3-104" fmla="*/ 3511062 h 4208267"/>
              <a:gd name="connsiteX4-105" fmla="*/ 6289268 w 7754816"/>
              <a:gd name="connsiteY4-106" fmla="*/ 2754923 h 4208267"/>
              <a:gd name="connsiteX5-107" fmla="*/ 6664570 w 7754816"/>
              <a:gd name="connsiteY5-108" fmla="*/ 2391508 h 4208267"/>
              <a:gd name="connsiteX6-109" fmla="*/ 7561385 w 7754816"/>
              <a:gd name="connsiteY6-110" fmla="*/ 3991708 h 4208267"/>
              <a:gd name="connsiteX7-111" fmla="*/ 7754816 w 7754816"/>
              <a:gd name="connsiteY7-112" fmla="*/ 4149970 h 4208267"/>
              <a:gd name="connsiteX0-113" fmla="*/ 0 w 7754816"/>
              <a:gd name="connsiteY0-114" fmla="*/ 0 h 4208267"/>
              <a:gd name="connsiteX1-115" fmla="*/ 1314558 w 7754816"/>
              <a:gd name="connsiteY1-116" fmla="*/ 2225710 h 4208267"/>
              <a:gd name="connsiteX2-117" fmla="*/ 3823199 w 7754816"/>
              <a:gd name="connsiteY2-118" fmla="*/ 2698193 h 4208267"/>
              <a:gd name="connsiteX3-119" fmla="*/ 5732254 w 7754816"/>
              <a:gd name="connsiteY3-120" fmla="*/ 3511062 h 4208267"/>
              <a:gd name="connsiteX4-121" fmla="*/ 6289268 w 7754816"/>
              <a:gd name="connsiteY4-122" fmla="*/ 2754923 h 4208267"/>
              <a:gd name="connsiteX5-123" fmla="*/ 6664570 w 7754816"/>
              <a:gd name="connsiteY5-124" fmla="*/ 2391508 h 4208267"/>
              <a:gd name="connsiteX6-125" fmla="*/ 7561385 w 7754816"/>
              <a:gd name="connsiteY6-126" fmla="*/ 3991708 h 4208267"/>
              <a:gd name="connsiteX7-127" fmla="*/ 7754816 w 7754816"/>
              <a:gd name="connsiteY7-128"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手繪多邊形 59"/>
          <p:cNvSpPr/>
          <p:nvPr/>
        </p:nvSpPr>
        <p:spPr>
          <a:xfrm flipH="1">
            <a:off x="7661489" y="2360156"/>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5732254 w 7754816"/>
              <a:gd name="connsiteY3-8" fmla="*/ 3511062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5732254 w 7754816"/>
              <a:gd name="connsiteY3-24" fmla="*/ 3511062 h 4208267"/>
              <a:gd name="connsiteX4-25" fmla="*/ 6289268 w 7754816"/>
              <a:gd name="connsiteY4-26" fmla="*/ 27549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941312 w 7754816"/>
              <a:gd name="connsiteY2-38" fmla="*/ 2760785 h 4208267"/>
              <a:gd name="connsiteX3-39" fmla="*/ 5732254 w 7754816"/>
              <a:gd name="connsiteY3-40" fmla="*/ 3511062 h 4208267"/>
              <a:gd name="connsiteX4-41" fmla="*/ 6289268 w 7754816"/>
              <a:gd name="connsiteY4-42" fmla="*/ 27549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941312 w 7754816"/>
              <a:gd name="connsiteY2-54" fmla="*/ 2760785 h 4208267"/>
              <a:gd name="connsiteX3-55" fmla="*/ 5732254 w 7754816"/>
              <a:gd name="connsiteY3-56" fmla="*/ 3511062 h 4208267"/>
              <a:gd name="connsiteX4-57" fmla="*/ 6289268 w 7754816"/>
              <a:gd name="connsiteY4-58" fmla="*/ 27549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314558 w 7754816"/>
              <a:gd name="connsiteY1-68" fmla="*/ 2225710 h 4208267"/>
              <a:gd name="connsiteX2-69" fmla="*/ 3941312 w 7754816"/>
              <a:gd name="connsiteY2-70" fmla="*/ 2760785 h 4208267"/>
              <a:gd name="connsiteX3-71" fmla="*/ 5732254 w 7754816"/>
              <a:gd name="connsiteY3-72" fmla="*/ 3511062 h 4208267"/>
              <a:gd name="connsiteX4-73" fmla="*/ 6289268 w 7754816"/>
              <a:gd name="connsiteY4-74" fmla="*/ 27549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314558 w 7754816"/>
              <a:gd name="connsiteY1-84" fmla="*/ 2225710 h 4208267"/>
              <a:gd name="connsiteX2-85" fmla="*/ 3767202 w 7754816"/>
              <a:gd name="connsiteY2-86" fmla="*/ 2717243 h 4208267"/>
              <a:gd name="connsiteX3-87" fmla="*/ 5732254 w 7754816"/>
              <a:gd name="connsiteY3-88" fmla="*/ 3511062 h 4208267"/>
              <a:gd name="connsiteX4-89" fmla="*/ 6289268 w 7754816"/>
              <a:gd name="connsiteY4-90" fmla="*/ 27549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 name="connsiteX0-97" fmla="*/ 0 w 7754816"/>
              <a:gd name="connsiteY0-98" fmla="*/ 0 h 4208267"/>
              <a:gd name="connsiteX1-99" fmla="*/ 1314558 w 7754816"/>
              <a:gd name="connsiteY1-100" fmla="*/ 2225710 h 4208267"/>
              <a:gd name="connsiteX2-101" fmla="*/ 3767202 w 7754816"/>
              <a:gd name="connsiteY2-102" fmla="*/ 2717243 h 4208267"/>
              <a:gd name="connsiteX3-103" fmla="*/ 5732254 w 7754816"/>
              <a:gd name="connsiteY3-104" fmla="*/ 3511062 h 4208267"/>
              <a:gd name="connsiteX4-105" fmla="*/ 6289268 w 7754816"/>
              <a:gd name="connsiteY4-106" fmla="*/ 2754923 h 4208267"/>
              <a:gd name="connsiteX5-107" fmla="*/ 6664570 w 7754816"/>
              <a:gd name="connsiteY5-108" fmla="*/ 2391508 h 4208267"/>
              <a:gd name="connsiteX6-109" fmla="*/ 7561385 w 7754816"/>
              <a:gd name="connsiteY6-110" fmla="*/ 3991708 h 4208267"/>
              <a:gd name="connsiteX7-111" fmla="*/ 7754816 w 7754816"/>
              <a:gd name="connsiteY7-112" fmla="*/ 4149970 h 4208267"/>
              <a:gd name="connsiteX0-113" fmla="*/ 0 w 7754816"/>
              <a:gd name="connsiteY0-114" fmla="*/ 0 h 4208267"/>
              <a:gd name="connsiteX1-115" fmla="*/ 1314558 w 7754816"/>
              <a:gd name="connsiteY1-116" fmla="*/ 2225710 h 4208267"/>
              <a:gd name="connsiteX2-117" fmla="*/ 3823199 w 7754816"/>
              <a:gd name="connsiteY2-118" fmla="*/ 2698193 h 4208267"/>
              <a:gd name="connsiteX3-119" fmla="*/ 5732254 w 7754816"/>
              <a:gd name="connsiteY3-120" fmla="*/ 3511062 h 4208267"/>
              <a:gd name="connsiteX4-121" fmla="*/ 6289268 w 7754816"/>
              <a:gd name="connsiteY4-122" fmla="*/ 2754923 h 4208267"/>
              <a:gd name="connsiteX5-123" fmla="*/ 6664570 w 7754816"/>
              <a:gd name="connsiteY5-124" fmla="*/ 2391508 h 4208267"/>
              <a:gd name="connsiteX6-125" fmla="*/ 7561385 w 7754816"/>
              <a:gd name="connsiteY6-126" fmla="*/ 3991708 h 4208267"/>
              <a:gd name="connsiteX7-127" fmla="*/ 7754816 w 7754816"/>
              <a:gd name="connsiteY7-128"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p:cNvSpPr txBox="1"/>
          <p:nvPr/>
        </p:nvSpPr>
        <p:spPr>
          <a:xfrm>
            <a:off x="2073695" y="2366222"/>
            <a:ext cx="5295188"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(Randomly) Pick an initial value w</a:t>
            </a:r>
            <a:r>
              <a:rPr lang="en-US" altLang="zh-TW" sz="2400" baseline="30000" dirty="0"/>
              <a:t>0</a:t>
            </a:r>
            <a:endParaRPr lang="zh-TW" altLang="en-US" sz="2400" baseline="-25000" dirty="0"/>
          </a:p>
        </p:txBody>
      </p:sp>
      <p:sp>
        <p:nvSpPr>
          <p:cNvPr id="12" name="橢圓 11"/>
          <p:cNvSpPr/>
          <p:nvPr/>
        </p:nvSpPr>
        <p:spPr>
          <a:xfrm>
            <a:off x="1894642" y="5840225"/>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p:cNvCxnSpPr/>
          <p:nvPr/>
        </p:nvCxnSpPr>
        <p:spPr>
          <a:xfrm>
            <a:off x="1971466" y="4455075"/>
            <a:ext cx="0" cy="1471877"/>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文字方塊 13"/>
              <p:cNvSpPr txBox="1"/>
              <p:nvPr/>
            </p:nvSpPr>
            <p:spPr>
              <a:xfrm>
                <a:off x="2086441" y="2800379"/>
                <a:ext cx="4406380" cy="624273"/>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sub>
                    </m:sSub>
                  </m:oMath>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2086441" y="2800379"/>
                <a:ext cx="4406380" cy="624273"/>
              </a:xfrm>
              <a:prstGeom prst="rect">
                <a:avLst/>
              </a:prstGeom>
              <a:blipFill rotWithShape="1">
                <a:blip r:embed="rId4"/>
                <a:stretch>
                  <a:fillRect l="-1798" b="-8738"/>
                </a:stretch>
              </a:blipFill>
            </p:spPr>
            <p:txBody>
              <a:bodyPr/>
              <a:lstStyle/>
              <a:p>
                <a:r>
                  <a:rPr lang="zh-TW" altLang="en-US">
                    <a:noFill/>
                  </a:rPr>
                  <a:t> </a:t>
                </a:r>
                <a:endParaRPr lang="zh-TW" altLang="en-US">
                  <a:noFill/>
                </a:endParaRPr>
              </a:p>
            </p:txBody>
          </p:sp>
        </mc:Fallback>
      </mc:AlternateContent>
      <p:sp>
        <p:nvSpPr>
          <p:cNvPr id="15" name="矩形 14"/>
          <p:cNvSpPr/>
          <p:nvPr/>
        </p:nvSpPr>
        <p:spPr>
          <a:xfrm>
            <a:off x="1736304" y="5979159"/>
            <a:ext cx="508473" cy="461665"/>
          </a:xfrm>
          <a:prstGeom prst="rect">
            <a:avLst/>
          </a:prstGeom>
        </p:spPr>
        <p:txBody>
          <a:bodyPr wrap="none">
            <a:spAutoFit/>
          </a:bodyPr>
          <a:lstStyle/>
          <a:p>
            <a:r>
              <a:rPr lang="en-US" altLang="zh-TW" sz="2400" dirty="0"/>
              <a:t>w</a:t>
            </a:r>
            <a:r>
              <a:rPr lang="en-US" altLang="zh-TW" sz="2400" baseline="30000" dirty="0"/>
              <a:t>0</a:t>
            </a:r>
            <a:endParaRPr lang="zh-TW" altLang="en-US" sz="2400" baseline="30000" dirty="0"/>
          </a:p>
        </p:txBody>
      </p:sp>
      <p:cxnSp>
        <p:nvCxnSpPr>
          <p:cNvPr id="16" name="直線接點 15"/>
          <p:cNvCxnSpPr/>
          <p:nvPr/>
        </p:nvCxnSpPr>
        <p:spPr>
          <a:xfrm>
            <a:off x="1271969" y="3824924"/>
            <a:ext cx="1591247" cy="1508056"/>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24" name="向右箭號 31"/>
          <p:cNvSpPr/>
          <p:nvPr/>
        </p:nvSpPr>
        <p:spPr>
          <a:xfrm>
            <a:off x="2163265" y="5859757"/>
            <a:ext cx="1331649" cy="20109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7" name="橢圓 26"/>
          <p:cNvSpPr/>
          <p:nvPr/>
        </p:nvSpPr>
        <p:spPr>
          <a:xfrm>
            <a:off x="3535534" y="5892002"/>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9" name="文字方塊 28"/>
              <p:cNvSpPr txBox="1"/>
              <p:nvPr/>
            </p:nvSpPr>
            <p:spPr>
              <a:xfrm>
                <a:off x="5334180" y="2870559"/>
                <a:ext cx="3322139"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𝑤</m:t>
                          </m:r>
                        </m:e>
                        <m:sup>
                          <m:r>
                            <a:rPr lang="en-US" altLang="zh-TW" sz="2400" i="1">
                              <a:latin typeface="Cambria Math" panose="02040503050406030204" pitchFamily="18" charset="0"/>
                              <a:ea typeface="Cambria Math" panose="02040503050406030204" pitchFamily="18" charset="0"/>
                            </a:rPr>
                            <m:t>1</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𝑤</m:t>
                          </m:r>
                        </m:e>
                        <m:sup>
                          <m:r>
                            <a:rPr lang="en-US" altLang="zh-TW" sz="2400" i="1">
                              <a:latin typeface="Cambria Math" panose="02040503050406030204" pitchFamily="18" charset="0"/>
                              <a:ea typeface="Cambria Math" panose="02040503050406030204" pitchFamily="18" charset="0"/>
                            </a:rPr>
                            <m:t>0</m:t>
                          </m:r>
                        </m:sup>
                      </m:sSup>
                      <m:r>
                        <a:rPr lang="en-US" altLang="zh-TW" sz="2400" i="1">
                          <a:latin typeface="Cambria Math" panose="02040503050406030204" pitchFamily="18" charset="0"/>
                        </a:rPr>
                        <m:t>−</m:t>
                      </m:r>
                      <m:r>
                        <a:rPr lang="zh-TW" altLang="en-US" sz="2400" i="1">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sub>
                      </m:sSub>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5334180" y="2870559"/>
                <a:ext cx="3322139" cy="793551"/>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31" name="橢圓 30"/>
          <p:cNvSpPr/>
          <p:nvPr/>
        </p:nvSpPr>
        <p:spPr>
          <a:xfrm>
            <a:off x="3535534" y="5877488"/>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3" name="直線接點 32"/>
          <p:cNvCxnSpPr/>
          <p:nvPr/>
        </p:nvCxnSpPr>
        <p:spPr>
          <a:xfrm>
            <a:off x="2940040" y="4973721"/>
            <a:ext cx="1298213" cy="202778"/>
          </a:xfrm>
          <a:prstGeom prst="line">
            <a:avLst/>
          </a:prstGeom>
          <a:ln w="57150">
            <a:solidFill>
              <a:srgbClr val="0000FF"/>
            </a:solidFill>
            <a:prstDash val="sysDot"/>
          </a:ln>
        </p:spPr>
        <p:style>
          <a:lnRef idx="1">
            <a:schemeClr val="accent1"/>
          </a:lnRef>
          <a:fillRef idx="0">
            <a:schemeClr val="accent1"/>
          </a:fillRef>
          <a:effectRef idx="0">
            <a:schemeClr val="accent1"/>
          </a:effectRef>
          <a:fontRef idx="minor">
            <a:schemeClr val="tx1"/>
          </a:fontRef>
        </p:style>
      </p:cxnSp>
      <p:sp>
        <p:nvSpPr>
          <p:cNvPr id="34" name="橢圓 33"/>
          <p:cNvSpPr/>
          <p:nvPr/>
        </p:nvSpPr>
        <p:spPr>
          <a:xfrm>
            <a:off x="4349821" y="5858169"/>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向右箭號 31"/>
          <p:cNvSpPr/>
          <p:nvPr/>
        </p:nvSpPr>
        <p:spPr>
          <a:xfrm>
            <a:off x="3734047" y="5885468"/>
            <a:ext cx="578067" cy="20109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9" name="文字方塊 38"/>
              <p:cNvSpPr txBox="1"/>
              <p:nvPr/>
            </p:nvSpPr>
            <p:spPr>
              <a:xfrm>
                <a:off x="2079778" y="3592119"/>
                <a:ext cx="4406380" cy="624273"/>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b="0" i="1" smtClean="0">
                                <a:latin typeface="Cambria Math" panose="02040503050406030204" pitchFamily="18" charset="0"/>
                              </a:rPr>
                              <m:t>1</m:t>
                            </m:r>
                          </m:sup>
                        </m:sSup>
                      </m:sub>
                    </m:sSub>
                  </m:oMath>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2079778" y="3592119"/>
                <a:ext cx="4406380" cy="624273"/>
              </a:xfrm>
              <a:prstGeom prst="rect">
                <a:avLst/>
              </a:prstGeom>
              <a:blipFill rotWithShape="1">
                <a:blip r:embed="rId6"/>
                <a:stretch>
                  <a:fillRect l="-1798" b="-87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0" name="文字方塊 39"/>
              <p:cNvSpPr txBox="1"/>
              <p:nvPr/>
            </p:nvSpPr>
            <p:spPr>
              <a:xfrm>
                <a:off x="5315677" y="3690958"/>
                <a:ext cx="3322139"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𝑤</m:t>
                          </m:r>
                        </m:e>
                        <m:sup>
                          <m:r>
                            <a:rPr lang="en-US" altLang="zh-TW" sz="2400" b="0" i="1" smtClean="0">
                              <a:latin typeface="Cambria Math" panose="02040503050406030204" pitchFamily="18" charset="0"/>
                              <a:ea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ea typeface="Cambria Math" panose="02040503050406030204" pitchFamily="18" charset="0"/>
                            </a:rPr>
                          </m:ctrlPr>
                        </m:sSupPr>
                        <m:e>
                          <m:r>
                            <a:rPr lang="en-US" altLang="zh-TW" sz="2400" i="1">
                              <a:latin typeface="Cambria Math" panose="02040503050406030204" pitchFamily="18" charset="0"/>
                              <a:ea typeface="Cambria Math" panose="02040503050406030204" pitchFamily="18" charset="0"/>
                            </a:rPr>
                            <m:t>𝑤</m:t>
                          </m:r>
                        </m:e>
                        <m:sup>
                          <m:r>
                            <a:rPr lang="en-US" altLang="zh-TW" sz="2400" b="0" i="1" smtClean="0">
                              <a:latin typeface="Cambria Math" panose="02040503050406030204" pitchFamily="18" charset="0"/>
                              <a:ea typeface="Cambria Math" panose="02040503050406030204" pitchFamily="18" charset="0"/>
                            </a:rPr>
                            <m:t>1</m:t>
                          </m:r>
                        </m:sup>
                      </m:sSup>
                      <m:r>
                        <a:rPr lang="en-US" altLang="zh-TW" sz="2400" i="1">
                          <a:latin typeface="Cambria Math" panose="02040503050406030204" pitchFamily="18" charset="0"/>
                        </a:rPr>
                        <m:t>−</m:t>
                      </m:r>
                      <m:r>
                        <a:rPr lang="zh-TW" altLang="en-US" sz="2400" i="1">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𝑑𝐿</m:t>
                          </m:r>
                        </m:num>
                        <m:den>
                          <m:r>
                            <a:rPr lang="en-US" altLang="zh-TW" sz="2400" i="1">
                              <a:latin typeface="Cambria Math" panose="02040503050406030204" pitchFamily="18" charset="0"/>
                            </a:rPr>
                            <m:t>𝑑𝑤</m:t>
                          </m:r>
                        </m:den>
                      </m:f>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b="0" i="1" smtClean="0">
                                  <a:latin typeface="Cambria Math" panose="02040503050406030204" pitchFamily="18" charset="0"/>
                                </a:rPr>
                                <m:t>1</m:t>
                              </m:r>
                            </m:sup>
                          </m:sSup>
                        </m:sub>
                      </m:sSub>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5315677" y="3690958"/>
                <a:ext cx="3322139" cy="793551"/>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22" name="文字方塊 21"/>
          <p:cNvSpPr txBox="1"/>
          <p:nvPr/>
        </p:nvSpPr>
        <p:spPr>
          <a:xfrm>
            <a:off x="2945325" y="4284519"/>
            <a:ext cx="2773154" cy="461665"/>
          </a:xfrm>
          <a:prstGeom prst="rect">
            <a:avLst/>
          </a:prstGeom>
          <a:noFill/>
        </p:spPr>
        <p:txBody>
          <a:bodyPr wrap="square" rtlCol="0">
            <a:spAutoFit/>
          </a:bodyPr>
          <a:lstStyle/>
          <a:p>
            <a:r>
              <a:rPr lang="en-US" altLang="zh-TW" sz="2400" dirty="0">
                <a:solidFill>
                  <a:srgbClr val="0070C0"/>
                </a:solidFill>
              </a:rPr>
              <a:t>…… Many iteration</a:t>
            </a:r>
            <a:endParaRPr lang="zh-TW" altLang="en-US" sz="2400" dirty="0">
              <a:solidFill>
                <a:srgbClr val="0070C0"/>
              </a:solidFill>
            </a:endParaRPr>
          </a:p>
        </p:txBody>
      </p:sp>
      <p:sp>
        <p:nvSpPr>
          <p:cNvPr id="41" name="橢圓 40"/>
          <p:cNvSpPr/>
          <p:nvPr/>
        </p:nvSpPr>
        <p:spPr>
          <a:xfrm>
            <a:off x="5838386" y="5877488"/>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7557378" y="5901064"/>
            <a:ext cx="191799" cy="1917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 name="直線接點 42"/>
          <p:cNvCxnSpPr/>
          <p:nvPr/>
        </p:nvCxnSpPr>
        <p:spPr>
          <a:xfrm>
            <a:off x="7658976" y="6011478"/>
            <a:ext cx="0" cy="523521"/>
          </a:xfrm>
          <a:prstGeom prst="line">
            <a:avLst/>
          </a:prstGeom>
          <a:ln w="571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3008" name="文字方塊 43007"/>
          <p:cNvSpPr txBox="1"/>
          <p:nvPr/>
        </p:nvSpPr>
        <p:spPr>
          <a:xfrm>
            <a:off x="5332699" y="4902744"/>
            <a:ext cx="1215924"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Local minima</a:t>
            </a:r>
            <a:endParaRPr lang="zh-TW" altLang="en-US" sz="2400" dirty="0"/>
          </a:p>
        </p:txBody>
      </p:sp>
      <p:sp>
        <p:nvSpPr>
          <p:cNvPr id="46" name="文字方塊 45"/>
          <p:cNvSpPr txBox="1"/>
          <p:nvPr/>
        </p:nvSpPr>
        <p:spPr>
          <a:xfrm>
            <a:off x="7034004" y="5029473"/>
            <a:ext cx="1284304" cy="83099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global minima</a:t>
            </a:r>
            <a:endParaRPr lang="zh-TW" altLang="en-US" sz="2400" dirty="0"/>
          </a:p>
        </p:txBody>
      </p:sp>
      <p:sp>
        <p:nvSpPr>
          <p:cNvPr id="47" name="矩形 46"/>
          <p:cNvSpPr/>
          <p:nvPr/>
        </p:nvSpPr>
        <p:spPr>
          <a:xfrm>
            <a:off x="3396285" y="6019181"/>
            <a:ext cx="508473" cy="461665"/>
          </a:xfrm>
          <a:prstGeom prst="rect">
            <a:avLst/>
          </a:prstGeom>
        </p:spPr>
        <p:txBody>
          <a:bodyPr wrap="none">
            <a:spAutoFit/>
          </a:bodyPr>
          <a:lstStyle/>
          <a:p>
            <a:r>
              <a:rPr lang="en-US" altLang="zh-TW" sz="2400" dirty="0"/>
              <a:t>w</a:t>
            </a:r>
            <a:r>
              <a:rPr lang="en-US" altLang="zh-TW" sz="2400" baseline="30000" dirty="0"/>
              <a:t>1</a:t>
            </a:r>
            <a:endParaRPr lang="zh-TW" altLang="en-US" sz="2400" baseline="30000" dirty="0"/>
          </a:p>
        </p:txBody>
      </p:sp>
      <p:sp>
        <p:nvSpPr>
          <p:cNvPr id="48" name="矩形 47"/>
          <p:cNvSpPr/>
          <p:nvPr/>
        </p:nvSpPr>
        <p:spPr>
          <a:xfrm>
            <a:off x="4188752" y="6025439"/>
            <a:ext cx="508473" cy="461665"/>
          </a:xfrm>
          <a:prstGeom prst="rect">
            <a:avLst/>
          </a:prstGeom>
        </p:spPr>
        <p:txBody>
          <a:bodyPr wrap="none">
            <a:spAutoFit/>
          </a:bodyPr>
          <a:lstStyle/>
          <a:p>
            <a:r>
              <a:rPr lang="en-US" altLang="zh-TW" sz="2400" dirty="0"/>
              <a:t>w</a:t>
            </a:r>
            <a:r>
              <a:rPr lang="en-US" altLang="zh-TW" sz="2400" baseline="30000" dirty="0"/>
              <a:t>2</a:t>
            </a:r>
            <a:endParaRPr lang="zh-TW" altLang="en-US" sz="2400" baseline="30000" dirty="0"/>
          </a:p>
        </p:txBody>
      </p:sp>
      <p:sp>
        <p:nvSpPr>
          <p:cNvPr id="49" name="矩形 48"/>
          <p:cNvSpPr/>
          <p:nvPr/>
        </p:nvSpPr>
        <p:spPr>
          <a:xfrm>
            <a:off x="5738168" y="6034579"/>
            <a:ext cx="503664" cy="461665"/>
          </a:xfrm>
          <a:prstGeom prst="rect">
            <a:avLst/>
          </a:prstGeom>
        </p:spPr>
        <p:txBody>
          <a:bodyPr wrap="none">
            <a:spAutoFit/>
          </a:bodyPr>
          <a:lstStyle/>
          <a:p>
            <a:r>
              <a:rPr lang="en-US" altLang="zh-TW" sz="2400" dirty="0" err="1"/>
              <a:t>w</a:t>
            </a:r>
            <a:r>
              <a:rPr lang="en-US" altLang="zh-TW" sz="2400" baseline="30000" dirty="0" err="1"/>
              <a:t>T</a:t>
            </a:r>
            <a:endParaRPr lang="zh-TW" altLang="en-US" sz="2400" baseline="30000" dirty="0"/>
          </a:p>
        </p:txBody>
      </p:sp>
      <mc:AlternateContent xmlns:mc="http://schemas.openxmlformats.org/markup-compatibility/2006">
        <mc:Choice xmlns:a14="http://schemas.microsoft.com/office/drawing/2010/main" Requires="a14">
          <p:sp>
            <p:nvSpPr>
              <p:cNvPr id="38" name="矩形 37"/>
              <p:cNvSpPr/>
              <p:nvPr/>
            </p:nvSpPr>
            <p:spPr>
              <a:xfrm>
                <a:off x="6248331" y="1356089"/>
                <a:ext cx="2809615" cy="572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m:t>
                          </m:r>
                        </m:sup>
                      </m:sSup>
                      <m:r>
                        <a:rPr lang="en-US" altLang="zh-TW" sz="2400" i="1">
                          <a:latin typeface="Cambria Math" panose="02040503050406030204" pitchFamily="18" charset="0"/>
                        </a:rPr>
                        <m:t>=</m:t>
                      </m:r>
                      <m:r>
                        <a:rPr lang="en-US" altLang="zh-TW" sz="2400" i="1">
                          <a:latin typeface="Cambria Math" panose="02040503050406030204" pitchFamily="18" charset="0"/>
                        </a:rPr>
                        <m:t>𝑎𝑟𝑔</m:t>
                      </m:r>
                      <m:func>
                        <m:funcPr>
                          <m:ctrlPr>
                            <a:rPr lang="en-US" altLang="zh-TW" sz="2400" i="1">
                              <a:latin typeface="Cambria Math" panose="02040503050406030204" pitchFamily="18" charset="0"/>
                            </a:rPr>
                          </m:ctrlPr>
                        </m:funcPr>
                        <m:fName>
                          <m:limLow>
                            <m:limLowPr>
                              <m:ctrlPr>
                                <a:rPr lang="en-US" altLang="zh-TW" sz="2400" i="1">
                                  <a:latin typeface="Cambria Math" panose="02040503050406030204" pitchFamily="18" charset="0"/>
                                </a:rPr>
                              </m:ctrlPr>
                            </m:limLowPr>
                            <m:e>
                              <m:r>
                                <m:rPr>
                                  <m:sty m:val="p"/>
                                </m:rPr>
                                <a:rPr lang="en-US" altLang="zh-TW" sz="2400">
                                  <a:latin typeface="Cambria Math" panose="02040503050406030204" pitchFamily="18" charset="0"/>
                                </a:rPr>
                                <m:t>min</m:t>
                              </m:r>
                            </m:e>
                            <m:lim>
                              <m:r>
                                <a:rPr lang="en-US" altLang="zh-TW" sz="2400" i="1">
                                  <a:latin typeface="Cambria Math" panose="02040503050406030204" pitchFamily="18" charset="0"/>
                                </a:rPr>
                                <m:t>𝑤</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e>
                          </m:d>
                        </m:e>
                      </m:func>
                    </m:oMath>
                  </m:oMathPara>
                </a14:m>
                <a:endParaRPr lang="zh-TW" altLang="en-US" sz="2400" dirty="0"/>
              </a:p>
            </p:txBody>
          </p:sp>
        </mc:Choice>
        <mc:Fallback>
          <p:sp>
            <p:nvSpPr>
              <p:cNvPr id="38" name="矩形 37"/>
              <p:cNvSpPr>
                <a:spLocks noRot="1" noChangeAspect="1" noMove="1" noResize="1" noEditPoints="1" noAdjustHandles="1" noChangeArrowheads="1" noChangeShapeType="1" noTextEdit="1"/>
              </p:cNvSpPr>
              <p:nvPr/>
            </p:nvSpPr>
            <p:spPr>
              <a:xfrm>
                <a:off x="6248331" y="1356089"/>
                <a:ext cx="2809615" cy="572849"/>
              </a:xfrm>
              <a:prstGeom prst="rect">
                <a:avLst/>
              </a:prstGeom>
              <a:blipFill rotWithShape="1">
                <a:blip r:embed="rId8"/>
                <a:stretch>
                  <a:fillRect b="-1064"/>
                </a:stretch>
              </a:blipFill>
            </p:spPr>
            <p:txBody>
              <a:bodyPr/>
              <a:lstStyle/>
              <a:p>
                <a:r>
                  <a:rPr lang="zh-TW" altLang="en-US">
                    <a:noFill/>
                  </a:rPr>
                  <a:t> </a:t>
                </a:r>
                <a:endParaRPr lang="zh-TW" altLang="en-US">
                  <a:noFill/>
                </a:endParaRPr>
              </a:p>
            </p:txBody>
          </p:sp>
        </mc:Fallback>
      </mc:AlternateContent>
      <p:sp>
        <p:nvSpPr>
          <p:cNvPr id="10" name="灯片编号占位符 9"/>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00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7" grpId="0" bldLvl="0" animBg="1"/>
      <p:bldP spid="39" grpId="0" bldLvl="0" animBg="1"/>
      <p:bldP spid="40" grpId="0" bldLvl="0" animBg="1"/>
      <p:bldP spid="22" grpId="0"/>
      <p:bldP spid="41" grpId="0" bldLvl="0" animBg="1"/>
      <p:bldP spid="42" grpId="0" bldLvl="0" animBg="1"/>
      <p:bldP spid="43008" grpId="0" bldLvl="0" animBg="1"/>
      <p:bldP spid="46" grpId="0" bldLvl="0" animBg="1"/>
      <p:bldP spid="48" grpId="0"/>
      <p:bldP spid="4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Gradient Descent</a:t>
            </a:r>
            <a:endParaRPr lang="zh-TW" altLang="en-US" dirty="0"/>
          </a:p>
        </p:txBody>
      </p:sp>
      <p:sp>
        <p:nvSpPr>
          <p:cNvPr id="3" name="內容版面配置區 2"/>
          <p:cNvSpPr>
            <a:spLocks noGrp="1"/>
          </p:cNvSpPr>
          <p:nvPr>
            <p:ph idx="1"/>
          </p:nvPr>
        </p:nvSpPr>
        <p:spPr/>
        <p:txBody>
          <a:bodyPr>
            <a:normAutofit/>
          </a:bodyPr>
          <a:lstStyle/>
          <a:p>
            <a:r>
              <a:rPr lang="en-US" altLang="zh-TW" sz="2400" dirty="0"/>
              <a:t>How about two parameters?</a:t>
            </a:r>
            <a:endParaRPr lang="zh-TW" altLang="en-US" sz="2400" dirty="0"/>
          </a:p>
        </p:txBody>
      </p:sp>
      <mc:AlternateContent xmlns:mc="http://schemas.openxmlformats.org/markup-compatibility/2006">
        <mc:Choice xmlns:a14="http://schemas.microsoft.com/office/drawing/2010/main" Requires="a14">
          <p:sp>
            <p:nvSpPr>
              <p:cNvPr id="4" name="文字方塊 3"/>
              <p:cNvSpPr txBox="1"/>
              <p:nvPr/>
            </p:nvSpPr>
            <p:spPr>
              <a:xfrm>
                <a:off x="4742276" y="1825625"/>
                <a:ext cx="3324243" cy="509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i="1">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min</m:t>
                              </m:r>
                            </m:e>
                            <m:lim>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lim>
                          </m:limLow>
                        </m:fName>
                        <m:e>
                          <m:r>
                            <a:rPr lang="en-US" altLang="zh-TW" sz="2400" b="0" i="1" smtClean="0">
                              <a:latin typeface="Cambria Math" panose="02040503050406030204" pitchFamily="18" charset="0"/>
                            </a:rPr>
                            <m:t>𝐿</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e>
                          </m:d>
                        </m:e>
                      </m:func>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4742276" y="1825625"/>
                <a:ext cx="3324243" cy="509050"/>
              </a:xfrm>
              <a:prstGeom prst="rect">
                <a:avLst/>
              </a:prstGeom>
              <a:blipFill rotWithShape="1">
                <a:blip r:embed="rId1"/>
                <a:stretch>
                  <a:fillRect l="-917" b="-8333"/>
                </a:stretch>
              </a:blipFill>
            </p:spPr>
            <p:txBody>
              <a:bodyPr/>
              <a:lstStyle/>
              <a:p>
                <a:r>
                  <a:rPr lang="zh-TW" altLang="en-US">
                    <a:noFill/>
                  </a:rPr>
                  <a:t> </a:t>
                </a:r>
                <a:endParaRPr lang="zh-TW" altLang="en-US">
                  <a:noFill/>
                </a:endParaRPr>
              </a:p>
            </p:txBody>
          </p:sp>
        </mc:Fallback>
      </mc:AlternateContent>
      <p:sp>
        <p:nvSpPr>
          <p:cNvPr id="5" name="文字方塊 4"/>
          <p:cNvSpPr txBox="1"/>
          <p:nvPr/>
        </p:nvSpPr>
        <p:spPr>
          <a:xfrm>
            <a:off x="954327" y="2513767"/>
            <a:ext cx="5295188" cy="461665"/>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(Randomly) Pick an initial value w</a:t>
            </a:r>
            <a:r>
              <a:rPr lang="en-US" altLang="zh-TW" sz="2400" baseline="30000" dirty="0"/>
              <a:t>0</a:t>
            </a:r>
            <a:r>
              <a:rPr lang="en-US" altLang="zh-TW" sz="2400" dirty="0"/>
              <a:t>,</a:t>
            </a:r>
            <a:r>
              <a:rPr lang="en-US" altLang="zh-TW" sz="2400" baseline="-25000" dirty="0"/>
              <a:t> </a:t>
            </a:r>
            <a:r>
              <a:rPr lang="en-US" altLang="zh-TW" sz="2400" dirty="0"/>
              <a:t>b</a:t>
            </a:r>
            <a:r>
              <a:rPr lang="en-US" altLang="zh-TW" sz="2400" baseline="30000" dirty="0"/>
              <a:t>0</a:t>
            </a:r>
            <a:endParaRPr lang="zh-TW" altLang="en-US" sz="2400" baseline="30000" dirty="0"/>
          </a:p>
        </p:txBody>
      </p:sp>
      <mc:AlternateContent xmlns:mc="http://schemas.openxmlformats.org/markup-compatibility/2006">
        <mc:Choice xmlns:a14="http://schemas.microsoft.com/office/drawing/2010/main" Requires="a14">
          <p:sp>
            <p:nvSpPr>
              <p:cNvPr id="6" name="文字方塊 5"/>
              <p:cNvSpPr txBox="1"/>
              <p:nvPr/>
            </p:nvSpPr>
            <p:spPr>
              <a:xfrm>
                <a:off x="954327" y="3075896"/>
                <a:ext cx="7021273" cy="635367"/>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r>
                          <a:rPr lang="en-US" altLang="zh-TW" sz="2400" b="0" i="1" smtClean="0">
                            <a:latin typeface="Cambria Math" panose="02040503050406030204" pitchFamily="18" charset="0"/>
                          </a:rPr>
                          <m:t>𝑤</m:t>
                        </m:r>
                      </m:den>
                    </m:f>
                    <m:sSub>
                      <m:sSubPr>
                        <m:ctrlPr>
                          <a:rPr lang="en-US" altLang="zh-TW" sz="2400" b="0" i="1" smtClean="0">
                            <a:latin typeface="Cambria Math" panose="02040503050406030204" pitchFamily="18" charset="0"/>
                          </a:rPr>
                        </m:ctrlPr>
                      </m:sSubPr>
                      <m:e>
                        <m:r>
                          <a:rPr lang="en-US" altLang="zh-TW" sz="2400" i="1">
                            <a:latin typeface="Cambria Math" panose="02040503050406030204" pitchFamily="18" charset="0"/>
                          </a:rPr>
                          <m:t>|</m:t>
                        </m:r>
                      </m:e>
                      <m:sub>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0</m:t>
                            </m:r>
                          </m:sup>
                        </m:sSup>
                        <m:r>
                          <a:rPr lang="en-US" altLang="zh-TW" sz="2400" i="1">
                            <a:latin typeface="Cambria Math" panose="02040503050406030204" pitchFamily="18" charset="0"/>
                          </a:rPr>
                          <m:t>,</m:t>
                        </m:r>
                        <m:r>
                          <a:rPr lang="en-US" altLang="zh-TW" sz="2400" b="0" i="1" smtClean="0">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i="1">
                                <a:latin typeface="Cambria Math" panose="02040503050406030204" pitchFamily="18" charset="0"/>
                              </a:rPr>
                              <m:t>0</m:t>
                            </m:r>
                          </m:sup>
                        </m:sSup>
                      </m:sub>
                    </m:sSub>
                  </m:oMath>
                </a14:m>
                <a:r>
                  <a:rPr lang="en-US" altLang="zh-TW"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b="0" i="1" smtClean="0">
                            <a:latin typeface="Cambria Math" panose="02040503050406030204" pitchFamily="18" charset="0"/>
                          </a:rPr>
                          <m:t>𝑏</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0</m:t>
                            </m:r>
                          </m:sup>
                        </m:sSup>
                      </m:sub>
                    </m:sSub>
                  </m:oMath>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954327" y="3075896"/>
                <a:ext cx="7021273" cy="635367"/>
              </a:xfrm>
              <a:prstGeom prst="rect">
                <a:avLst/>
              </a:prstGeom>
              <a:blipFill rotWithShape="1">
                <a:blip r:embed="rId2"/>
                <a:stretch>
                  <a:fillRect l="-1216" b="-96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523687" y="3842936"/>
                <a:ext cx="4142969" cy="794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b="0" i="1" smtClean="0">
                              <a:latin typeface="Cambria Math" panose="02040503050406030204" pitchFamily="18" charset="0"/>
                            </a:rPr>
                            <m:t>1</m:t>
                          </m:r>
                        </m:sup>
                      </m:sSup>
                      <m:r>
                        <a:rPr lang="en-US" altLang="zh-TW" sz="2400" i="1" smtClean="0">
                          <a:solidFill>
                            <a:schemeClr val="tx1"/>
                          </a:solidFill>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r>
                        <a:rPr lang="en-US" altLang="zh-TW" sz="2400" i="1">
                          <a:solidFill>
                            <a:schemeClr val="tx1"/>
                          </a:solidFill>
                          <a:latin typeface="Cambria Math" panose="02040503050406030204" pitchFamily="18" charset="0"/>
                        </a:rPr>
                        <m:t>−</m:t>
                      </m:r>
                      <m:r>
                        <a:rPr lang="zh-TW" altLang="en-US" sz="2400" i="1" smtClean="0">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0</m:t>
                              </m:r>
                            </m:sup>
                          </m:sSup>
                        </m:sub>
                      </m:sSub>
                    </m:oMath>
                  </m:oMathPara>
                </a14:m>
                <a:endParaRPr lang="zh-TW" altLang="en-US" sz="2400" dirty="0">
                  <a:solidFill>
                    <a:schemeClr val="tx1"/>
                  </a:solidFill>
                </a:endParaRPr>
              </a:p>
            </p:txBody>
          </p:sp>
        </mc:Choice>
        <mc:Fallback>
          <p:sp>
            <p:nvSpPr>
              <p:cNvPr id="7" name="文字方塊 6"/>
              <p:cNvSpPr txBox="1">
                <a:spLocks noRot="1" noChangeAspect="1" noMove="1" noResize="1" noEditPoints="1" noAdjustHandles="1" noChangeArrowheads="1" noChangeShapeType="1" noTextEdit="1"/>
              </p:cNvSpPr>
              <p:nvPr/>
            </p:nvSpPr>
            <p:spPr>
              <a:xfrm>
                <a:off x="523687" y="3842936"/>
                <a:ext cx="4142969" cy="794576"/>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954327" y="4833984"/>
                <a:ext cx="6184410" cy="635367"/>
              </a:xfrm>
              <a:prstGeom prst="rect">
                <a:avLst/>
              </a:prstGeom>
              <a:noFill/>
            </p:spPr>
            <p:txBody>
              <a:bodyPr wrap="square" rtlCol="0">
                <a:spAutoFit/>
              </a:bodyPr>
              <a:lstStyle/>
              <a:p>
                <a:pPr marL="457200" indent="-457200">
                  <a:buFont typeface="Wingdings" panose="05000000000000000000" pitchFamily="2" charset="2"/>
                  <a:buChar char="Ø"/>
                </a:pPr>
                <a:r>
                  <a:rPr lang="en-US" altLang="zh-TW" sz="2400" dirty="0"/>
                  <a:t>Compute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b="0" i="1" smtClean="0">
                                <a:latin typeface="Cambria Math" panose="02040503050406030204" pitchFamily="18" charset="0"/>
                              </a:rPr>
                              <m:t>1</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1</m:t>
                            </m:r>
                          </m:sup>
                        </m:sSup>
                      </m:sub>
                    </m:sSub>
                  </m:oMath>
                </a14:m>
                <a:r>
                  <a:rPr lang="en-US" altLang="zh-TW"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𝑏</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b="0" i="1" smtClean="0">
                                <a:latin typeface="Cambria Math" panose="02040503050406030204" pitchFamily="18" charset="0"/>
                              </a:rPr>
                              <m:t>1</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1</m:t>
                            </m:r>
                          </m:sup>
                        </m:sSup>
                      </m:sub>
                    </m:sSub>
                  </m:oMath>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954327" y="4833984"/>
                <a:ext cx="6184410" cy="635367"/>
              </a:xfrm>
              <a:prstGeom prst="rect">
                <a:avLst/>
              </a:prstGeom>
              <a:blipFill rotWithShape="1">
                <a:blip r:embed="rId4"/>
                <a:stretch>
                  <a:fillRect l="-1381" b="-96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4393615" y="3878760"/>
                <a:ext cx="4394776"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1</m:t>
                          </m:r>
                        </m:sup>
                      </m:sSup>
                      <m:r>
                        <a:rPr lang="en-US" altLang="zh-TW" sz="2400" i="1" smtClean="0">
                          <a:solidFill>
                            <a:schemeClr val="tx1"/>
                          </a:solidFill>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0</m:t>
                          </m:r>
                        </m:sup>
                      </m:sSup>
                      <m:r>
                        <a:rPr lang="en-US" altLang="zh-TW" sz="2400" i="1">
                          <a:solidFill>
                            <a:schemeClr val="tx1"/>
                          </a:solidFill>
                          <a:latin typeface="Cambria Math" panose="02040503050406030204" pitchFamily="18" charset="0"/>
                        </a:rPr>
                        <m:t>−</m:t>
                      </m:r>
                      <m:r>
                        <a:rPr lang="zh-TW" altLang="en-US" sz="2400" i="1" smtClean="0">
                          <a:solidFill>
                            <a:srgbClr val="FF0000"/>
                          </a:solidFill>
                          <a:latin typeface="Cambria Math" panose="02040503050406030204" pitchFamily="18" charset="0"/>
                        </a:rPr>
                        <m:t>𝜂</m:t>
                      </m:r>
                      <m:f>
                        <m:fPr>
                          <m:ctrlPr>
                            <a:rPr lang="en-US" altLang="zh-TW" sz="2400" i="1">
                              <a:solidFill>
                                <a:schemeClr val="tx1"/>
                              </a:solidFill>
                              <a:latin typeface="Cambria Math" panose="02040503050406030204" pitchFamily="18" charset="0"/>
                            </a:rPr>
                          </m:ctrlPr>
                        </m:fPr>
                        <m:num>
                          <m:r>
                            <a:rPr lang="en-US" altLang="zh-TW" sz="2400" i="1">
                              <a:latin typeface="Cambria Math" panose="02040503050406030204" pitchFamily="18" charset="0"/>
                            </a:rPr>
                            <m:t>𝜕</m:t>
                          </m:r>
                          <m:r>
                            <a:rPr lang="en-US" altLang="zh-TW" sz="2400" i="1">
                              <a:solidFill>
                                <a:schemeClr val="tx1"/>
                              </a:solidFill>
                              <a:latin typeface="Cambria Math" panose="02040503050406030204" pitchFamily="18" charset="0"/>
                            </a:rPr>
                            <m:t>𝐿</m:t>
                          </m:r>
                        </m:num>
                        <m:den>
                          <m:r>
                            <a:rPr lang="en-US" altLang="zh-TW" sz="2400" i="1">
                              <a:latin typeface="Cambria Math" panose="02040503050406030204" pitchFamily="18" charset="0"/>
                            </a:rPr>
                            <m:t>𝜕</m:t>
                          </m:r>
                          <m:r>
                            <a:rPr lang="en-US" altLang="zh-TW" sz="2400" b="0" i="1" smtClean="0">
                              <a:solidFill>
                                <a:schemeClr val="tx1"/>
                              </a:solidFill>
                              <a:latin typeface="Cambria Math" panose="02040503050406030204" pitchFamily="18" charset="0"/>
                            </a:rPr>
                            <m:t>𝑏</m:t>
                          </m:r>
                        </m:den>
                      </m:f>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i="1">
                                  <a:latin typeface="Cambria Math" panose="02040503050406030204" pitchFamily="18" charset="0"/>
                                </a:rPr>
                                <m:t>0</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i="1">
                                  <a:latin typeface="Cambria Math" panose="02040503050406030204" pitchFamily="18" charset="0"/>
                                </a:rPr>
                                <m:t>0</m:t>
                              </m:r>
                            </m:sup>
                          </m:sSup>
                        </m:sub>
                      </m:sSub>
                    </m:oMath>
                  </m:oMathPara>
                </a14:m>
                <a:endParaRPr lang="zh-TW" altLang="en-US" sz="2400" dirty="0">
                  <a:solidFill>
                    <a:schemeClr val="tx1"/>
                  </a:solidFill>
                </a:endParaRPr>
              </a:p>
            </p:txBody>
          </p:sp>
        </mc:Choice>
        <mc:Fallback>
          <p:sp>
            <p:nvSpPr>
              <p:cNvPr id="13" name="文字方塊 12"/>
              <p:cNvSpPr txBox="1">
                <a:spLocks noRot="1" noChangeAspect="1" noMove="1" noResize="1" noEditPoints="1" noAdjustHandles="1" noChangeArrowheads="1" noChangeShapeType="1" noTextEdit="1"/>
              </p:cNvSpPr>
              <p:nvPr/>
            </p:nvSpPr>
            <p:spPr>
              <a:xfrm>
                <a:off x="4393615" y="3878760"/>
                <a:ext cx="4394776" cy="793551"/>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grpSp>
        <p:nvGrpSpPr>
          <p:cNvPr id="17" name="群組 16"/>
          <p:cNvGrpSpPr/>
          <p:nvPr/>
        </p:nvGrpSpPr>
        <p:grpSpPr>
          <a:xfrm>
            <a:off x="6455197" y="106211"/>
            <a:ext cx="2688803" cy="1489145"/>
            <a:chOff x="6455197" y="106211"/>
            <a:chExt cx="2688803" cy="1489145"/>
          </a:xfrm>
        </p:grpSpPr>
        <mc:AlternateContent xmlns:mc="http://schemas.openxmlformats.org/markup-compatibility/2006">
          <mc:Choice xmlns:a14="http://schemas.microsoft.com/office/drawing/2010/main" Requires="a14">
            <p:sp>
              <p:nvSpPr>
                <p:cNvPr id="10" name="文字方塊 9"/>
                <p:cNvSpPr txBox="1"/>
                <p:nvPr/>
              </p:nvSpPr>
              <p:spPr>
                <a:xfrm>
                  <a:off x="7255464" y="118911"/>
                  <a:ext cx="692561" cy="14575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a:latin typeface="Cambria Math" panose="02040503050406030204" pitchFamily="18" charset="0"/>
                                  </a:rPr>
                                </m:ctrlPr>
                              </m:eqArrP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b="0" i="1" smtClean="0">
                                        <a:latin typeface="Cambria Math" panose="02040503050406030204" pitchFamily="18" charset="0"/>
                                      </a:rPr>
                                      <m:t>𝑤</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b="0" i="1" smtClean="0">
                                        <a:latin typeface="Cambria Math" panose="02040503050406030204" pitchFamily="18" charset="0"/>
                                      </a:rPr>
                                      <m:t>𝑏</m:t>
                                    </m:r>
                                  </m:den>
                                </m:f>
                              </m:e>
                            </m:eqArr>
                          </m:e>
                        </m:d>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7255464" y="118911"/>
                  <a:ext cx="692561" cy="1457515"/>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6512888" y="663002"/>
                  <a:ext cx="742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m:t>
                        </m:r>
                      </m:oMath>
                    </m:oMathPara>
                  </a14:m>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6512888" y="663002"/>
                  <a:ext cx="742576" cy="369332"/>
                </a:xfrm>
                <a:prstGeom prst="rect">
                  <a:avLst/>
                </a:prstGeom>
                <a:blipFill rotWithShape="1">
                  <a:blip r:embed="rId7"/>
                  <a:stretch>
                    <a:fillRect l="-9016" r="-3279" b="-6667"/>
                  </a:stretch>
                </a:blipFill>
              </p:spPr>
              <p:txBody>
                <a:bodyPr/>
                <a:lstStyle/>
                <a:p>
                  <a:r>
                    <a:rPr lang="zh-TW" altLang="en-US">
                      <a:noFill/>
                    </a:rPr>
                    <a:t> </a:t>
                  </a:r>
                  <a:endParaRPr lang="zh-TW" altLang="en-US">
                    <a:noFill/>
                  </a:endParaRPr>
                </a:p>
              </p:txBody>
            </p:sp>
          </mc:Fallback>
        </mc:AlternateContent>
        <p:sp>
          <p:nvSpPr>
            <p:cNvPr id="12" name="文字方塊 11"/>
            <p:cNvSpPr txBox="1"/>
            <p:nvPr/>
          </p:nvSpPr>
          <p:spPr>
            <a:xfrm>
              <a:off x="7847659" y="1133691"/>
              <a:ext cx="1296341" cy="461665"/>
            </a:xfrm>
            <a:prstGeom prst="rect">
              <a:avLst/>
            </a:prstGeom>
            <a:noFill/>
          </p:spPr>
          <p:txBody>
            <a:bodyPr wrap="square" rtlCol="0">
              <a:spAutoFit/>
            </a:bodyPr>
            <a:lstStyle/>
            <a:p>
              <a:pPr algn="ctr"/>
              <a:r>
                <a:rPr lang="en-US" altLang="zh-TW" sz="2400" dirty="0"/>
                <a:t>gradient</a:t>
              </a:r>
              <a:endParaRPr lang="zh-TW" altLang="en-US" sz="2400" dirty="0"/>
            </a:p>
          </p:txBody>
        </p:sp>
        <p:sp>
          <p:nvSpPr>
            <p:cNvPr id="16" name="矩形 15"/>
            <p:cNvSpPr/>
            <p:nvPr/>
          </p:nvSpPr>
          <p:spPr>
            <a:xfrm>
              <a:off x="6455197" y="106211"/>
              <a:ext cx="2625303" cy="14764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mc:Choice xmlns:a14="http://schemas.microsoft.com/office/drawing/2010/main" Requires="a14">
          <p:sp>
            <p:nvSpPr>
              <p:cNvPr id="18" name="文字方塊 17"/>
              <p:cNvSpPr txBox="1"/>
              <p:nvPr/>
            </p:nvSpPr>
            <p:spPr>
              <a:xfrm>
                <a:off x="523687" y="5708823"/>
                <a:ext cx="4142969" cy="794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b="0" i="1" smtClean="0">
                              <a:latin typeface="Cambria Math" panose="02040503050406030204" pitchFamily="18" charset="0"/>
                            </a:rPr>
                            <m:t>2</m:t>
                          </m:r>
                        </m:sup>
                      </m:sSup>
                      <m:r>
                        <a:rPr lang="en-US" altLang="zh-TW" sz="2400" i="1" smtClean="0">
                          <a:solidFill>
                            <a:schemeClr val="tx1"/>
                          </a:solidFill>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b="0" i="1" smtClean="0">
                              <a:latin typeface="Cambria Math" panose="02040503050406030204" pitchFamily="18" charset="0"/>
                            </a:rPr>
                            <m:t>1</m:t>
                          </m:r>
                        </m:sup>
                      </m:sSup>
                      <m:r>
                        <a:rPr lang="en-US" altLang="zh-TW" sz="2400" i="1">
                          <a:solidFill>
                            <a:schemeClr val="tx1"/>
                          </a:solidFill>
                          <a:latin typeface="Cambria Math" panose="02040503050406030204" pitchFamily="18" charset="0"/>
                        </a:rPr>
                        <m:t>−</m:t>
                      </m:r>
                      <m:r>
                        <a:rPr lang="zh-TW" altLang="en-US" sz="2400" i="1" smtClean="0">
                          <a:solidFill>
                            <a:srgbClr val="FF0000"/>
                          </a:solidFill>
                          <a:latin typeface="Cambria Math" panose="02040503050406030204" pitchFamily="18" charset="0"/>
                        </a:rPr>
                        <m:t>𝜂</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b="0" i="1" smtClean="0">
                                  <a:latin typeface="Cambria Math" panose="02040503050406030204" pitchFamily="18" charset="0"/>
                                </a:rPr>
                                <m:t>1</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1</m:t>
                              </m:r>
                            </m:sup>
                          </m:sSup>
                        </m:sub>
                      </m:sSub>
                    </m:oMath>
                  </m:oMathPara>
                </a14:m>
                <a:endParaRPr lang="zh-TW" altLang="en-US" sz="2400" dirty="0">
                  <a:solidFill>
                    <a:schemeClr val="tx1"/>
                  </a:solidFill>
                </a:endParaRPr>
              </a:p>
            </p:txBody>
          </p:sp>
        </mc:Choice>
        <mc:Fallback>
          <p:sp>
            <p:nvSpPr>
              <p:cNvPr id="18" name="文字方塊 17"/>
              <p:cNvSpPr txBox="1">
                <a:spLocks noRot="1" noChangeAspect="1" noMove="1" noResize="1" noEditPoints="1" noAdjustHandles="1" noChangeArrowheads="1" noChangeShapeType="1" noTextEdit="1"/>
              </p:cNvSpPr>
              <p:nvPr/>
            </p:nvSpPr>
            <p:spPr>
              <a:xfrm>
                <a:off x="523687" y="5708823"/>
                <a:ext cx="4142969" cy="794576"/>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4393615" y="5727753"/>
                <a:ext cx="4394776" cy="7935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2</m:t>
                          </m:r>
                        </m:sup>
                      </m:sSup>
                      <m:r>
                        <a:rPr lang="en-US" altLang="zh-TW" sz="2400" i="1" smtClean="0">
                          <a:solidFill>
                            <a:schemeClr val="tx1"/>
                          </a:solidFill>
                          <a:latin typeface="Cambria Math" panose="02040503050406030204" pitchFamily="18" charset="0"/>
                          <a:ea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1</m:t>
                          </m:r>
                        </m:sup>
                      </m:sSup>
                      <m:r>
                        <a:rPr lang="en-US" altLang="zh-TW" sz="2400" i="1">
                          <a:solidFill>
                            <a:schemeClr val="tx1"/>
                          </a:solidFill>
                          <a:latin typeface="Cambria Math" panose="02040503050406030204" pitchFamily="18" charset="0"/>
                        </a:rPr>
                        <m:t>−</m:t>
                      </m:r>
                      <m:r>
                        <a:rPr lang="zh-TW" altLang="en-US" sz="2400" i="1" smtClean="0">
                          <a:solidFill>
                            <a:srgbClr val="FF0000"/>
                          </a:solidFill>
                          <a:latin typeface="Cambria Math" panose="02040503050406030204" pitchFamily="18" charset="0"/>
                        </a:rPr>
                        <m:t>𝜂</m:t>
                      </m:r>
                      <m:f>
                        <m:fPr>
                          <m:ctrlPr>
                            <a:rPr lang="en-US" altLang="zh-TW" sz="2400" i="1">
                              <a:solidFill>
                                <a:schemeClr val="tx1"/>
                              </a:solidFill>
                              <a:latin typeface="Cambria Math" panose="02040503050406030204" pitchFamily="18" charset="0"/>
                            </a:rPr>
                          </m:ctrlPr>
                        </m:fPr>
                        <m:num>
                          <m:r>
                            <a:rPr lang="en-US" altLang="zh-TW" sz="2400" i="1">
                              <a:latin typeface="Cambria Math" panose="02040503050406030204" pitchFamily="18" charset="0"/>
                            </a:rPr>
                            <m:t>𝜕</m:t>
                          </m:r>
                          <m:r>
                            <a:rPr lang="en-US" altLang="zh-TW" sz="2400" i="1">
                              <a:solidFill>
                                <a:schemeClr val="tx1"/>
                              </a:solidFill>
                              <a:latin typeface="Cambria Math" panose="02040503050406030204" pitchFamily="18" charset="0"/>
                            </a:rPr>
                            <m:t>𝐿</m:t>
                          </m:r>
                        </m:num>
                        <m:den>
                          <m:r>
                            <a:rPr lang="en-US" altLang="zh-TW" sz="2400" i="1">
                              <a:latin typeface="Cambria Math" panose="02040503050406030204" pitchFamily="18" charset="0"/>
                            </a:rPr>
                            <m:t>𝜕</m:t>
                          </m:r>
                          <m:r>
                            <a:rPr lang="en-US" altLang="zh-TW" sz="2400" b="0" i="1" smtClean="0">
                              <a:solidFill>
                                <a:schemeClr val="tx1"/>
                              </a:solidFill>
                              <a:latin typeface="Cambria Math" panose="02040503050406030204" pitchFamily="18" charset="0"/>
                            </a:rPr>
                            <m:t>𝑏</m:t>
                          </m:r>
                        </m:den>
                      </m:f>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m:t>
                          </m:r>
                        </m:e>
                        <m:sub>
                          <m:r>
                            <a:rPr lang="en-US" altLang="zh-TW" sz="2400" i="1">
                              <a:latin typeface="Cambria Math" panose="02040503050406030204" pitchFamily="18" charset="0"/>
                            </a:rPr>
                            <m:t>𝑤</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𝑤</m:t>
                              </m:r>
                            </m:e>
                            <m:sup>
                              <m:r>
                                <a:rPr lang="en-US" altLang="zh-TW" sz="2400" b="0" i="1" smtClean="0">
                                  <a:latin typeface="Cambria Math" panose="02040503050406030204" pitchFamily="18" charset="0"/>
                                </a:rPr>
                                <m:t>1</m:t>
                              </m:r>
                            </m:sup>
                          </m:sSup>
                          <m:r>
                            <a:rPr lang="en-US" altLang="zh-TW" sz="2400" i="1">
                              <a:latin typeface="Cambria Math" panose="02040503050406030204" pitchFamily="18" charset="0"/>
                            </a:rPr>
                            <m:t>,</m:t>
                          </m:r>
                          <m:r>
                            <a:rPr lang="en-US" altLang="zh-TW" sz="2400" i="1">
                              <a:latin typeface="Cambria Math" panose="02040503050406030204" pitchFamily="18" charset="0"/>
                            </a:rPr>
                            <m:t>𝑏</m:t>
                          </m:r>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𝑏</m:t>
                              </m:r>
                            </m:e>
                            <m:sup>
                              <m:r>
                                <a:rPr lang="en-US" altLang="zh-TW" sz="2400" b="0" i="1" smtClean="0">
                                  <a:latin typeface="Cambria Math" panose="02040503050406030204" pitchFamily="18" charset="0"/>
                                </a:rPr>
                                <m:t>1</m:t>
                              </m:r>
                            </m:sup>
                          </m:sSup>
                        </m:sub>
                      </m:sSub>
                    </m:oMath>
                  </m:oMathPara>
                </a14:m>
                <a:endParaRPr lang="zh-TW" altLang="en-US" sz="2400" dirty="0">
                  <a:solidFill>
                    <a:schemeClr val="tx1"/>
                  </a:solidFill>
                </a:endParaRPr>
              </a:p>
            </p:txBody>
          </p:sp>
        </mc:Choice>
        <mc:Fallback>
          <p:sp>
            <p:nvSpPr>
              <p:cNvPr id="19" name="文字方塊 18"/>
              <p:cNvSpPr txBox="1">
                <a:spLocks noRot="1" noChangeAspect="1" noMove="1" noResize="1" noEditPoints="1" noAdjustHandles="1" noChangeArrowheads="1" noChangeShapeType="1" noTextEdit="1"/>
              </p:cNvSpPr>
              <p:nvPr/>
            </p:nvSpPr>
            <p:spPr>
              <a:xfrm>
                <a:off x="4393615" y="5727753"/>
                <a:ext cx="4394776" cy="793551"/>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9" name="矩形 8"/>
          <p:cNvSpPr/>
          <p:nvPr/>
        </p:nvSpPr>
        <p:spPr>
          <a:xfrm>
            <a:off x="6537845" y="445828"/>
            <a:ext cx="654119" cy="802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灯片编号占位符 1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7" grpId="0" bldLvl="0" animBg="1"/>
      <p:bldP spid="8" grpId="0" bldLvl="0" animBg="1"/>
      <p:bldP spid="13" grpId="0" bldLvl="0" animBg="1"/>
      <p:bldP spid="18" grpId="0" bldLvl="0" animBg="1"/>
      <p:bldP spid="19" grpId="0" bldLvl="0" animBg="1"/>
      <p:bldP spid="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1085270" y="1294295"/>
            <a:ext cx="7092867" cy="5319650"/>
            <a:chOff x="706835" y="2011916"/>
            <a:chExt cx="6113826" cy="4585368"/>
          </a:xfrm>
        </p:grpSpPr>
        <p:pic>
          <p:nvPicPr>
            <p:cNvPr id="5" name="圖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6835" y="2011916"/>
              <a:ext cx="6113826" cy="4585368"/>
            </a:xfrm>
            <a:prstGeom prst="rect">
              <a:avLst/>
            </a:prstGeom>
          </p:spPr>
        </p:pic>
        <mc:AlternateContent xmlns:mc="http://schemas.openxmlformats.org/markup-compatibility/2006">
          <mc:Choice xmlns:a14="http://schemas.microsoft.com/office/drawing/2010/main" Requires="a14">
            <p:sp>
              <p:nvSpPr>
                <p:cNvPr id="6" name="文字方塊 5"/>
                <p:cNvSpPr txBox="1"/>
                <p:nvPr/>
              </p:nvSpPr>
              <p:spPr>
                <a:xfrm>
                  <a:off x="3675390" y="6267363"/>
                  <a:ext cx="208919" cy="318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𝑏</m:t>
                        </m:r>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3675390" y="6267363"/>
                  <a:ext cx="208919" cy="318352"/>
                </a:xfrm>
                <a:prstGeom prst="rect">
                  <a:avLst/>
                </a:prstGeom>
                <a:blipFill rotWithShape="1">
                  <a:blip r:embed="rId2"/>
                  <a:stretch>
                    <a:fillRect l="-30000" r="-27500" b="-655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843326" y="4119935"/>
                  <a:ext cx="263414" cy="318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𝑤</m:t>
                        </m:r>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843326" y="4119935"/>
                  <a:ext cx="263414" cy="318352"/>
                </a:xfrm>
                <a:prstGeom prst="rect">
                  <a:avLst/>
                </a:prstGeom>
                <a:blipFill rotWithShape="1">
                  <a:blip r:embed="rId3"/>
                  <a:stretch>
                    <a:fillRect l="-12000" r="-12000"/>
                  </a:stretch>
                </a:blipFill>
              </p:spPr>
              <p:txBody>
                <a:bodyPr/>
                <a:lstStyle/>
                <a:p>
                  <a:r>
                    <a:rPr lang="zh-TW" altLang="en-US">
                      <a:noFill/>
                    </a:rPr>
                    <a:t> </a:t>
                  </a:r>
                  <a:endParaRPr lang="zh-TW" altLang="en-US">
                    <a:noFill/>
                  </a:endParaRPr>
                </a:p>
              </p:txBody>
            </p:sp>
          </mc:Fallback>
        </mc:AlternateContent>
      </p:grp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Gradient Descent</a:t>
            </a:r>
            <a:endParaRPr sz="3600" b="1" kern="0" spc="-5" dirty="0">
              <a:solidFill>
                <a:srgbClr val="00294D"/>
              </a:solidFill>
              <a:latin typeface="Calibri" panose="020F0502020204030204"/>
              <a:cs typeface="Calibri" panose="020F0502020204030204"/>
            </a:endParaRPr>
          </a:p>
        </p:txBody>
      </p:sp>
      <p:sp>
        <p:nvSpPr>
          <p:cNvPr id="9" name="橢圓 8"/>
          <p:cNvSpPr/>
          <p:nvPr/>
        </p:nvSpPr>
        <p:spPr>
          <a:xfrm>
            <a:off x="2537335" y="5219095"/>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p:cNvCxnSpPr/>
          <p:nvPr/>
        </p:nvCxnSpPr>
        <p:spPr>
          <a:xfrm flipV="1">
            <a:off x="2680414" y="4307907"/>
            <a:ext cx="284326" cy="9184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橢圓 28"/>
          <p:cNvSpPr/>
          <p:nvPr/>
        </p:nvSpPr>
        <p:spPr>
          <a:xfrm>
            <a:off x="2914584" y="410329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單箭頭接點 37"/>
          <p:cNvCxnSpPr/>
          <p:nvPr/>
        </p:nvCxnSpPr>
        <p:spPr>
          <a:xfrm flipV="1">
            <a:off x="3081180" y="3792461"/>
            <a:ext cx="389681" cy="3233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3409544" y="365931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3" name="直線單箭頭接點 42"/>
          <p:cNvCxnSpPr/>
          <p:nvPr/>
        </p:nvCxnSpPr>
        <p:spPr>
          <a:xfrm flipV="1">
            <a:off x="3625661" y="3678481"/>
            <a:ext cx="526048" cy="614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文字方塊 44"/>
              <p:cNvSpPr txBox="1"/>
              <p:nvPr/>
            </p:nvSpPr>
            <p:spPr>
              <a:xfrm>
                <a:off x="2680414" y="5327660"/>
                <a:ext cx="3909462" cy="46166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b="0" i="1" smtClean="0">
                            <a:latin typeface="Cambria Math" panose="02040503050406030204" pitchFamily="18" charset="0"/>
                          </a:rPr>
                          <m:t>𝑏</m:t>
                        </m:r>
                      </m:den>
                    </m:f>
                  </m:oMath>
                </a14:m>
                <a:r>
                  <a:rPr lang="en-US" altLang="zh-TW" sz="2400" dirty="0"/>
                  <a:t>,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smtClean="0">
                            <a:latin typeface="Cambria Math" panose="02040503050406030204" pitchFamily="18" charset="0"/>
                          </a:rPr>
                          <m:t>𝑤</m:t>
                        </m:r>
                      </m:den>
                    </m:f>
                  </m:oMath>
                </a14:m>
                <a:endParaRPr lang="zh-TW" altLang="en-US" sz="2400" dirty="0"/>
              </a:p>
            </p:txBody>
          </p:sp>
        </mc:Choice>
        <mc:Fallback>
          <p:sp>
            <p:nvSpPr>
              <p:cNvPr id="45" name="文字方塊 44"/>
              <p:cNvSpPr txBox="1">
                <a:spLocks noRot="1" noChangeAspect="1" noMove="1" noResize="1" noEditPoints="1" noAdjustHandles="1" noChangeArrowheads="1" noChangeShapeType="1" noTextEdit="1"/>
              </p:cNvSpPr>
              <p:nvPr/>
            </p:nvSpPr>
            <p:spPr>
              <a:xfrm>
                <a:off x="2680335" y="5018405"/>
                <a:ext cx="2990850" cy="770890"/>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7" name="文字方塊 46"/>
              <p:cNvSpPr txBox="1"/>
              <p:nvPr/>
            </p:nvSpPr>
            <p:spPr>
              <a:xfrm>
                <a:off x="3241627" y="4687717"/>
                <a:ext cx="3715331"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14:m>
                  <m:oMath xmlns:m="http://schemas.openxmlformats.org/officeDocument/2006/math">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b="0" i="1" smtClean="0">
                            <a:latin typeface="Cambria Math" panose="02040503050406030204" pitchFamily="18" charset="0"/>
                          </a:rPr>
                          <m:t>𝑏</m:t>
                        </m:r>
                      </m:den>
                    </m:f>
                  </m:oMath>
                </a14:m>
                <a:r>
                  <a:rPr lang="en-US" altLang="zh-TW" sz="2400" dirty="0"/>
                  <a:t>, </a:t>
                </a:r>
                <a14:m>
                  <m:oMath xmlns:m="http://schemas.openxmlformats.org/officeDocument/2006/math">
                    <m:r>
                      <a:rPr lang="en-US" altLang="zh-TW" sz="2400" i="1">
                        <a:latin typeface="Cambria Math" panose="02040503050406030204" pitchFamily="18" charset="0"/>
                      </a:rPr>
                      <m:t>−</m:t>
                    </m:r>
                    <m:r>
                      <a:rPr lang="zh-TW" altLang="en-US" sz="2400" i="1">
                        <a:latin typeface="Cambria Math" panose="02040503050406030204" pitchFamily="18" charset="0"/>
                      </a:rPr>
                      <m:t>𝜂</m:t>
                    </m:r>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smtClean="0">
                            <a:latin typeface="Cambria Math" panose="02040503050406030204" pitchFamily="18" charset="0"/>
                          </a:rPr>
                          <m:t>𝑤</m:t>
                        </m:r>
                      </m:den>
                    </m:f>
                    <m:r>
                      <a:rPr lang="en-US" altLang="zh-TW" sz="2400" b="0" i="1" smtClean="0">
                        <a:latin typeface="Cambria Math" panose="02040503050406030204" pitchFamily="18" charset="0"/>
                      </a:rPr>
                      <m:t>)</m:t>
                    </m:r>
                  </m:oMath>
                </a14:m>
                <a:endParaRPr lang="zh-TW" altLang="en-US" sz="2400" dirty="0"/>
              </a:p>
            </p:txBody>
          </p:sp>
        </mc:Choice>
        <mc:Fallback>
          <p:sp>
            <p:nvSpPr>
              <p:cNvPr id="47" name="文字方塊 46"/>
              <p:cNvSpPr txBox="1">
                <a:spLocks noRot="1" noChangeAspect="1" noMove="1" noResize="1" noEditPoints="1" noAdjustHandles="1" noChangeArrowheads="1" noChangeShapeType="1" noTextEdit="1"/>
              </p:cNvSpPr>
              <p:nvPr/>
            </p:nvSpPr>
            <p:spPr>
              <a:xfrm>
                <a:off x="3241675" y="4413250"/>
                <a:ext cx="2976880" cy="735965"/>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cxnSp>
        <p:nvCxnSpPr>
          <p:cNvPr id="10" name="直線單箭頭接點 9"/>
          <p:cNvCxnSpPr>
            <a:stCxn id="47" idx="1"/>
          </p:cNvCxnSpPr>
          <p:nvPr/>
        </p:nvCxnSpPr>
        <p:spPr>
          <a:xfrm flipH="1" flipV="1">
            <a:off x="2822577" y="4550557"/>
            <a:ext cx="419050" cy="23083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p:cNvSpPr txBox="1"/>
          <p:nvPr/>
        </p:nvSpPr>
        <p:spPr>
          <a:xfrm>
            <a:off x="6567860" y="3337361"/>
            <a:ext cx="2066897"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Color: Value of Loss L(</a:t>
            </a:r>
            <a:r>
              <a:rPr lang="en-US" altLang="zh-TW" sz="2400" dirty="0" err="1"/>
              <a:t>w,b</a:t>
            </a:r>
            <a:r>
              <a:rPr lang="en-US" altLang="zh-TW" sz="2400" dirty="0"/>
              <a:t>)</a:t>
            </a:r>
            <a:endParaRPr lang="zh-TW" altLang="en-US" sz="24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9" grpId="0" bldLvl="0" animBg="1"/>
      <p:bldP spid="39" grpId="0" bldLvl="0" animBg="1"/>
      <p:bldP spid="45" grpId="0" bldLvl="0" animBg="1"/>
      <p:bldP spid="47"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Gradient Descent</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p:txBody>
          <a:bodyPr/>
          <a:lstStyle/>
          <a:p>
            <a:endParaRPr lang="zh-TW" altLang="en-US" dirty="0"/>
          </a:p>
        </p:txBody>
      </p:sp>
      <p:grpSp>
        <p:nvGrpSpPr>
          <p:cNvPr id="17" name="群組 16"/>
          <p:cNvGrpSpPr/>
          <p:nvPr/>
        </p:nvGrpSpPr>
        <p:grpSpPr>
          <a:xfrm>
            <a:off x="5029303" y="1236990"/>
            <a:ext cx="3828947" cy="2987766"/>
            <a:chOff x="114404" y="2251401"/>
            <a:chExt cx="5773763" cy="4505325"/>
          </a:xfrm>
        </p:grpSpPr>
        <p:pic>
          <p:nvPicPr>
            <p:cNvPr id="4" name="圖片 3"/>
            <p:cNvPicPr>
              <a:picLocks noChangeAspect="1"/>
            </p:cNvPicPr>
            <p:nvPr/>
          </p:nvPicPr>
          <p:blipFill>
            <a:blip r:embed="rId1"/>
            <a:stretch>
              <a:fillRect/>
            </a:stretch>
          </p:blipFill>
          <p:spPr>
            <a:xfrm>
              <a:off x="373192" y="2251401"/>
              <a:ext cx="5514975" cy="4505325"/>
            </a:xfrm>
            <a:prstGeom prst="rect">
              <a:avLst/>
            </a:prstGeom>
          </p:spPr>
        </p:pic>
        <mc:AlternateContent xmlns:mc="http://schemas.openxmlformats.org/markup-compatibility/2006">
          <mc:Choice xmlns:a14="http://schemas.microsoft.com/office/drawing/2010/main" Requires="a14">
            <p:sp>
              <p:nvSpPr>
                <p:cNvPr id="5" name="文字方塊 4"/>
                <p:cNvSpPr txBox="1"/>
                <p:nvPr/>
              </p:nvSpPr>
              <p:spPr>
                <a:xfrm>
                  <a:off x="114404" y="4073176"/>
                  <a:ext cx="2798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𝐿</m:t>
                        </m:r>
                      </m:oMath>
                    </m:oMathPara>
                  </a14:m>
                  <a:endParaRPr lang="zh-TW" altLang="en-US" dirty="0"/>
                </a:p>
              </p:txBody>
            </p:sp>
          </mc:Choice>
          <mc:Fallback>
            <p:sp>
              <p:nvSpPr>
                <p:cNvPr id="5" name="文字方塊 4"/>
                <p:cNvSpPr txBox="1">
                  <a:spLocks noRot="1" noChangeAspect="1" noMove="1" noResize="1" noEditPoints="1" noAdjustHandles="1" noChangeArrowheads="1" noChangeShapeType="1" noTextEdit="1"/>
                </p:cNvSpPr>
                <p:nvPr/>
              </p:nvSpPr>
              <p:spPr>
                <a:xfrm>
                  <a:off x="114404" y="4073176"/>
                  <a:ext cx="279885" cy="430887"/>
                </a:xfrm>
                <a:prstGeom prst="rect">
                  <a:avLst/>
                </a:prstGeom>
                <a:blipFill rotWithShape="1">
                  <a:blip r:embed="rId2"/>
                  <a:stretch>
                    <a:fillRect l="-26667" r="-30000" b="-425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1200863" y="6035957"/>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1</m:t>
                            </m:r>
                          </m:sub>
                        </m:sSub>
                      </m:oMath>
                    </m:oMathPara>
                  </a14:m>
                  <a:endParaRPr lang="zh-TW" altLang="en-US" dirty="0"/>
                </a:p>
              </p:txBody>
            </p:sp>
          </mc:Choice>
          <mc:Fallback>
            <p:sp>
              <p:nvSpPr>
                <p:cNvPr id="6" name="文字方塊 5"/>
                <p:cNvSpPr txBox="1">
                  <a:spLocks noRot="1" noChangeAspect="1" noMove="1" noResize="1" noEditPoints="1" noAdjustHandles="1" noChangeArrowheads="1" noChangeShapeType="1" noTextEdit="1"/>
                </p:cNvSpPr>
                <p:nvPr/>
              </p:nvSpPr>
              <p:spPr>
                <a:xfrm>
                  <a:off x="1200863" y="6035957"/>
                  <a:ext cx="493212" cy="430887"/>
                </a:xfrm>
                <a:prstGeom prst="rect">
                  <a:avLst/>
                </a:prstGeom>
                <a:blipFill rotWithShape="1">
                  <a:blip r:embed="rId3"/>
                  <a:stretch>
                    <a:fillRect l="-9259" r="-5556" b="-1063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4321258" y="6176963"/>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𝑤</m:t>
                            </m:r>
                          </m:e>
                          <m:sub>
                            <m:r>
                              <a:rPr lang="en-US" altLang="zh-TW" b="0" i="1" smtClean="0">
                                <a:latin typeface="Cambria Math" panose="02040503050406030204" pitchFamily="18" charset="0"/>
                              </a:rPr>
                              <m:t>2</m:t>
                            </m:r>
                          </m:sub>
                        </m:sSub>
                      </m:oMath>
                    </m:oMathPara>
                  </a14:m>
                  <a:endParaRPr lang="zh-TW" altLang="en-US" dirty="0"/>
                </a:p>
              </p:txBody>
            </p:sp>
          </mc:Choice>
          <mc:Fallback>
            <p:sp>
              <p:nvSpPr>
                <p:cNvPr id="7" name="文字方塊 6"/>
                <p:cNvSpPr txBox="1">
                  <a:spLocks noRot="1" noChangeAspect="1" noMove="1" noResize="1" noEditPoints="1" noAdjustHandles="1" noChangeArrowheads="1" noChangeShapeType="1" noTextEdit="1"/>
                </p:cNvSpPr>
                <p:nvPr/>
              </p:nvSpPr>
              <p:spPr>
                <a:xfrm>
                  <a:off x="4321258" y="6176963"/>
                  <a:ext cx="501484" cy="430887"/>
                </a:xfrm>
                <a:prstGeom prst="rect">
                  <a:avLst/>
                </a:prstGeom>
                <a:blipFill rotWithShape="1">
                  <a:blip r:embed="rId4"/>
                  <a:stretch>
                    <a:fillRect l="-9259" r="-5556" b="-10638"/>
                  </a:stretch>
                </a:blipFill>
              </p:spPr>
              <p:txBody>
                <a:bodyPr/>
                <a:lstStyle/>
                <a:p>
                  <a:r>
                    <a:rPr lang="zh-TW" altLang="en-US">
                      <a:noFill/>
                    </a:rPr>
                    <a:t> </a:t>
                  </a:r>
                  <a:endParaRPr lang="zh-TW" altLang="en-US">
                    <a:noFill/>
                  </a:endParaRPr>
                </a:p>
              </p:txBody>
            </p:sp>
          </mc:Fallback>
        </mc:AlternateContent>
        <p:sp>
          <p:nvSpPr>
            <p:cNvPr id="8" name="橢圓 7"/>
            <p:cNvSpPr/>
            <p:nvPr/>
          </p:nvSpPr>
          <p:spPr>
            <a:xfrm>
              <a:off x="2365886" y="3390296"/>
              <a:ext cx="171366" cy="1713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單箭頭接點 8"/>
            <p:cNvCxnSpPr/>
            <p:nvPr/>
          </p:nvCxnSpPr>
          <p:spPr>
            <a:xfrm flipH="1">
              <a:off x="4070548" y="4332706"/>
              <a:ext cx="123496" cy="310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a:off x="2457119" y="4001294"/>
              <a:ext cx="40066" cy="287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a:off x="2478009" y="4293789"/>
              <a:ext cx="37251" cy="2543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2515260" y="4548150"/>
              <a:ext cx="68788" cy="2717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4108671" y="4202936"/>
              <a:ext cx="171366" cy="17136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單箭頭接點 13"/>
            <p:cNvCxnSpPr/>
            <p:nvPr/>
          </p:nvCxnSpPr>
          <p:spPr>
            <a:xfrm>
              <a:off x="2436981" y="3514068"/>
              <a:ext cx="0" cy="4872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H="1">
              <a:off x="3967720" y="4657575"/>
              <a:ext cx="102828" cy="1746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H="1">
              <a:off x="3881445" y="4815940"/>
              <a:ext cx="102828" cy="1746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直線接點 17"/>
          <p:cNvCxnSpPr/>
          <p:nvPr/>
        </p:nvCxnSpPr>
        <p:spPr>
          <a:xfrm>
            <a:off x="6477913" y="5374408"/>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 name="橢圓 18"/>
          <p:cNvSpPr/>
          <p:nvPr/>
        </p:nvSpPr>
        <p:spPr>
          <a:xfrm>
            <a:off x="6146876" y="5057885"/>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0" name="直線接點 19"/>
          <p:cNvCxnSpPr/>
          <p:nvPr/>
        </p:nvCxnSpPr>
        <p:spPr>
          <a:xfrm>
            <a:off x="4542661" y="4350590"/>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a:off x="2807793" y="4338888"/>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1302267" y="3252668"/>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1410326" y="6101501"/>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手繪多邊形 5"/>
          <p:cNvSpPr/>
          <p:nvPr/>
        </p:nvSpPr>
        <p:spPr>
          <a:xfrm>
            <a:off x="600808" y="2197717"/>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1" fmla="*/ 0 w 7754816"/>
              <a:gd name="connsiteY0-2" fmla="*/ 0 h 4208267"/>
              <a:gd name="connsiteX1-3" fmla="*/ 1019908 w 7754816"/>
              <a:gd name="connsiteY1-4" fmla="*/ 2356339 h 4208267"/>
              <a:gd name="connsiteX2-5" fmla="*/ 3499339 w 7754816"/>
              <a:gd name="connsiteY2-6" fmla="*/ 2760785 h 4208267"/>
              <a:gd name="connsiteX3-7" fmla="*/ 5732254 w 7754816"/>
              <a:gd name="connsiteY3-8" fmla="*/ 3511062 h 4208267"/>
              <a:gd name="connsiteX4-9" fmla="*/ 5820508 w 7754816"/>
              <a:gd name="connsiteY4-10" fmla="*/ 2602523 h 4208267"/>
              <a:gd name="connsiteX5-11" fmla="*/ 6664570 w 7754816"/>
              <a:gd name="connsiteY5-12" fmla="*/ 2391508 h 4208267"/>
              <a:gd name="connsiteX6-13" fmla="*/ 7561385 w 7754816"/>
              <a:gd name="connsiteY6-14" fmla="*/ 3991708 h 4208267"/>
              <a:gd name="connsiteX7-15" fmla="*/ 7754816 w 7754816"/>
              <a:gd name="connsiteY7-16" fmla="*/ 4149970 h 4208267"/>
              <a:gd name="connsiteX0-17" fmla="*/ 0 w 7754816"/>
              <a:gd name="connsiteY0-18" fmla="*/ 0 h 4208267"/>
              <a:gd name="connsiteX1-19" fmla="*/ 1019908 w 7754816"/>
              <a:gd name="connsiteY1-20" fmla="*/ 2356339 h 4208267"/>
              <a:gd name="connsiteX2-21" fmla="*/ 3499339 w 7754816"/>
              <a:gd name="connsiteY2-22" fmla="*/ 2760785 h 4208267"/>
              <a:gd name="connsiteX3-23" fmla="*/ 5732254 w 7754816"/>
              <a:gd name="connsiteY3-24" fmla="*/ 3511062 h 4208267"/>
              <a:gd name="connsiteX4-25" fmla="*/ 6289268 w 7754816"/>
              <a:gd name="connsiteY4-26" fmla="*/ 2754923 h 4208267"/>
              <a:gd name="connsiteX5-27" fmla="*/ 6664570 w 7754816"/>
              <a:gd name="connsiteY5-28" fmla="*/ 2391508 h 4208267"/>
              <a:gd name="connsiteX6-29" fmla="*/ 7561385 w 7754816"/>
              <a:gd name="connsiteY6-30" fmla="*/ 3991708 h 4208267"/>
              <a:gd name="connsiteX7-31" fmla="*/ 7754816 w 7754816"/>
              <a:gd name="connsiteY7-32" fmla="*/ 4149970 h 4208267"/>
              <a:gd name="connsiteX0-33" fmla="*/ 0 w 7754816"/>
              <a:gd name="connsiteY0-34" fmla="*/ 0 h 4208267"/>
              <a:gd name="connsiteX1-35" fmla="*/ 1019908 w 7754816"/>
              <a:gd name="connsiteY1-36" fmla="*/ 2356339 h 4208267"/>
              <a:gd name="connsiteX2-37" fmla="*/ 3941312 w 7754816"/>
              <a:gd name="connsiteY2-38" fmla="*/ 2760785 h 4208267"/>
              <a:gd name="connsiteX3-39" fmla="*/ 5732254 w 7754816"/>
              <a:gd name="connsiteY3-40" fmla="*/ 3511062 h 4208267"/>
              <a:gd name="connsiteX4-41" fmla="*/ 6289268 w 7754816"/>
              <a:gd name="connsiteY4-42" fmla="*/ 2754923 h 4208267"/>
              <a:gd name="connsiteX5-43" fmla="*/ 6664570 w 7754816"/>
              <a:gd name="connsiteY5-44" fmla="*/ 2391508 h 4208267"/>
              <a:gd name="connsiteX6-45" fmla="*/ 7561385 w 7754816"/>
              <a:gd name="connsiteY6-46" fmla="*/ 3991708 h 4208267"/>
              <a:gd name="connsiteX7-47" fmla="*/ 7754816 w 7754816"/>
              <a:gd name="connsiteY7-48" fmla="*/ 4149970 h 4208267"/>
              <a:gd name="connsiteX0-49" fmla="*/ 0 w 7754816"/>
              <a:gd name="connsiteY0-50" fmla="*/ 0 h 4208267"/>
              <a:gd name="connsiteX1-51" fmla="*/ 1019908 w 7754816"/>
              <a:gd name="connsiteY1-52" fmla="*/ 2356339 h 4208267"/>
              <a:gd name="connsiteX2-53" fmla="*/ 3941312 w 7754816"/>
              <a:gd name="connsiteY2-54" fmla="*/ 2760785 h 4208267"/>
              <a:gd name="connsiteX3-55" fmla="*/ 5732254 w 7754816"/>
              <a:gd name="connsiteY3-56" fmla="*/ 3511062 h 4208267"/>
              <a:gd name="connsiteX4-57" fmla="*/ 6289268 w 7754816"/>
              <a:gd name="connsiteY4-58" fmla="*/ 2754923 h 4208267"/>
              <a:gd name="connsiteX5-59" fmla="*/ 6664570 w 7754816"/>
              <a:gd name="connsiteY5-60" fmla="*/ 2391508 h 4208267"/>
              <a:gd name="connsiteX6-61" fmla="*/ 7561385 w 7754816"/>
              <a:gd name="connsiteY6-62" fmla="*/ 3991708 h 4208267"/>
              <a:gd name="connsiteX7-63" fmla="*/ 7754816 w 7754816"/>
              <a:gd name="connsiteY7-64" fmla="*/ 4149970 h 4208267"/>
              <a:gd name="connsiteX0-65" fmla="*/ 0 w 7754816"/>
              <a:gd name="connsiteY0-66" fmla="*/ 0 h 4208267"/>
              <a:gd name="connsiteX1-67" fmla="*/ 1314558 w 7754816"/>
              <a:gd name="connsiteY1-68" fmla="*/ 2225710 h 4208267"/>
              <a:gd name="connsiteX2-69" fmla="*/ 3941312 w 7754816"/>
              <a:gd name="connsiteY2-70" fmla="*/ 2760785 h 4208267"/>
              <a:gd name="connsiteX3-71" fmla="*/ 5732254 w 7754816"/>
              <a:gd name="connsiteY3-72" fmla="*/ 3511062 h 4208267"/>
              <a:gd name="connsiteX4-73" fmla="*/ 6289268 w 7754816"/>
              <a:gd name="connsiteY4-74" fmla="*/ 2754923 h 4208267"/>
              <a:gd name="connsiteX5-75" fmla="*/ 6664570 w 7754816"/>
              <a:gd name="connsiteY5-76" fmla="*/ 2391508 h 4208267"/>
              <a:gd name="connsiteX6-77" fmla="*/ 7561385 w 7754816"/>
              <a:gd name="connsiteY6-78" fmla="*/ 3991708 h 4208267"/>
              <a:gd name="connsiteX7-79" fmla="*/ 7754816 w 7754816"/>
              <a:gd name="connsiteY7-80" fmla="*/ 4149970 h 4208267"/>
              <a:gd name="connsiteX0-81" fmla="*/ 0 w 7754816"/>
              <a:gd name="connsiteY0-82" fmla="*/ 0 h 4208267"/>
              <a:gd name="connsiteX1-83" fmla="*/ 1314558 w 7754816"/>
              <a:gd name="connsiteY1-84" fmla="*/ 2225710 h 4208267"/>
              <a:gd name="connsiteX2-85" fmla="*/ 3767202 w 7754816"/>
              <a:gd name="connsiteY2-86" fmla="*/ 2717243 h 4208267"/>
              <a:gd name="connsiteX3-87" fmla="*/ 5732254 w 7754816"/>
              <a:gd name="connsiteY3-88" fmla="*/ 3511062 h 4208267"/>
              <a:gd name="connsiteX4-89" fmla="*/ 6289268 w 7754816"/>
              <a:gd name="connsiteY4-90" fmla="*/ 2754923 h 4208267"/>
              <a:gd name="connsiteX5-91" fmla="*/ 6664570 w 7754816"/>
              <a:gd name="connsiteY5-92" fmla="*/ 2391508 h 4208267"/>
              <a:gd name="connsiteX6-93" fmla="*/ 7561385 w 7754816"/>
              <a:gd name="connsiteY6-94" fmla="*/ 3991708 h 4208267"/>
              <a:gd name="connsiteX7-95" fmla="*/ 7754816 w 7754816"/>
              <a:gd name="connsiteY7-96" fmla="*/ 4149970 h 4208267"/>
              <a:gd name="connsiteX0-97" fmla="*/ 0 w 7754816"/>
              <a:gd name="connsiteY0-98" fmla="*/ 0 h 4208267"/>
              <a:gd name="connsiteX1-99" fmla="*/ 1314558 w 7754816"/>
              <a:gd name="connsiteY1-100" fmla="*/ 2225710 h 4208267"/>
              <a:gd name="connsiteX2-101" fmla="*/ 3767202 w 7754816"/>
              <a:gd name="connsiteY2-102" fmla="*/ 2717243 h 4208267"/>
              <a:gd name="connsiteX3-103" fmla="*/ 5732254 w 7754816"/>
              <a:gd name="connsiteY3-104" fmla="*/ 3511062 h 4208267"/>
              <a:gd name="connsiteX4-105" fmla="*/ 6289268 w 7754816"/>
              <a:gd name="connsiteY4-106" fmla="*/ 2754923 h 4208267"/>
              <a:gd name="connsiteX5-107" fmla="*/ 6664570 w 7754816"/>
              <a:gd name="connsiteY5-108" fmla="*/ 2391508 h 4208267"/>
              <a:gd name="connsiteX6-109" fmla="*/ 7561385 w 7754816"/>
              <a:gd name="connsiteY6-110" fmla="*/ 3991708 h 4208267"/>
              <a:gd name="connsiteX7-111" fmla="*/ 7754816 w 7754816"/>
              <a:gd name="connsiteY7-112" fmla="*/ 4149970 h 4208267"/>
              <a:gd name="connsiteX0-113" fmla="*/ 0 w 7754816"/>
              <a:gd name="connsiteY0-114" fmla="*/ 0 h 4208267"/>
              <a:gd name="connsiteX1-115" fmla="*/ 1314558 w 7754816"/>
              <a:gd name="connsiteY1-116" fmla="*/ 2225710 h 4208267"/>
              <a:gd name="connsiteX2-117" fmla="*/ 3823199 w 7754816"/>
              <a:gd name="connsiteY2-118" fmla="*/ 2698193 h 4208267"/>
              <a:gd name="connsiteX3-119" fmla="*/ 5732254 w 7754816"/>
              <a:gd name="connsiteY3-120" fmla="*/ 3511062 h 4208267"/>
              <a:gd name="connsiteX4-121" fmla="*/ 6289268 w 7754816"/>
              <a:gd name="connsiteY4-122" fmla="*/ 2754923 h 4208267"/>
              <a:gd name="connsiteX5-123" fmla="*/ 6664570 w 7754816"/>
              <a:gd name="connsiteY5-124" fmla="*/ 2391508 h 4208267"/>
              <a:gd name="connsiteX6-125" fmla="*/ 7561385 w 7754816"/>
              <a:gd name="connsiteY6-126" fmla="*/ 3991708 h 4208267"/>
              <a:gd name="connsiteX7-127" fmla="*/ 7754816 w 7754816"/>
              <a:gd name="connsiteY7-128" fmla="*/ 4149970 h 42082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p:cNvSpPr/>
          <p:nvPr/>
        </p:nvSpPr>
        <p:spPr>
          <a:xfrm>
            <a:off x="4226139" y="42606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6" name="直線單箭頭接點 25"/>
          <p:cNvCxnSpPr/>
          <p:nvPr/>
        </p:nvCxnSpPr>
        <p:spPr>
          <a:xfrm>
            <a:off x="411175" y="6243213"/>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flipV="1">
            <a:off x="829407" y="2089571"/>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a:off x="719109" y="2031061"/>
            <a:ext cx="968272" cy="461665"/>
          </a:xfrm>
          <a:prstGeom prst="rect">
            <a:avLst/>
          </a:prstGeom>
          <a:noFill/>
        </p:spPr>
        <p:txBody>
          <a:bodyPr wrap="square" rtlCol="0">
            <a:spAutoFit/>
          </a:bodyPr>
          <a:lstStyle/>
          <a:p>
            <a:pPr algn="ctr"/>
            <a:r>
              <a:rPr lang="en-US" altLang="zh-TW" sz="2400" dirty="0"/>
              <a:t>Loss</a:t>
            </a:r>
            <a:endParaRPr lang="zh-TW" altLang="en-US" sz="2400" dirty="0"/>
          </a:p>
        </p:txBody>
      </p:sp>
      <p:sp>
        <p:nvSpPr>
          <p:cNvPr id="29" name="文字方塊 28"/>
          <p:cNvSpPr txBox="1"/>
          <p:nvPr/>
        </p:nvSpPr>
        <p:spPr>
          <a:xfrm>
            <a:off x="1944774" y="6314703"/>
            <a:ext cx="5195774" cy="461665"/>
          </a:xfrm>
          <a:prstGeom prst="rect">
            <a:avLst/>
          </a:prstGeom>
          <a:noFill/>
        </p:spPr>
        <p:txBody>
          <a:bodyPr wrap="square" rtlCol="0">
            <a:spAutoFit/>
          </a:bodyPr>
          <a:lstStyle/>
          <a:p>
            <a:pPr algn="ctr"/>
            <a:r>
              <a:rPr lang="en-US" altLang="zh-TW" sz="2400" dirty="0"/>
              <a:t>The value of the parameter w</a:t>
            </a:r>
            <a:endParaRPr lang="zh-TW" altLang="en-US" sz="2400" dirty="0"/>
          </a:p>
        </p:txBody>
      </p:sp>
      <p:sp>
        <p:nvSpPr>
          <p:cNvPr id="30" name="文字方塊 29"/>
          <p:cNvSpPr txBox="1"/>
          <p:nvPr/>
        </p:nvSpPr>
        <p:spPr>
          <a:xfrm>
            <a:off x="2172329" y="2144145"/>
            <a:ext cx="2261840"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Very slow at the </a:t>
            </a:r>
            <a:r>
              <a:rPr lang="en-US" altLang="zh-TW" sz="2800" b="1" dirty="0"/>
              <a:t>plateau</a:t>
            </a:r>
            <a:endParaRPr lang="zh-TW" altLang="en-US" sz="2800" dirty="0"/>
          </a:p>
        </p:txBody>
      </p:sp>
      <p:sp>
        <p:nvSpPr>
          <p:cNvPr id="31" name="文字方塊 30"/>
          <p:cNvSpPr txBox="1"/>
          <p:nvPr/>
        </p:nvSpPr>
        <p:spPr>
          <a:xfrm>
            <a:off x="5564734" y="4152961"/>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Stuck at local minima</a:t>
            </a:r>
            <a:endParaRPr lang="zh-TW" altLang="en-US" sz="2800" dirty="0"/>
          </a:p>
        </p:txBody>
      </p:sp>
      <p:sp>
        <p:nvSpPr>
          <p:cNvPr id="32" name="橢圓 31"/>
          <p:cNvSpPr/>
          <p:nvPr/>
        </p:nvSpPr>
        <p:spPr>
          <a:xfrm>
            <a:off x="1009470" y="2936145"/>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3" name="文字方塊 32"/>
              <p:cNvSpPr txBox="1"/>
              <p:nvPr/>
            </p:nvSpPr>
            <p:spPr>
              <a:xfrm>
                <a:off x="6595509" y="5298470"/>
                <a:ext cx="1288691"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p:sp>
            <p:nvSpPr>
              <p:cNvPr id="33" name="文字方塊 32"/>
              <p:cNvSpPr txBox="1">
                <a:spLocks noRot="1" noChangeAspect="1" noMove="1" noResize="1" noEditPoints="1" noAdjustHandles="1" noChangeArrowheads="1" noChangeShapeType="1" noTextEdit="1"/>
              </p:cNvSpPr>
              <p:nvPr/>
            </p:nvSpPr>
            <p:spPr>
              <a:xfrm>
                <a:off x="6595509" y="5298470"/>
                <a:ext cx="1288691" cy="822469"/>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34" name="橢圓 33"/>
          <p:cNvSpPr/>
          <p:nvPr/>
        </p:nvSpPr>
        <p:spPr>
          <a:xfrm>
            <a:off x="2491270" y="4135495"/>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p:cNvSpPr txBox="1"/>
          <p:nvPr/>
        </p:nvSpPr>
        <p:spPr>
          <a:xfrm>
            <a:off x="3694876" y="3035988"/>
            <a:ext cx="2054927" cy="954107"/>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a:t>Stuck at saddle point</a:t>
            </a:r>
            <a:endParaRPr lang="zh-TW" altLang="en-US" sz="2800" dirty="0"/>
          </a:p>
        </p:txBody>
      </p:sp>
      <p:cxnSp>
        <p:nvCxnSpPr>
          <p:cNvPr id="36" name="直線單箭頭接點 35"/>
          <p:cNvCxnSpPr/>
          <p:nvPr/>
        </p:nvCxnSpPr>
        <p:spPr>
          <a:xfrm flipV="1">
            <a:off x="6599613" y="4715354"/>
            <a:ext cx="208151" cy="464084"/>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endCxn id="35" idx="2"/>
          </p:cNvCxnSpPr>
          <p:nvPr/>
        </p:nvCxnSpPr>
        <p:spPr>
          <a:xfrm flipV="1">
            <a:off x="4602995" y="3990095"/>
            <a:ext cx="119345" cy="34750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a:endCxn id="30" idx="2"/>
          </p:cNvCxnSpPr>
          <p:nvPr/>
        </p:nvCxnSpPr>
        <p:spPr>
          <a:xfrm flipV="1">
            <a:off x="2960548" y="3098252"/>
            <a:ext cx="342701" cy="1027393"/>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文字方塊 38"/>
              <p:cNvSpPr txBox="1"/>
              <p:nvPr/>
            </p:nvSpPr>
            <p:spPr>
              <a:xfrm>
                <a:off x="4646290" y="5290734"/>
                <a:ext cx="1292685"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p:sp>
            <p:nvSpPr>
              <p:cNvPr id="39" name="文字方塊 38"/>
              <p:cNvSpPr txBox="1">
                <a:spLocks noRot="1" noChangeAspect="1" noMove="1" noResize="1" noEditPoints="1" noAdjustHandles="1" noChangeArrowheads="1" noChangeShapeType="1" noTextEdit="1"/>
              </p:cNvSpPr>
              <p:nvPr/>
            </p:nvSpPr>
            <p:spPr>
              <a:xfrm>
                <a:off x="4646290" y="5290734"/>
                <a:ext cx="1292685" cy="822469"/>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0" name="文字方塊 39"/>
              <p:cNvSpPr txBox="1"/>
              <p:nvPr/>
            </p:nvSpPr>
            <p:spPr>
              <a:xfrm>
                <a:off x="2873504" y="5298345"/>
                <a:ext cx="1303192"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p:sp>
            <p:nvSpPr>
              <p:cNvPr id="40" name="文字方塊 39"/>
              <p:cNvSpPr txBox="1">
                <a:spLocks noRot="1" noChangeAspect="1" noMove="1" noResize="1" noEditPoints="1" noAdjustHandles="1" noChangeArrowheads="1" noChangeShapeType="1" noTextEdit="1"/>
              </p:cNvSpPr>
              <p:nvPr/>
            </p:nvSpPr>
            <p:spPr>
              <a:xfrm>
                <a:off x="2873504" y="5298345"/>
                <a:ext cx="1303192" cy="822469"/>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41" name="橢圓 40"/>
          <p:cNvSpPr/>
          <p:nvPr/>
        </p:nvSpPr>
        <p:spPr>
          <a:xfrm>
            <a:off x="1194209" y="613515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2706137" y="6129455"/>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p:cNvSpPr/>
          <p:nvPr/>
        </p:nvSpPr>
        <p:spPr>
          <a:xfrm>
            <a:off x="4434603" y="6105007"/>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p:cNvSpPr/>
          <p:nvPr/>
        </p:nvSpPr>
        <p:spPr>
          <a:xfrm>
            <a:off x="6375848" y="611320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灯片编号占位符 44"/>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5" grpId="0" bldLvl="0" animBg="1"/>
      <p:bldP spid="30" grpId="0" bldLvl="0" animBg="1"/>
      <p:bldP spid="31" grpId="0" bldLvl="0" animBg="1"/>
      <p:bldP spid="33" grpId="0" bldLvl="0" animBg="1"/>
      <p:bldP spid="34" grpId="0" bldLvl="0" animBg="1"/>
      <p:bldP spid="35" grpId="0" bldLvl="0" animBg="1"/>
      <p:bldP spid="39" grpId="0" bldLvl="0" animBg="1"/>
      <p:bldP spid="40" grpId="0" bldLvl="0" animBg="1"/>
      <p:bldP spid="42" grpId="0" bldLvl="0" animBg="1"/>
      <p:bldP spid="43" grpId="0" bldLvl="0" animBg="1"/>
      <p:bldP spid="4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Gradient Descent</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lstStyle/>
              <a:p>
                <a:r>
                  <a:rPr lang="en-US" altLang="zh-TW" dirty="0"/>
                  <a:t>Formulation of </a:t>
                </a:r>
                <a14:m>
                  <m:oMath xmlns:m="http://schemas.openxmlformats.org/officeDocument/2006/math">
                    <m:f>
                      <m:fPr>
                        <m:type m:val="lin"/>
                        <m:ctrlPr>
                          <a:rPr lang="en-US" altLang="zh-TW" i="1" smtClean="0">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𝐿</m:t>
                        </m:r>
                      </m:num>
                      <m:den>
                        <m:r>
                          <a:rPr lang="en-US" altLang="zh-TW" i="1">
                            <a:latin typeface="Cambria Math" panose="02040503050406030204" pitchFamily="18" charset="0"/>
                          </a:rPr>
                          <m:t>𝜕</m:t>
                        </m:r>
                        <m:r>
                          <a:rPr lang="en-US" altLang="zh-TW" i="1">
                            <a:latin typeface="Cambria Math" panose="02040503050406030204" pitchFamily="18" charset="0"/>
                          </a:rPr>
                          <m:t>𝑤</m:t>
                        </m:r>
                      </m:den>
                    </m:f>
                  </m:oMath>
                </a14:m>
                <a:r>
                  <a:rPr lang="zh-TW" altLang="en-US" dirty="0"/>
                  <a:t> </a:t>
                </a:r>
                <a:r>
                  <a:rPr lang="en-US" altLang="zh-TW" dirty="0"/>
                  <a:t>and </a:t>
                </a:r>
                <a14:m>
                  <m:oMath xmlns:m="http://schemas.openxmlformats.org/officeDocument/2006/math">
                    <m:f>
                      <m:fPr>
                        <m:type m:val="lin"/>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𝐿</m:t>
                        </m:r>
                      </m:num>
                      <m:den>
                        <m:r>
                          <a:rPr lang="en-US" altLang="zh-TW" i="1">
                            <a:latin typeface="Cambria Math" panose="02040503050406030204" pitchFamily="18" charset="0"/>
                          </a:rPr>
                          <m:t>𝜕</m:t>
                        </m:r>
                        <m:r>
                          <a:rPr lang="en-US" altLang="zh-TW" b="0" i="1" smtClean="0">
                            <a:latin typeface="Cambria Math" panose="02040503050406030204" pitchFamily="18" charset="0"/>
                          </a:rPr>
                          <m:t>𝑏</m:t>
                        </m:r>
                      </m:den>
                    </m:f>
                  </m:oMath>
                </a14:m>
                <a:endParaRPr lang="zh-TW" altLang="en-US" dirty="0"/>
              </a:p>
              <a:p>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1"/>
                <a:stretch>
                  <a:fillRect l="-1391" t="-224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 name="矩形 3"/>
              <p:cNvSpPr/>
              <p:nvPr/>
            </p:nvSpPr>
            <p:spPr>
              <a:xfrm>
                <a:off x="1839932" y="2561457"/>
                <a:ext cx="4963667"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e>
                      </m:d>
                      <m:r>
                        <a:rPr lang="en-US" altLang="zh-TW" sz="2400" b="0" i="1" smtClean="0">
                          <a:latin typeface="Cambria Math" panose="02040503050406030204" pitchFamily="18" charset="0"/>
                        </a:rPr>
                        <m:t>=</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e>
                            <m:sup>
                              <m:r>
                                <a:rPr lang="en-US" altLang="zh-TW" sz="2400" i="1">
                                  <a:latin typeface="Cambria Math" panose="02040503050406030204" pitchFamily="18" charset="0"/>
                                </a:rPr>
                                <m:t>2</m:t>
                              </m:r>
                            </m:sup>
                          </m:sSup>
                        </m:e>
                      </m:nary>
                    </m:oMath>
                  </m:oMathPara>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1839932" y="2561457"/>
                <a:ext cx="4963667" cy="1130631"/>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矩形 6"/>
              <p:cNvSpPr/>
              <p:nvPr/>
            </p:nvSpPr>
            <p:spPr>
              <a:xfrm>
                <a:off x="1808321" y="4057288"/>
                <a:ext cx="1106329"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r>
                        <a:rPr lang="en-US" altLang="zh-TW" sz="2400" b="0" i="1" smtClean="0">
                          <a:latin typeface="Cambria Math" panose="02040503050406030204" pitchFamily="18" charset="0"/>
                        </a:rPr>
                        <m:t>=?</m:t>
                      </m:r>
                    </m:oMath>
                  </m:oMathPara>
                </a14:m>
                <a:endParaRPr lang="zh-TW"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1808321" y="4057288"/>
                <a:ext cx="1106329" cy="794576"/>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矩形 7"/>
              <p:cNvSpPr/>
              <p:nvPr/>
            </p:nvSpPr>
            <p:spPr>
              <a:xfrm>
                <a:off x="1839932" y="5439917"/>
                <a:ext cx="1043106"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b="0" i="1" smtClean="0">
                              <a:latin typeface="Cambria Math" panose="02040503050406030204" pitchFamily="18" charset="0"/>
                            </a:rPr>
                            <m:t>𝑏</m:t>
                          </m:r>
                        </m:den>
                      </m:f>
                      <m:r>
                        <a:rPr lang="en-US" altLang="zh-TW" sz="2400" b="0" i="1" smtClean="0">
                          <a:latin typeface="Cambria Math" panose="02040503050406030204" pitchFamily="18" charset="0"/>
                        </a:rPr>
                        <m:t>=?</m:t>
                      </m:r>
                    </m:oMath>
                  </m:oMathPara>
                </a14:m>
                <a:endParaRPr lang="zh-TW"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1839932" y="5439917"/>
                <a:ext cx="1043106" cy="794576"/>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2741781" y="3887984"/>
                <a:ext cx="4680832"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r>
                            <a:rPr lang="en-US" altLang="zh-TW" sz="2400" b="0" i="1" smtClean="0">
                              <a:latin typeface="Cambria Math" panose="02040503050406030204" pitchFamily="18" charset="0"/>
                            </a:rPr>
                            <m:t>2</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nary>
                    </m:oMath>
                  </m:oMathPara>
                </a14:m>
                <a:endParaRPr lang="zh-TW"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2741781" y="3887984"/>
                <a:ext cx="4680832" cy="1130631"/>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5" name="橢圓 4"/>
          <p:cNvSpPr/>
          <p:nvPr/>
        </p:nvSpPr>
        <p:spPr>
          <a:xfrm>
            <a:off x="6370320" y="2729635"/>
            <a:ext cx="402799" cy="3352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手繪多邊形: 圖案 5"/>
          <p:cNvSpPr/>
          <p:nvPr/>
        </p:nvSpPr>
        <p:spPr>
          <a:xfrm>
            <a:off x="3779520" y="2661022"/>
            <a:ext cx="2621280" cy="341258"/>
          </a:xfrm>
          <a:custGeom>
            <a:avLst/>
            <a:gdLst>
              <a:gd name="connsiteX0" fmla="*/ 2621280 w 2621280"/>
              <a:gd name="connsiteY0" fmla="*/ 158378 h 341258"/>
              <a:gd name="connsiteX1" fmla="*/ 1767840 w 2621280"/>
              <a:gd name="connsiteY1" fmla="*/ 5978 h 341258"/>
              <a:gd name="connsiteX2" fmla="*/ 0 w 2621280"/>
              <a:gd name="connsiteY2" fmla="*/ 341258 h 341258"/>
            </a:gdLst>
            <a:ahLst/>
            <a:cxnLst>
              <a:cxn ang="0">
                <a:pos x="connsiteX0" y="connsiteY0"/>
              </a:cxn>
              <a:cxn ang="0">
                <a:pos x="connsiteX1" y="connsiteY1"/>
              </a:cxn>
              <a:cxn ang="0">
                <a:pos x="connsiteX2" y="connsiteY2"/>
              </a:cxn>
            </a:cxnLst>
            <a:rect l="l" t="t" r="r" b="b"/>
            <a:pathLst>
              <a:path w="2621280" h="341258">
                <a:moveTo>
                  <a:pt x="2621280" y="158378"/>
                </a:moveTo>
                <a:cubicBezTo>
                  <a:pt x="2413000" y="66938"/>
                  <a:pt x="2204720" y="-24502"/>
                  <a:pt x="1767840" y="5978"/>
                </a:cubicBezTo>
                <a:cubicBezTo>
                  <a:pt x="1330960" y="36458"/>
                  <a:pt x="665480" y="188858"/>
                  <a:pt x="0" y="341258"/>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6263640" y="4001294"/>
            <a:ext cx="1158973" cy="961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p:cNvCxnSpPr/>
          <p:nvPr/>
        </p:nvCxnSpPr>
        <p:spPr>
          <a:xfrm>
            <a:off x="5288280" y="3383280"/>
            <a:ext cx="102108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灯片编号占位符 9"/>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9" grpId="0" bldLvl="0" animBg="1"/>
      <p:bldP spid="5" grpId="0" bldLvl="0" animBg="1"/>
      <p:bldP spid="6" grpId="0" bldLvl="0" animBg="1"/>
      <p:bldP spid="12"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Gradient Descent</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lstStyle/>
              <a:p>
                <a:r>
                  <a:rPr lang="en-US" altLang="zh-TW" dirty="0"/>
                  <a:t>Formulation of </a:t>
                </a:r>
                <a14:m>
                  <m:oMath xmlns:m="http://schemas.openxmlformats.org/officeDocument/2006/math">
                    <m:f>
                      <m:fPr>
                        <m:type m:val="lin"/>
                        <m:ctrlPr>
                          <a:rPr lang="en-US" altLang="zh-TW" i="1" smtClean="0">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𝐿</m:t>
                        </m:r>
                      </m:num>
                      <m:den>
                        <m:r>
                          <a:rPr lang="en-US" altLang="zh-TW" i="1">
                            <a:latin typeface="Cambria Math" panose="02040503050406030204" pitchFamily="18" charset="0"/>
                          </a:rPr>
                          <m:t>𝜕</m:t>
                        </m:r>
                        <m:r>
                          <a:rPr lang="en-US" altLang="zh-TW" i="1">
                            <a:latin typeface="Cambria Math" panose="02040503050406030204" pitchFamily="18" charset="0"/>
                          </a:rPr>
                          <m:t>𝑤</m:t>
                        </m:r>
                      </m:den>
                    </m:f>
                  </m:oMath>
                </a14:m>
                <a:r>
                  <a:rPr lang="zh-TW" altLang="en-US" dirty="0"/>
                  <a:t> </a:t>
                </a:r>
                <a:r>
                  <a:rPr lang="en-US" altLang="zh-TW" dirty="0"/>
                  <a:t>and </a:t>
                </a:r>
                <a14:m>
                  <m:oMath xmlns:m="http://schemas.openxmlformats.org/officeDocument/2006/math">
                    <m:f>
                      <m:fPr>
                        <m:type m:val="lin"/>
                        <m:ctrlPr>
                          <a:rPr lang="en-US" altLang="zh-TW" i="1">
                            <a:latin typeface="Cambria Math" panose="02040503050406030204" pitchFamily="18" charset="0"/>
                          </a:rPr>
                        </m:ctrlPr>
                      </m:fPr>
                      <m:num>
                        <m:r>
                          <a:rPr lang="en-US" altLang="zh-TW" i="1">
                            <a:latin typeface="Cambria Math" panose="02040503050406030204" pitchFamily="18" charset="0"/>
                          </a:rPr>
                          <m:t>𝜕</m:t>
                        </m:r>
                        <m:r>
                          <a:rPr lang="en-US" altLang="zh-TW" i="1">
                            <a:latin typeface="Cambria Math" panose="02040503050406030204" pitchFamily="18" charset="0"/>
                          </a:rPr>
                          <m:t>𝐿</m:t>
                        </m:r>
                      </m:num>
                      <m:den>
                        <m:r>
                          <a:rPr lang="en-US" altLang="zh-TW" i="1">
                            <a:latin typeface="Cambria Math" panose="02040503050406030204" pitchFamily="18" charset="0"/>
                          </a:rPr>
                          <m:t>𝜕</m:t>
                        </m:r>
                        <m:r>
                          <a:rPr lang="en-US" altLang="zh-TW" b="0" i="1" smtClean="0">
                            <a:latin typeface="Cambria Math" panose="02040503050406030204" pitchFamily="18" charset="0"/>
                          </a:rPr>
                          <m:t>𝑏</m:t>
                        </m:r>
                      </m:den>
                    </m:f>
                  </m:oMath>
                </a14:m>
                <a:endParaRPr lang="zh-TW" altLang="en-US" dirty="0"/>
              </a:p>
              <a:p>
                <a:endParaRPr lang="zh-TW" altLang="en-US" dirty="0"/>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blipFill rotWithShape="1">
                <a:blip r:embed="rId1"/>
                <a:stretch>
                  <a:fillRect l="-1391" t="-2241"/>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 name="矩形 3"/>
              <p:cNvSpPr/>
              <p:nvPr/>
            </p:nvSpPr>
            <p:spPr>
              <a:xfrm>
                <a:off x="1839932" y="2561457"/>
                <a:ext cx="4963667"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e>
                      </m:d>
                      <m:r>
                        <a:rPr lang="en-US" altLang="zh-TW" sz="2400" b="0" i="1" smtClean="0">
                          <a:latin typeface="Cambria Math" panose="02040503050406030204" pitchFamily="18" charset="0"/>
                        </a:rPr>
                        <m:t>=</m:t>
                      </m:r>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sSup>
                            <m:sSupPr>
                              <m:ctrlPr>
                                <a:rPr lang="en-US" altLang="zh-TW" sz="2400" i="1">
                                  <a:latin typeface="Cambria Math" panose="02040503050406030204" pitchFamily="18" charset="0"/>
                                </a:rPr>
                              </m:ctrlPr>
                            </m:sSupPr>
                            <m:e>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e>
                            <m:sup>
                              <m:r>
                                <a:rPr lang="en-US" altLang="zh-TW" sz="2400" i="1">
                                  <a:latin typeface="Cambria Math" panose="02040503050406030204" pitchFamily="18" charset="0"/>
                                </a:rPr>
                                <m:t>2</m:t>
                              </m:r>
                            </m:sup>
                          </m:sSup>
                        </m:e>
                      </m:nary>
                    </m:oMath>
                  </m:oMathPara>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1839932" y="2561457"/>
                <a:ext cx="4963667" cy="1130631"/>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矩形 6"/>
              <p:cNvSpPr/>
              <p:nvPr/>
            </p:nvSpPr>
            <p:spPr>
              <a:xfrm>
                <a:off x="1808321" y="4057288"/>
                <a:ext cx="1106329"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r>
                        <a:rPr lang="en-US" altLang="zh-TW" sz="2400" b="0" i="1" smtClean="0">
                          <a:latin typeface="Cambria Math" panose="02040503050406030204" pitchFamily="18" charset="0"/>
                        </a:rPr>
                        <m:t>=?</m:t>
                      </m:r>
                    </m:oMath>
                  </m:oMathPara>
                </a14:m>
                <a:endParaRPr lang="zh-TW" altLang="en-US" sz="2400" dirty="0"/>
              </a:p>
            </p:txBody>
          </p:sp>
        </mc:Choice>
        <mc:Fallback>
          <p:sp>
            <p:nvSpPr>
              <p:cNvPr id="7" name="矩形 6"/>
              <p:cNvSpPr>
                <a:spLocks noRot="1" noChangeAspect="1" noMove="1" noResize="1" noEditPoints="1" noAdjustHandles="1" noChangeArrowheads="1" noChangeShapeType="1" noTextEdit="1"/>
              </p:cNvSpPr>
              <p:nvPr/>
            </p:nvSpPr>
            <p:spPr>
              <a:xfrm>
                <a:off x="1808321" y="4057288"/>
                <a:ext cx="1106329" cy="794576"/>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矩形 7"/>
              <p:cNvSpPr/>
              <p:nvPr/>
            </p:nvSpPr>
            <p:spPr>
              <a:xfrm>
                <a:off x="1839932" y="5439917"/>
                <a:ext cx="1043106"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i="1">
                              <a:latin typeface="Cambria Math" panose="02040503050406030204" pitchFamily="18" charset="0"/>
                            </a:rPr>
                            <m:t>𝐿</m:t>
                          </m:r>
                        </m:num>
                        <m:den>
                          <m:r>
                            <a:rPr lang="en-US" altLang="zh-TW" sz="2400" i="1">
                              <a:latin typeface="Cambria Math" panose="02040503050406030204" pitchFamily="18" charset="0"/>
                            </a:rPr>
                            <m:t>𝜕</m:t>
                          </m:r>
                          <m:r>
                            <a:rPr lang="en-US" altLang="zh-TW" sz="2400" b="0" i="1" smtClean="0">
                              <a:latin typeface="Cambria Math" panose="02040503050406030204" pitchFamily="18" charset="0"/>
                            </a:rPr>
                            <m:t>𝑏</m:t>
                          </m:r>
                        </m:den>
                      </m:f>
                      <m:r>
                        <a:rPr lang="en-US" altLang="zh-TW" sz="2400" b="0" i="1" smtClean="0">
                          <a:latin typeface="Cambria Math" panose="02040503050406030204" pitchFamily="18" charset="0"/>
                        </a:rPr>
                        <m:t>=?</m:t>
                      </m:r>
                    </m:oMath>
                  </m:oMathPara>
                </a14:m>
                <a:endParaRPr lang="zh-TW" altLang="en-US" sz="2400" dirty="0"/>
              </a:p>
            </p:txBody>
          </p:sp>
        </mc:Choice>
        <mc:Fallback>
          <p:sp>
            <p:nvSpPr>
              <p:cNvPr id="8" name="矩形 7"/>
              <p:cNvSpPr>
                <a:spLocks noRot="1" noChangeAspect="1" noMove="1" noResize="1" noEditPoints="1" noAdjustHandles="1" noChangeArrowheads="1" noChangeShapeType="1" noTextEdit="1"/>
              </p:cNvSpPr>
              <p:nvPr/>
            </p:nvSpPr>
            <p:spPr>
              <a:xfrm>
                <a:off x="1839932" y="5439917"/>
                <a:ext cx="1043106" cy="794576"/>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2741781" y="3887984"/>
                <a:ext cx="4680832"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r>
                            <a:rPr lang="en-US" altLang="zh-TW" sz="2400" b="0" i="1" smtClean="0">
                              <a:latin typeface="Cambria Math" panose="02040503050406030204" pitchFamily="18" charset="0"/>
                            </a:rPr>
                            <m:t>2</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nary>
                    </m:oMath>
                  </m:oMathPara>
                </a14:m>
                <a:endParaRPr lang="zh-TW"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2741781" y="3887984"/>
                <a:ext cx="4680832" cy="1130631"/>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矩形 9"/>
              <p:cNvSpPr/>
              <p:nvPr/>
            </p:nvSpPr>
            <p:spPr>
              <a:xfrm>
                <a:off x="2741781" y="5317943"/>
                <a:ext cx="4398833"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𝑛</m:t>
                          </m:r>
                          <m:r>
                            <a:rPr lang="en-US" altLang="zh-TW" sz="2400" i="1">
                              <a:latin typeface="Cambria Math" panose="02040503050406030204" pitchFamily="18" charset="0"/>
                            </a:rPr>
                            <m:t>=1</m:t>
                          </m:r>
                        </m:sub>
                        <m:sup>
                          <m:r>
                            <a:rPr lang="en-US" altLang="zh-TW" sz="2400" i="1">
                              <a:latin typeface="Cambria Math" panose="02040503050406030204" pitchFamily="18" charset="0"/>
                            </a:rPr>
                            <m:t>10</m:t>
                          </m:r>
                        </m:sup>
                        <m:e>
                          <m:r>
                            <a:rPr lang="en-US" altLang="zh-TW" sz="2400" b="0" i="1" smtClean="0">
                              <a:latin typeface="Cambria Math" panose="02040503050406030204" pitchFamily="18" charset="0"/>
                            </a:rPr>
                            <m:t>2</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𝑏</m:t>
                                  </m:r>
                                  <m:r>
                                    <a:rPr lang="en-US" altLang="zh-TW" sz="2400" i="1">
                                      <a:latin typeface="Cambria Math" panose="02040503050406030204" pitchFamily="18" charset="0"/>
                                    </a:rPr>
                                    <m:t>+</m:t>
                                  </m:r>
                                  <m:r>
                                    <a:rPr lang="en-US" altLang="zh-TW" sz="2400" i="1">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sSubSup>
                                    <m:sSubSupPr>
                                      <m:ctrlPr>
                                        <a:rPr lang="en-US" altLang="zh-TW" sz="2400" i="1">
                                          <a:latin typeface="Cambria Math" panose="02040503050406030204" pitchFamily="18" charset="0"/>
                                          <a:ea typeface="Cambria Math" panose="02040503050406030204" pitchFamily="18" charset="0"/>
                                        </a:rPr>
                                      </m:ctrlPr>
                                    </m:sSubSupPr>
                                    <m:e>
                                      <m:r>
                                        <a:rPr lang="en-US" altLang="zh-TW" sz="2400" i="1">
                                          <a:latin typeface="Cambria Math" panose="02040503050406030204" pitchFamily="18" charset="0"/>
                                          <a:ea typeface="Cambria Math" panose="02040503050406030204" pitchFamily="18" charset="0"/>
                                        </a:rPr>
                                        <m:t>𝑥</m:t>
                                      </m:r>
                                    </m:e>
                                    <m:sub>
                                      <m:r>
                                        <a:rPr lang="en-US" altLang="zh-TW" sz="2400" i="1">
                                          <a:latin typeface="Cambria Math" panose="02040503050406030204" pitchFamily="18" charset="0"/>
                                          <a:ea typeface="Cambria Math" panose="02040503050406030204" pitchFamily="18" charset="0"/>
                                        </a:rPr>
                                        <m:t>𝑐𝑝</m:t>
                                      </m:r>
                                    </m:sub>
                                    <m:sup>
                                      <m:r>
                                        <a:rPr lang="en-US" altLang="zh-TW" sz="2400" i="1">
                                          <a:latin typeface="Cambria Math" panose="02040503050406030204" pitchFamily="18" charset="0"/>
                                          <a:ea typeface="Cambria Math" panose="02040503050406030204" pitchFamily="18" charset="0"/>
                                        </a:rPr>
                                        <m:t>𝑛</m:t>
                                      </m:r>
                                    </m:sup>
                                  </m:sSubSup>
                                </m:e>
                              </m:d>
                            </m:e>
                          </m:d>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−1</m:t>
                              </m:r>
                            </m:e>
                          </m:d>
                        </m:e>
                      </m:nary>
                    </m:oMath>
                  </m:oMathPara>
                </a14:m>
                <a:endParaRPr lang="zh-TW" altLang="en-US" sz="2400" dirty="0"/>
              </a:p>
            </p:txBody>
          </p:sp>
        </mc:Choice>
        <mc:Fallback>
          <p:sp>
            <p:nvSpPr>
              <p:cNvPr id="10" name="矩形 9"/>
              <p:cNvSpPr>
                <a:spLocks noRot="1" noChangeAspect="1" noMove="1" noResize="1" noEditPoints="1" noAdjustHandles="1" noChangeArrowheads="1" noChangeShapeType="1" noTextEdit="1"/>
              </p:cNvSpPr>
              <p:nvPr/>
            </p:nvSpPr>
            <p:spPr>
              <a:xfrm>
                <a:off x="2741781" y="5317943"/>
                <a:ext cx="4398833" cy="1130631"/>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sp>
        <p:nvSpPr>
          <p:cNvPr id="11" name="橢圓 10"/>
          <p:cNvSpPr/>
          <p:nvPr/>
        </p:nvSpPr>
        <p:spPr>
          <a:xfrm>
            <a:off x="6370320" y="2729635"/>
            <a:ext cx="402799" cy="33524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手繪多邊形: 圖案 11"/>
          <p:cNvSpPr/>
          <p:nvPr/>
        </p:nvSpPr>
        <p:spPr>
          <a:xfrm>
            <a:off x="3779520" y="2661022"/>
            <a:ext cx="2621280" cy="341258"/>
          </a:xfrm>
          <a:custGeom>
            <a:avLst/>
            <a:gdLst>
              <a:gd name="connsiteX0" fmla="*/ 2621280 w 2621280"/>
              <a:gd name="connsiteY0" fmla="*/ 158378 h 341258"/>
              <a:gd name="connsiteX1" fmla="*/ 1767840 w 2621280"/>
              <a:gd name="connsiteY1" fmla="*/ 5978 h 341258"/>
              <a:gd name="connsiteX2" fmla="*/ 0 w 2621280"/>
              <a:gd name="connsiteY2" fmla="*/ 341258 h 341258"/>
            </a:gdLst>
            <a:ahLst/>
            <a:cxnLst>
              <a:cxn ang="0">
                <a:pos x="connsiteX0" y="connsiteY0"/>
              </a:cxn>
              <a:cxn ang="0">
                <a:pos x="connsiteX1" y="connsiteY1"/>
              </a:cxn>
              <a:cxn ang="0">
                <a:pos x="connsiteX2" y="connsiteY2"/>
              </a:cxn>
            </a:cxnLst>
            <a:rect l="l" t="t" r="r" b="b"/>
            <a:pathLst>
              <a:path w="2621280" h="341258">
                <a:moveTo>
                  <a:pt x="2621280" y="158378"/>
                </a:moveTo>
                <a:cubicBezTo>
                  <a:pt x="2413000" y="66938"/>
                  <a:pt x="2204720" y="-24502"/>
                  <a:pt x="1767840" y="5978"/>
                </a:cubicBezTo>
                <a:cubicBezTo>
                  <a:pt x="1330960" y="36458"/>
                  <a:pt x="665480" y="188858"/>
                  <a:pt x="0" y="341258"/>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3" name="直線接點 12"/>
          <p:cNvCxnSpPr/>
          <p:nvPr/>
        </p:nvCxnSpPr>
        <p:spPr>
          <a:xfrm>
            <a:off x="4739640" y="3398520"/>
            <a:ext cx="3048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370320" y="5560540"/>
            <a:ext cx="1158973" cy="961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灯片编号占位符 4"/>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4"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How’s the results?</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4" name="文字方塊 3"/>
              <p:cNvSpPr txBox="1"/>
              <p:nvPr/>
            </p:nvSpPr>
            <p:spPr>
              <a:xfrm>
                <a:off x="476546" y="2152354"/>
                <a:ext cx="2150246"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800" dirty="0"/>
                  <a:t>y = b + w </a:t>
                </a:r>
                <a14:m>
                  <m:oMath xmlns:m="http://schemas.openxmlformats.org/officeDocument/2006/math">
                    <m:r>
                      <a:rPr lang="en-US" altLang="zh-TW" sz="2800" i="1">
                        <a:latin typeface="Cambria Math" panose="02040503050406030204" pitchFamily="18" charset="0"/>
                        <a:ea typeface="Cambria Math" panose="02040503050406030204" pitchFamily="18" charset="0"/>
                      </a:rPr>
                      <m:t>∙</m:t>
                    </m:r>
                  </m:oMath>
                </a14:m>
                <a:r>
                  <a:rPr lang="en-US" altLang="zh-TW" sz="2800" dirty="0"/>
                  <a:t> </a:t>
                </a:r>
                <a:r>
                  <a:rPr lang="en-US" altLang="zh-TW" sz="2800" dirty="0" err="1"/>
                  <a:t>x</a:t>
                </a:r>
                <a:r>
                  <a:rPr lang="en-US" altLang="zh-TW" sz="2800" baseline="-25000" dirty="0" err="1"/>
                  <a:t>cp</a:t>
                </a:r>
                <a:endParaRPr lang="zh-TW" altLang="en-US" sz="2800" baseline="30000" dirty="0"/>
              </a:p>
            </p:txBody>
          </p:sp>
        </mc:Choice>
        <mc:Fallback>
          <p:sp>
            <p:nvSpPr>
              <p:cNvPr id="4" name="文字方塊 3"/>
              <p:cNvSpPr txBox="1">
                <a:spLocks noRot="1" noChangeAspect="1" noMove="1" noResize="1" noEditPoints="1" noAdjustHandles="1" noChangeArrowheads="1" noChangeShapeType="1" noTextEdit="1"/>
              </p:cNvSpPr>
              <p:nvPr/>
            </p:nvSpPr>
            <p:spPr>
              <a:xfrm>
                <a:off x="476546" y="2152354"/>
                <a:ext cx="2150246" cy="523220"/>
              </a:xfrm>
              <a:prstGeom prst="rect">
                <a:avLst/>
              </a:prstGeom>
              <a:blipFill rotWithShape="1">
                <a:blip r:embed="rId1"/>
                <a:stretch>
                  <a:fillRect l="-4237" t="-10345" r="-847" b="-31034"/>
                </a:stretch>
              </a:blipFill>
            </p:spPr>
            <p:txBody>
              <a:bodyPr/>
              <a:lstStyle/>
              <a:p>
                <a:r>
                  <a:rPr lang="zh-TW" altLang="en-US">
                    <a:noFill/>
                  </a:rPr>
                  <a:t> </a:t>
                </a:r>
                <a:endParaRPr lang="zh-TW" altLang="en-US">
                  <a:noFill/>
                </a:endParaRPr>
              </a:p>
            </p:txBody>
          </p:sp>
        </mc:Fallback>
      </mc:AlternateContent>
      <p:sp>
        <p:nvSpPr>
          <p:cNvPr id="5" name="文字方塊 4"/>
          <p:cNvSpPr txBox="1"/>
          <p:nvPr/>
        </p:nvSpPr>
        <p:spPr>
          <a:xfrm>
            <a:off x="461609" y="2823068"/>
            <a:ext cx="1701609" cy="523220"/>
          </a:xfrm>
          <a:prstGeom prst="rect">
            <a:avLst/>
          </a:prstGeom>
          <a:noFill/>
        </p:spPr>
        <p:txBody>
          <a:bodyPr wrap="square" rtlCol="0">
            <a:spAutoFit/>
          </a:bodyPr>
          <a:lstStyle/>
          <a:p>
            <a:r>
              <a:rPr lang="en-US" altLang="zh-TW" sz="2800" dirty="0"/>
              <a:t>b = -188.4</a:t>
            </a:r>
            <a:endParaRPr lang="zh-TW" altLang="en-US" sz="2800" dirty="0"/>
          </a:p>
        </p:txBody>
      </p:sp>
      <p:sp>
        <p:nvSpPr>
          <p:cNvPr id="6" name="文字方塊 5"/>
          <p:cNvSpPr txBox="1"/>
          <p:nvPr/>
        </p:nvSpPr>
        <p:spPr>
          <a:xfrm>
            <a:off x="443772" y="3402083"/>
            <a:ext cx="1546864" cy="523220"/>
          </a:xfrm>
          <a:prstGeom prst="rect">
            <a:avLst/>
          </a:prstGeom>
          <a:noFill/>
        </p:spPr>
        <p:txBody>
          <a:bodyPr wrap="square" rtlCol="0">
            <a:spAutoFit/>
          </a:bodyPr>
          <a:lstStyle/>
          <a:p>
            <a:r>
              <a:rPr lang="en-US" altLang="zh-TW" sz="2800" dirty="0"/>
              <a:t>w = 2.7</a:t>
            </a:r>
            <a:endParaRPr lang="zh-TW" altLang="en-US" sz="2800" dirty="0"/>
          </a:p>
        </p:txBody>
      </p:sp>
      <p:sp>
        <p:nvSpPr>
          <p:cNvPr id="7" name="文字方塊 6"/>
          <p:cNvSpPr txBox="1"/>
          <p:nvPr/>
        </p:nvSpPr>
        <p:spPr>
          <a:xfrm>
            <a:off x="384857" y="3944064"/>
            <a:ext cx="2324844" cy="830997"/>
          </a:xfrm>
          <a:prstGeom prst="rect">
            <a:avLst/>
          </a:prstGeom>
          <a:noFill/>
        </p:spPr>
        <p:txBody>
          <a:bodyPr wrap="square" rtlCol="0">
            <a:spAutoFit/>
          </a:bodyPr>
          <a:lstStyle/>
          <a:p>
            <a:r>
              <a:rPr lang="en-US" altLang="zh-TW" sz="2400" dirty="0"/>
              <a:t>Average Error on Training Data </a:t>
            </a:r>
            <a:endParaRPr lang="en-US" altLang="zh-TW" sz="2400" dirty="0"/>
          </a:p>
        </p:txBody>
      </p:sp>
      <p:pic>
        <p:nvPicPr>
          <p:cNvPr id="8" name="圖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701" y="2281958"/>
            <a:ext cx="6288495" cy="4233533"/>
          </a:xfrm>
          <a:prstGeom prst="rect">
            <a:avLst/>
          </a:prstGeom>
        </p:spPr>
      </p:pic>
      <p:sp>
        <p:nvSpPr>
          <p:cNvPr id="9" name="文字方塊 8"/>
          <p:cNvSpPr txBox="1"/>
          <p:nvPr/>
        </p:nvSpPr>
        <p:spPr>
          <a:xfrm>
            <a:off x="4572000" y="1931989"/>
            <a:ext cx="2926080" cy="461665"/>
          </a:xfrm>
          <a:prstGeom prst="rect">
            <a:avLst/>
          </a:prstGeom>
          <a:noFill/>
        </p:spPr>
        <p:txBody>
          <a:bodyPr wrap="square" rtlCol="0">
            <a:spAutoFit/>
          </a:bodyPr>
          <a:lstStyle/>
          <a:p>
            <a:pPr algn="ctr"/>
            <a:r>
              <a:rPr lang="en-US" altLang="zh-TW" sz="2400" dirty="0"/>
              <a:t>Training Data</a:t>
            </a:r>
            <a:endParaRPr lang="zh-TW" altLang="en-US" sz="2400" dirty="0"/>
          </a:p>
        </p:txBody>
      </p:sp>
      <mc:AlternateContent xmlns:mc="http://schemas.openxmlformats.org/markup-compatibility/2006">
        <mc:Choice xmlns:a14="http://schemas.microsoft.com/office/drawing/2010/main" Requires="a14">
          <p:sp>
            <p:nvSpPr>
              <p:cNvPr id="10" name="文字方塊 9"/>
              <p:cNvSpPr txBox="1"/>
              <p:nvPr/>
            </p:nvSpPr>
            <p:spPr>
              <a:xfrm>
                <a:off x="7659189" y="2695036"/>
                <a:ext cx="37369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1</m:t>
                          </m:r>
                        </m:sup>
                      </m:sSup>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7659189" y="2695036"/>
                <a:ext cx="373692" cy="369332"/>
              </a:xfrm>
              <a:prstGeom prst="rect">
                <a:avLst/>
              </a:prstGeom>
              <a:blipFill rotWithShape="1">
                <a:blip r:embed="rId3"/>
                <a:stretch>
                  <a:fillRect l="-9677" r="-645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6138920" y="4339073"/>
                <a:ext cx="3802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2</m:t>
                          </m:r>
                        </m:sup>
                      </m:sSup>
                    </m:oMath>
                  </m:oMathPara>
                </a14:m>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6138920" y="4339073"/>
                <a:ext cx="380297" cy="369332"/>
              </a:xfrm>
              <a:prstGeom prst="rect">
                <a:avLst/>
              </a:prstGeom>
              <a:blipFill rotWithShape="1">
                <a:blip r:embed="rId4"/>
                <a:stretch>
                  <a:fillRect l="-9677" r="-8065"/>
                </a:stretch>
              </a:blipFill>
            </p:spPr>
            <p:txBody>
              <a:bodyPr/>
              <a:lstStyle/>
              <a:p>
                <a:r>
                  <a:rPr lang="zh-TW" altLang="en-US">
                    <a:noFill/>
                  </a:rPr>
                  <a:t> </a:t>
                </a:r>
                <a:endParaRPr lang="zh-TW" altLang="en-US">
                  <a:noFill/>
                </a:endParaRPr>
              </a:p>
            </p:txBody>
          </p:sp>
        </mc:Fallback>
      </mc:AlternateContent>
      <p:cxnSp>
        <p:nvCxnSpPr>
          <p:cNvPr id="13" name="直線接點 12"/>
          <p:cNvCxnSpPr/>
          <p:nvPr/>
        </p:nvCxnSpPr>
        <p:spPr>
          <a:xfrm>
            <a:off x="8067675" y="2715528"/>
            <a:ext cx="0" cy="26161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a:off x="6069330" y="4464089"/>
            <a:ext cx="0" cy="119301"/>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060604" y="5239882"/>
            <a:ext cx="1019831" cy="461665"/>
          </a:xfrm>
          <a:prstGeom prst="rect">
            <a:avLst/>
          </a:prstGeom>
        </p:spPr>
        <p:txBody>
          <a:bodyPr wrap="none">
            <a:spAutoFit/>
          </a:bodyPr>
          <a:lstStyle/>
          <a:p>
            <a:r>
              <a:rPr lang="en-US" altLang="zh-TW" sz="2400" dirty="0"/>
              <a:t>= 31.9 </a:t>
            </a:r>
            <a:endParaRPr lang="zh-TW" altLang="en-US" sz="2400" dirty="0"/>
          </a:p>
        </p:txBody>
      </p:sp>
      <mc:AlternateContent xmlns:mc="http://schemas.openxmlformats.org/markup-compatibility/2006">
        <mc:Choice xmlns:a14="http://schemas.microsoft.com/office/drawing/2010/main" Requires="a14">
          <p:sp>
            <p:nvSpPr>
              <p:cNvPr id="18" name="矩形 17"/>
              <p:cNvSpPr/>
              <p:nvPr/>
            </p:nvSpPr>
            <p:spPr>
              <a:xfrm>
                <a:off x="384857" y="4852630"/>
                <a:ext cx="1785040"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10</m:t>
                          </m:r>
                        </m:den>
                      </m:f>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10</m:t>
                          </m:r>
                        </m:sup>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𝑛</m:t>
                              </m:r>
                            </m:sup>
                          </m:sSup>
                        </m:e>
                      </m:nary>
                    </m:oMath>
                  </m:oMathPara>
                </a14:m>
                <a:endParaRPr lang="zh-TW" altLang="en-US" sz="2400" dirty="0"/>
              </a:p>
            </p:txBody>
          </p:sp>
        </mc:Choice>
        <mc:Fallback>
          <p:sp>
            <p:nvSpPr>
              <p:cNvPr id="18" name="矩形 17"/>
              <p:cNvSpPr>
                <a:spLocks noRot="1" noChangeAspect="1" noMove="1" noResize="1" noEditPoints="1" noAdjustHandles="1" noChangeArrowheads="1" noChangeShapeType="1" noTextEdit="1"/>
              </p:cNvSpPr>
              <p:nvPr/>
            </p:nvSpPr>
            <p:spPr>
              <a:xfrm>
                <a:off x="384857" y="4852630"/>
                <a:ext cx="1785040" cy="1130631"/>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6" grpId="0"/>
      <p:bldP spid="7" grpId="0"/>
      <p:bldP spid="9" grpId="0"/>
      <p:bldP spid="10" grpId="0" bldLvl="0" animBg="1"/>
      <p:bldP spid="11" grpId="0" bldLvl="0" animBg="1"/>
      <p:bldP spid="17" grpId="0"/>
      <p:bldP spid="1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1785620" y="2638425"/>
            <a:ext cx="7358380" cy="203200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altLang="zh-TW" sz="6600" dirty="0">
                <a:solidFill>
                  <a:schemeClr val="bg1"/>
                </a:solidFill>
                <a:sym typeface="+mn-ea"/>
              </a:rPr>
              <a:t>Overview of </a:t>
            </a:r>
            <a:br>
              <a:rPr lang="en-US" altLang="zh-TW" sz="6600" dirty="0">
                <a:solidFill>
                  <a:schemeClr val="bg1"/>
                </a:solidFill>
                <a:sym typeface="+mn-ea"/>
              </a:rPr>
            </a:br>
            <a:r>
              <a:rPr lang="en-US" altLang="zh-TW" sz="6600" dirty="0">
                <a:solidFill>
                  <a:schemeClr val="bg1"/>
                </a:solidFill>
                <a:sym typeface="+mn-ea"/>
              </a:rPr>
              <a:t>the Component</a:t>
            </a:r>
            <a:endParaRPr lang="en-US" altLang="zh-CN" sz="6600" dirty="0">
              <a:solidFill>
                <a:schemeClr val="bg1"/>
              </a:solidFill>
              <a:sym typeface="+mn-ea"/>
            </a:endParaRPr>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How’s the results? </a:t>
            </a:r>
            <a:br>
              <a:rPr sz="3600" b="1" kern="0" spc="-5" dirty="0">
                <a:solidFill>
                  <a:srgbClr val="00294D"/>
                </a:solidFill>
                <a:latin typeface="Calibri" panose="020F0502020204030204"/>
                <a:cs typeface="Calibri" panose="020F0502020204030204"/>
              </a:rPr>
            </a:br>
            <a:r>
              <a:rPr sz="3600" b="1" kern="0" spc="-5" dirty="0">
                <a:solidFill>
                  <a:srgbClr val="00294D"/>
                </a:solidFill>
                <a:latin typeface="Calibri" panose="020F0502020204030204"/>
                <a:cs typeface="Calibri" panose="020F0502020204030204"/>
              </a:rPr>
              <a:t>- Generalization</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476546" y="2152354"/>
                <a:ext cx="2150246"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800" dirty="0"/>
                  <a:t>y = b + w </a:t>
                </a:r>
                <a14:m>
                  <m:oMath xmlns:m="http://schemas.openxmlformats.org/officeDocument/2006/math">
                    <m:r>
                      <a:rPr lang="en-US" altLang="zh-TW" sz="2800" i="1">
                        <a:latin typeface="Cambria Math" panose="02040503050406030204" pitchFamily="18" charset="0"/>
                        <a:ea typeface="Cambria Math" panose="02040503050406030204" pitchFamily="18" charset="0"/>
                      </a:rPr>
                      <m:t>∙</m:t>
                    </m:r>
                  </m:oMath>
                </a14:m>
                <a:r>
                  <a:rPr lang="en-US" altLang="zh-TW" sz="2800" dirty="0"/>
                  <a:t> </a:t>
                </a:r>
                <a:r>
                  <a:rPr lang="en-US" altLang="zh-TW" sz="2800" dirty="0" err="1"/>
                  <a:t>x</a:t>
                </a:r>
                <a:r>
                  <a:rPr lang="en-US" altLang="zh-TW" sz="2800" baseline="-25000" dirty="0" err="1"/>
                  <a:t>cp</a:t>
                </a:r>
                <a:endParaRPr lang="zh-TW" altLang="en-US" sz="2800" baseline="30000" dirty="0"/>
              </a:p>
            </p:txBody>
          </p:sp>
        </mc:Choice>
        <mc:Fallback>
          <p:sp>
            <p:nvSpPr>
              <p:cNvPr id="4" name="文字方塊 3"/>
              <p:cNvSpPr txBox="1">
                <a:spLocks noRot="1" noChangeAspect="1" noMove="1" noResize="1" noEditPoints="1" noAdjustHandles="1" noChangeArrowheads="1" noChangeShapeType="1" noTextEdit="1"/>
              </p:cNvSpPr>
              <p:nvPr/>
            </p:nvSpPr>
            <p:spPr>
              <a:xfrm>
                <a:off x="476546" y="2152354"/>
                <a:ext cx="2150246" cy="523220"/>
              </a:xfrm>
              <a:prstGeom prst="rect">
                <a:avLst/>
              </a:prstGeom>
              <a:blipFill rotWithShape="1">
                <a:blip r:embed="rId1"/>
                <a:stretch>
                  <a:fillRect l="-4237" t="-10345" r="-847" b="-31034"/>
                </a:stretch>
              </a:blipFill>
            </p:spPr>
            <p:txBody>
              <a:bodyPr/>
              <a:lstStyle/>
              <a:p>
                <a:r>
                  <a:rPr lang="zh-TW" altLang="en-US">
                    <a:noFill/>
                  </a:rPr>
                  <a:t> </a:t>
                </a:r>
                <a:endParaRPr lang="zh-TW" altLang="en-US">
                  <a:noFill/>
                </a:endParaRPr>
              </a:p>
            </p:txBody>
          </p:sp>
        </mc:Fallback>
      </mc:AlternateContent>
      <p:sp>
        <p:nvSpPr>
          <p:cNvPr id="5" name="文字方塊 4"/>
          <p:cNvSpPr txBox="1"/>
          <p:nvPr/>
        </p:nvSpPr>
        <p:spPr>
          <a:xfrm>
            <a:off x="461609" y="2823068"/>
            <a:ext cx="1701609" cy="523220"/>
          </a:xfrm>
          <a:prstGeom prst="rect">
            <a:avLst/>
          </a:prstGeom>
          <a:noFill/>
        </p:spPr>
        <p:txBody>
          <a:bodyPr wrap="square" rtlCol="0">
            <a:spAutoFit/>
          </a:bodyPr>
          <a:lstStyle/>
          <a:p>
            <a:r>
              <a:rPr lang="en-US" altLang="zh-TW" sz="2800" dirty="0"/>
              <a:t>b = -188.4</a:t>
            </a:r>
            <a:endParaRPr lang="zh-TW" altLang="en-US" sz="2800" dirty="0"/>
          </a:p>
        </p:txBody>
      </p:sp>
      <p:sp>
        <p:nvSpPr>
          <p:cNvPr id="6" name="文字方塊 5"/>
          <p:cNvSpPr txBox="1"/>
          <p:nvPr/>
        </p:nvSpPr>
        <p:spPr>
          <a:xfrm>
            <a:off x="443772" y="3402083"/>
            <a:ext cx="1546864" cy="523220"/>
          </a:xfrm>
          <a:prstGeom prst="rect">
            <a:avLst/>
          </a:prstGeom>
          <a:noFill/>
        </p:spPr>
        <p:txBody>
          <a:bodyPr wrap="square" rtlCol="0">
            <a:spAutoFit/>
          </a:bodyPr>
          <a:lstStyle/>
          <a:p>
            <a:r>
              <a:rPr lang="en-US" altLang="zh-TW" sz="2800" dirty="0"/>
              <a:t>w = 2.7</a:t>
            </a:r>
            <a:endParaRPr lang="zh-TW" altLang="en-US" sz="2800" dirty="0"/>
          </a:p>
        </p:txBody>
      </p:sp>
      <p:sp>
        <p:nvSpPr>
          <p:cNvPr id="7" name="文字方塊 6"/>
          <p:cNvSpPr txBox="1"/>
          <p:nvPr/>
        </p:nvSpPr>
        <p:spPr>
          <a:xfrm>
            <a:off x="384857" y="3928824"/>
            <a:ext cx="2324844" cy="830997"/>
          </a:xfrm>
          <a:prstGeom prst="rect">
            <a:avLst/>
          </a:prstGeom>
          <a:noFill/>
        </p:spPr>
        <p:txBody>
          <a:bodyPr wrap="square" rtlCol="0">
            <a:spAutoFit/>
          </a:bodyPr>
          <a:lstStyle/>
          <a:p>
            <a:r>
              <a:rPr lang="en-US" altLang="zh-TW" sz="2400" dirty="0"/>
              <a:t>Average Error on Testing Data </a:t>
            </a:r>
            <a:endParaRPr lang="en-US" altLang="zh-TW" sz="2400" dirty="0"/>
          </a:p>
        </p:txBody>
      </p:sp>
      <p:sp>
        <p:nvSpPr>
          <p:cNvPr id="17" name="矩形 16"/>
          <p:cNvSpPr/>
          <p:nvPr/>
        </p:nvSpPr>
        <p:spPr>
          <a:xfrm>
            <a:off x="1990635" y="5199488"/>
            <a:ext cx="1019831" cy="461665"/>
          </a:xfrm>
          <a:prstGeom prst="rect">
            <a:avLst/>
          </a:prstGeom>
        </p:spPr>
        <p:txBody>
          <a:bodyPr wrap="none">
            <a:spAutoFit/>
          </a:bodyPr>
          <a:lstStyle/>
          <a:p>
            <a:r>
              <a:rPr lang="en-US" altLang="zh-TW" sz="2400" dirty="0"/>
              <a:t>= 35.0 </a:t>
            </a:r>
            <a:endParaRPr lang="zh-TW" altLang="en-US" sz="2400" dirty="0"/>
          </a:p>
        </p:txBody>
      </p:sp>
      <mc:AlternateContent xmlns:mc="http://schemas.openxmlformats.org/markup-compatibility/2006">
        <mc:Choice xmlns:a14="http://schemas.microsoft.com/office/drawing/2010/main" Requires="a14">
          <p:sp>
            <p:nvSpPr>
              <p:cNvPr id="18" name="矩形 17"/>
              <p:cNvSpPr/>
              <p:nvPr/>
            </p:nvSpPr>
            <p:spPr>
              <a:xfrm>
                <a:off x="384857" y="4837390"/>
                <a:ext cx="1785040" cy="11306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10</m:t>
                          </m:r>
                        </m:den>
                      </m:f>
                      <m:nary>
                        <m:naryPr>
                          <m:chr m:val="∑"/>
                          <m:ctrlPr>
                            <a:rPr lang="en-US" altLang="zh-TW" sz="2400" b="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𝑛</m:t>
                          </m:r>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10</m:t>
                          </m:r>
                        </m:sup>
                        <m:e>
                          <m:sSup>
                            <m:sSupPr>
                              <m:ctrlPr>
                                <a:rPr lang="en-US" altLang="zh-TW" sz="2400" b="0" i="1" smtClean="0">
                                  <a:latin typeface="Cambria Math" panose="02040503050406030204" pitchFamily="18" charset="0"/>
                                </a:rPr>
                              </m:ctrlPr>
                            </m:sSupPr>
                            <m:e>
                              <m:r>
                                <a:rPr lang="en-US" altLang="zh-TW" sz="2400" b="0" i="1" smtClean="0">
                                  <a:latin typeface="Cambria Math" panose="02040503050406030204" pitchFamily="18" charset="0"/>
                                </a:rPr>
                                <m:t>𝑒</m:t>
                              </m:r>
                            </m:e>
                            <m:sup>
                              <m:r>
                                <a:rPr lang="en-US" altLang="zh-TW" sz="2400" b="0" i="1" smtClean="0">
                                  <a:latin typeface="Cambria Math" panose="02040503050406030204" pitchFamily="18" charset="0"/>
                                </a:rPr>
                                <m:t>𝑛</m:t>
                              </m:r>
                            </m:sup>
                          </m:sSup>
                        </m:e>
                      </m:nary>
                    </m:oMath>
                  </m:oMathPara>
                </a14:m>
                <a:endParaRPr lang="zh-TW" altLang="en-US" sz="2400" dirty="0"/>
              </a:p>
            </p:txBody>
          </p:sp>
        </mc:Choice>
        <mc:Fallback>
          <p:sp>
            <p:nvSpPr>
              <p:cNvPr id="18" name="矩形 17"/>
              <p:cNvSpPr>
                <a:spLocks noRot="1" noChangeAspect="1" noMove="1" noResize="1" noEditPoints="1" noAdjustHandles="1" noChangeArrowheads="1" noChangeShapeType="1" noTextEdit="1"/>
              </p:cNvSpPr>
              <p:nvPr/>
            </p:nvSpPr>
            <p:spPr>
              <a:xfrm>
                <a:off x="384857" y="4837390"/>
                <a:ext cx="1785040" cy="1130631"/>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3" name="文字方塊 2"/>
          <p:cNvSpPr txBox="1"/>
          <p:nvPr/>
        </p:nvSpPr>
        <p:spPr>
          <a:xfrm>
            <a:off x="5297364" y="305694"/>
            <a:ext cx="3494944" cy="138499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800" dirty="0"/>
              <a:t>What we really care about is the error on new data (testing data)</a:t>
            </a:r>
            <a:endParaRPr lang="zh-TW" altLang="en-US" sz="2800" dirty="0"/>
          </a:p>
        </p:txBody>
      </p:sp>
      <p:pic>
        <p:nvPicPr>
          <p:cNvPr id="16" name="圖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289" y="2295180"/>
            <a:ext cx="6443575" cy="4337934"/>
          </a:xfrm>
          <a:prstGeom prst="rect">
            <a:avLst/>
          </a:prstGeom>
        </p:spPr>
      </p:pic>
      <p:sp>
        <p:nvSpPr>
          <p:cNvPr id="12" name="文字方塊 11"/>
          <p:cNvSpPr txBox="1"/>
          <p:nvPr/>
        </p:nvSpPr>
        <p:spPr>
          <a:xfrm>
            <a:off x="3685447" y="1952299"/>
            <a:ext cx="5106861" cy="461665"/>
          </a:xfrm>
          <a:prstGeom prst="rect">
            <a:avLst/>
          </a:prstGeom>
          <a:noFill/>
        </p:spPr>
        <p:txBody>
          <a:bodyPr wrap="square" rtlCol="0">
            <a:spAutoFit/>
          </a:bodyPr>
          <a:lstStyle/>
          <a:p>
            <a:pPr algn="ctr"/>
            <a:r>
              <a:rPr lang="en-US" altLang="zh-TW" sz="2400" dirty="0"/>
              <a:t>Another 10 </a:t>
            </a:r>
            <a:r>
              <a:rPr lang="en-US" altLang="zh-TW" sz="2400" dirty="0" err="1"/>
              <a:t>pokemons</a:t>
            </a:r>
            <a:r>
              <a:rPr lang="en-US" altLang="zh-TW" sz="2400" dirty="0"/>
              <a:t> as testing data</a:t>
            </a:r>
            <a:endParaRPr lang="zh-TW" altLang="en-US" sz="2400" dirty="0"/>
          </a:p>
        </p:txBody>
      </p:sp>
      <p:sp>
        <p:nvSpPr>
          <p:cNvPr id="19" name="文字方塊 18"/>
          <p:cNvSpPr txBox="1"/>
          <p:nvPr/>
        </p:nvSpPr>
        <p:spPr>
          <a:xfrm>
            <a:off x="3987788" y="2971196"/>
            <a:ext cx="2186325" cy="95410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800" dirty="0"/>
              <a:t>How can we do better?</a:t>
            </a:r>
            <a:endParaRPr lang="zh-TW" altLang="en-US" sz="2800" dirty="0"/>
          </a:p>
        </p:txBody>
      </p:sp>
      <p:sp>
        <p:nvSpPr>
          <p:cNvPr id="20" name="文字方塊 19"/>
          <p:cNvSpPr txBox="1"/>
          <p:nvPr/>
        </p:nvSpPr>
        <p:spPr>
          <a:xfrm>
            <a:off x="648310" y="5963399"/>
            <a:ext cx="2684651" cy="830997"/>
          </a:xfrm>
          <a:prstGeom prst="rect">
            <a:avLst/>
          </a:prstGeom>
          <a:noFill/>
        </p:spPr>
        <p:txBody>
          <a:bodyPr wrap="square" rtlCol="0">
            <a:spAutoFit/>
          </a:bodyPr>
          <a:lstStyle/>
          <a:p>
            <a:r>
              <a:rPr lang="en-US" altLang="zh-TW" sz="2400" dirty="0"/>
              <a:t>&gt; Average Error on Training Data (31.9) </a:t>
            </a:r>
            <a:endParaRPr lang="en-US" altLang="zh-TW" sz="2400" dirty="0"/>
          </a:p>
        </p:txBody>
      </p:sp>
      <p:sp>
        <p:nvSpPr>
          <p:cNvPr id="8" name="灯片编号占位符 7"/>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bldLvl="0" animBg="1"/>
      <p:bldP spid="3" grpId="0" bldLvl="0" animBg="1"/>
      <p:bldP spid="12" grpId="0"/>
      <p:bldP spid="19" grpId="0" bldLvl="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39654" y="280205"/>
            <a:ext cx="3833165" cy="523220"/>
          </a:xfrm>
          <a:prstGeom prst="rect">
            <a:avLst/>
          </a:prstGeom>
        </p:spPr>
        <p:txBody>
          <a:bodyPr wrap="none">
            <a:spAutoFit/>
          </a:bodyPr>
          <a:lstStyle/>
          <a:p>
            <a:r>
              <a:rPr lang="en-US" altLang="zh-TW" sz="2800" b="1" i="1" u="sng" dirty="0"/>
              <a:t>Selecting another Model</a:t>
            </a:r>
            <a:endParaRPr lang="zh-TW" altLang="en-US" sz="2800" b="1" i="1" u="sng" dirty="0"/>
          </a:p>
        </p:txBody>
      </p:sp>
      <p:sp>
        <p:nvSpPr>
          <p:cNvPr id="10" name="矩形 9"/>
          <p:cNvSpPr/>
          <p:nvPr/>
        </p:nvSpPr>
        <p:spPr>
          <a:xfrm>
            <a:off x="273625" y="4425470"/>
            <a:ext cx="1339662" cy="523220"/>
          </a:xfrm>
          <a:prstGeom prst="rect">
            <a:avLst/>
          </a:prstGeom>
        </p:spPr>
        <p:txBody>
          <a:bodyPr wrap="none">
            <a:spAutoFit/>
          </a:bodyPr>
          <a:lstStyle/>
          <a:p>
            <a:r>
              <a:rPr lang="en-US" altLang="zh-TW" sz="2800" b="1" i="1" u="sng" dirty="0"/>
              <a:t>Testing:</a:t>
            </a:r>
            <a:endParaRPr lang="zh-TW" altLang="en-US" sz="2800" b="1" i="1" u="sng" dirty="0"/>
          </a:p>
        </p:txBody>
      </p:sp>
      <p:sp>
        <p:nvSpPr>
          <p:cNvPr id="11" name="文字方塊 10"/>
          <p:cNvSpPr txBox="1"/>
          <p:nvPr/>
        </p:nvSpPr>
        <p:spPr>
          <a:xfrm>
            <a:off x="494480" y="5079691"/>
            <a:ext cx="3236869" cy="461665"/>
          </a:xfrm>
          <a:prstGeom prst="rect">
            <a:avLst/>
          </a:prstGeom>
          <a:noFill/>
        </p:spPr>
        <p:txBody>
          <a:bodyPr wrap="square" rtlCol="0">
            <a:spAutoFit/>
          </a:bodyPr>
          <a:lstStyle/>
          <a:p>
            <a:r>
              <a:rPr lang="en-US" altLang="zh-TW" sz="2400" dirty="0"/>
              <a:t>Average Error = 18.4</a:t>
            </a:r>
            <a:endParaRPr lang="zh-TW" altLang="en-US" sz="2400" dirty="0"/>
          </a:p>
        </p:txBody>
      </p:sp>
      <mc:AlternateContent xmlns:mc="http://schemas.openxmlformats.org/markup-compatibility/2006">
        <mc:Choice xmlns:a14="http://schemas.microsoft.com/office/drawing/2010/main" Requires="a14">
          <p:sp>
            <p:nvSpPr>
              <p:cNvPr id="13" name="文字方塊 12"/>
              <p:cNvSpPr txBox="1"/>
              <p:nvPr/>
            </p:nvSpPr>
            <p:spPr>
              <a:xfrm>
                <a:off x="344298" y="1262907"/>
                <a:ext cx="334436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TW" sz="2400" dirty="0"/>
                  <a:t>y = b + w</a:t>
                </a:r>
                <a:r>
                  <a:rPr lang="en-US" altLang="zh-TW" sz="2400" baseline="-25000" dirty="0"/>
                  <a:t>1</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x</a:t>
                </a:r>
                <a:r>
                  <a:rPr lang="en-US" altLang="zh-TW" sz="2400" baseline="-25000" dirty="0"/>
                  <a:t>cp </a:t>
                </a:r>
                <a:r>
                  <a:rPr lang="en-US" altLang="zh-TW" sz="2400" dirty="0"/>
                  <a:t>+ w</a:t>
                </a:r>
                <a:r>
                  <a:rPr lang="en-US" altLang="zh-TW" sz="2400" baseline="-25000" dirty="0"/>
                  <a:t>2</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2</a:t>
                </a:r>
                <a:endParaRPr lang="zh-TW" altLang="en-US" sz="2400" baseline="30000" dirty="0"/>
              </a:p>
            </p:txBody>
          </p:sp>
        </mc:Choice>
        <mc:Fallback>
          <p:sp>
            <p:nvSpPr>
              <p:cNvPr id="13" name="文字方塊 12"/>
              <p:cNvSpPr txBox="1">
                <a:spLocks noRot="1" noChangeAspect="1" noMove="1" noResize="1" noEditPoints="1" noAdjustHandles="1" noChangeArrowheads="1" noChangeShapeType="1" noTextEdit="1"/>
              </p:cNvSpPr>
              <p:nvPr/>
            </p:nvSpPr>
            <p:spPr>
              <a:xfrm>
                <a:off x="344298" y="1262907"/>
                <a:ext cx="3344366" cy="461665"/>
              </a:xfrm>
              <a:prstGeom prst="rect">
                <a:avLst/>
              </a:prstGeom>
              <a:blipFill rotWithShape="1">
                <a:blip r:embed="rId1"/>
                <a:stretch>
                  <a:fillRect l="-2727" t="-10390" r="-364" b="-27273"/>
                </a:stretch>
              </a:blipFill>
            </p:spPr>
            <p:txBody>
              <a:bodyPr/>
              <a:lstStyle/>
              <a:p>
                <a:r>
                  <a:rPr lang="zh-TW" altLang="en-US">
                    <a:noFill/>
                  </a:rPr>
                  <a:t> </a:t>
                </a:r>
                <a:endParaRPr lang="zh-TW" altLang="en-US">
                  <a:noFill/>
                </a:endParaRPr>
              </a:p>
            </p:txBody>
          </p:sp>
        </mc:Fallback>
      </mc:AlternateContent>
      <p:sp>
        <p:nvSpPr>
          <p:cNvPr id="15" name="文字方塊 14"/>
          <p:cNvSpPr txBox="1"/>
          <p:nvPr/>
        </p:nvSpPr>
        <p:spPr>
          <a:xfrm>
            <a:off x="477283" y="3760075"/>
            <a:ext cx="3236869" cy="461665"/>
          </a:xfrm>
          <a:prstGeom prst="rect">
            <a:avLst/>
          </a:prstGeom>
          <a:noFill/>
        </p:spPr>
        <p:txBody>
          <a:bodyPr wrap="square" rtlCol="0">
            <a:spAutoFit/>
          </a:bodyPr>
          <a:lstStyle/>
          <a:p>
            <a:r>
              <a:rPr lang="en-US" altLang="zh-TW" sz="2400" dirty="0"/>
              <a:t>Average Error = 15.4 </a:t>
            </a:r>
            <a:endParaRPr lang="zh-TW" altLang="en-US" sz="2400" dirty="0"/>
          </a:p>
        </p:txBody>
      </p:sp>
      <p:sp>
        <p:nvSpPr>
          <p:cNvPr id="16" name="矩形 15"/>
          <p:cNvSpPr/>
          <p:nvPr/>
        </p:nvSpPr>
        <p:spPr>
          <a:xfrm>
            <a:off x="277993" y="2209845"/>
            <a:ext cx="2267224" cy="523220"/>
          </a:xfrm>
          <a:prstGeom prst="rect">
            <a:avLst/>
          </a:prstGeom>
        </p:spPr>
        <p:txBody>
          <a:bodyPr wrap="none">
            <a:spAutoFit/>
          </a:bodyPr>
          <a:lstStyle/>
          <a:p>
            <a:r>
              <a:rPr lang="en-US" altLang="zh-TW" sz="2800" b="1" i="1" u="sng" dirty="0"/>
              <a:t>Best Function </a:t>
            </a:r>
            <a:endParaRPr lang="zh-TW" altLang="en-US" sz="2800" b="1" i="1" u="sng" dirty="0"/>
          </a:p>
        </p:txBody>
      </p:sp>
      <p:sp>
        <p:nvSpPr>
          <p:cNvPr id="17" name="文字方塊 16"/>
          <p:cNvSpPr txBox="1"/>
          <p:nvPr/>
        </p:nvSpPr>
        <p:spPr>
          <a:xfrm>
            <a:off x="477285" y="2826142"/>
            <a:ext cx="3236869" cy="461665"/>
          </a:xfrm>
          <a:prstGeom prst="rect">
            <a:avLst/>
          </a:prstGeom>
          <a:noFill/>
        </p:spPr>
        <p:txBody>
          <a:bodyPr wrap="square" rtlCol="0">
            <a:spAutoFit/>
          </a:bodyPr>
          <a:lstStyle/>
          <a:p>
            <a:r>
              <a:rPr lang="en-US" altLang="zh-TW" sz="2400" dirty="0"/>
              <a:t>b = -10.3</a:t>
            </a:r>
            <a:endParaRPr lang="zh-TW" altLang="en-US" sz="2400" dirty="0"/>
          </a:p>
        </p:txBody>
      </p:sp>
      <p:sp>
        <p:nvSpPr>
          <p:cNvPr id="18" name="文字方塊 17"/>
          <p:cNvSpPr txBox="1"/>
          <p:nvPr/>
        </p:nvSpPr>
        <p:spPr>
          <a:xfrm>
            <a:off x="477283" y="3264446"/>
            <a:ext cx="3236869" cy="461665"/>
          </a:xfrm>
          <a:prstGeom prst="rect">
            <a:avLst/>
          </a:prstGeom>
          <a:noFill/>
        </p:spPr>
        <p:txBody>
          <a:bodyPr wrap="square" rtlCol="0">
            <a:spAutoFit/>
          </a:bodyPr>
          <a:lstStyle/>
          <a:p>
            <a:r>
              <a:rPr lang="en-US" altLang="zh-TW" sz="2400" dirty="0"/>
              <a:t>w</a:t>
            </a:r>
            <a:r>
              <a:rPr lang="en-US" altLang="zh-TW" sz="2400" baseline="-25000" dirty="0"/>
              <a:t>1</a:t>
            </a:r>
            <a:r>
              <a:rPr lang="en-US" altLang="zh-TW" sz="2400" dirty="0"/>
              <a:t> = 1.0, w</a:t>
            </a:r>
            <a:r>
              <a:rPr lang="en-US" altLang="zh-TW" sz="2400" baseline="-25000" dirty="0"/>
              <a:t>2</a:t>
            </a:r>
            <a:r>
              <a:rPr lang="en-US" altLang="zh-TW" sz="2400" dirty="0"/>
              <a:t> = 2.7 x 10</a:t>
            </a:r>
            <a:r>
              <a:rPr lang="en-US" altLang="zh-TW" sz="2400" baseline="30000" dirty="0"/>
              <a:t>-3</a:t>
            </a:r>
            <a:r>
              <a:rPr lang="en-US" altLang="zh-TW" sz="2400" dirty="0"/>
              <a:t> </a:t>
            </a:r>
            <a:endParaRPr lang="zh-TW" altLang="en-US" sz="2400" dirty="0"/>
          </a:p>
        </p:txBody>
      </p:sp>
      <p:sp>
        <p:nvSpPr>
          <p:cNvPr id="2" name="文字方塊 1"/>
          <p:cNvSpPr txBox="1"/>
          <p:nvPr/>
        </p:nvSpPr>
        <p:spPr>
          <a:xfrm>
            <a:off x="494480" y="5638052"/>
            <a:ext cx="2978839" cy="830997"/>
          </a:xfrm>
          <a:prstGeom prst="rect">
            <a:avLst/>
          </a:prstGeom>
          <a:noFill/>
        </p:spPr>
        <p:txBody>
          <a:bodyPr wrap="square" rtlCol="0">
            <a:spAutoFit/>
          </a:bodyPr>
          <a:lstStyle/>
          <a:p>
            <a:r>
              <a:rPr lang="en-US" altLang="zh-TW" sz="2400" dirty="0"/>
              <a:t>Better! Could it be even better?</a:t>
            </a:r>
            <a:endParaRPr lang="zh-TW" altLang="en-US" sz="2400" dirty="0"/>
          </a:p>
        </p:txBody>
      </p:sp>
      <p:pic>
        <p:nvPicPr>
          <p:cNvPr id="19" name="圖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3307" y="0"/>
            <a:ext cx="5170078" cy="3480593"/>
          </a:xfrm>
          <a:prstGeom prst="rect">
            <a:avLst/>
          </a:prstGeom>
        </p:spPr>
      </p:pic>
      <p:pic>
        <p:nvPicPr>
          <p:cNvPr id="20" name="內容版面配置區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93307" y="3404309"/>
            <a:ext cx="5170078" cy="3480593"/>
          </a:xfrm>
        </p:spPr>
      </p:pic>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bldLvl="0" animBg="1"/>
      <p:bldP spid="15" grpId="0"/>
      <p:bldP spid="16" grpId="0"/>
      <p:bldP spid="17" grpId="0"/>
      <p:bldP spid="18"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9654" y="280205"/>
            <a:ext cx="3833165" cy="523220"/>
          </a:xfrm>
          <a:prstGeom prst="rect">
            <a:avLst/>
          </a:prstGeom>
        </p:spPr>
        <p:txBody>
          <a:bodyPr wrap="none">
            <a:spAutoFit/>
          </a:bodyPr>
          <a:lstStyle/>
          <a:p>
            <a:r>
              <a:rPr lang="en-US" altLang="zh-TW" sz="2800" b="1" i="1" u="sng" dirty="0"/>
              <a:t>Selecting another Model</a:t>
            </a:r>
            <a:endParaRPr lang="zh-TW" altLang="en-US" sz="2800" b="1" i="1" u="sng" dirty="0"/>
          </a:p>
        </p:txBody>
      </p:sp>
      <p:sp>
        <p:nvSpPr>
          <p:cNvPr id="5" name="矩形 4"/>
          <p:cNvSpPr/>
          <p:nvPr/>
        </p:nvSpPr>
        <p:spPr>
          <a:xfrm>
            <a:off x="273625" y="4425470"/>
            <a:ext cx="1339662" cy="523220"/>
          </a:xfrm>
          <a:prstGeom prst="rect">
            <a:avLst/>
          </a:prstGeom>
        </p:spPr>
        <p:txBody>
          <a:bodyPr wrap="none">
            <a:spAutoFit/>
          </a:bodyPr>
          <a:lstStyle/>
          <a:p>
            <a:r>
              <a:rPr lang="en-US" altLang="zh-TW" sz="2800" b="1" i="1" u="sng" dirty="0"/>
              <a:t>Testing:</a:t>
            </a:r>
            <a:endParaRPr lang="zh-TW" altLang="en-US" sz="2800" b="1" i="1" u="sng" dirty="0"/>
          </a:p>
        </p:txBody>
      </p:sp>
      <p:sp>
        <p:nvSpPr>
          <p:cNvPr id="6" name="文字方塊 5"/>
          <p:cNvSpPr txBox="1"/>
          <p:nvPr/>
        </p:nvSpPr>
        <p:spPr>
          <a:xfrm>
            <a:off x="492523" y="4969986"/>
            <a:ext cx="3236869" cy="461665"/>
          </a:xfrm>
          <a:prstGeom prst="rect">
            <a:avLst/>
          </a:prstGeom>
          <a:noFill/>
        </p:spPr>
        <p:txBody>
          <a:bodyPr wrap="square" rtlCol="0">
            <a:spAutoFit/>
          </a:bodyPr>
          <a:lstStyle/>
          <a:p>
            <a:r>
              <a:rPr lang="en-US" altLang="zh-TW" sz="2400" dirty="0"/>
              <a:t>Average Error = 18.1</a:t>
            </a:r>
            <a:endParaRPr lang="zh-TW" altLang="en-US" sz="2400" dirty="0"/>
          </a:p>
        </p:txBody>
      </p:sp>
      <p:sp>
        <p:nvSpPr>
          <p:cNvPr id="8" name="文字方塊 7"/>
          <p:cNvSpPr txBox="1"/>
          <p:nvPr/>
        </p:nvSpPr>
        <p:spPr>
          <a:xfrm>
            <a:off x="494479" y="3949863"/>
            <a:ext cx="3236869" cy="461665"/>
          </a:xfrm>
          <a:prstGeom prst="rect">
            <a:avLst/>
          </a:prstGeom>
          <a:noFill/>
        </p:spPr>
        <p:txBody>
          <a:bodyPr wrap="square" rtlCol="0">
            <a:spAutoFit/>
          </a:bodyPr>
          <a:lstStyle/>
          <a:p>
            <a:r>
              <a:rPr lang="en-US" altLang="zh-TW" sz="2400" dirty="0"/>
              <a:t>Average Error = 15.3 </a:t>
            </a:r>
            <a:endParaRPr lang="zh-TW" altLang="en-US" sz="2400" dirty="0"/>
          </a:p>
        </p:txBody>
      </p:sp>
      <p:sp>
        <p:nvSpPr>
          <p:cNvPr id="9" name="矩形 8"/>
          <p:cNvSpPr/>
          <p:nvPr/>
        </p:nvSpPr>
        <p:spPr>
          <a:xfrm>
            <a:off x="277993" y="2209845"/>
            <a:ext cx="2267224" cy="523220"/>
          </a:xfrm>
          <a:prstGeom prst="rect">
            <a:avLst/>
          </a:prstGeom>
        </p:spPr>
        <p:txBody>
          <a:bodyPr wrap="none">
            <a:spAutoFit/>
          </a:bodyPr>
          <a:lstStyle/>
          <a:p>
            <a:r>
              <a:rPr lang="en-US" altLang="zh-TW" sz="2800" b="1" i="1" u="sng" dirty="0"/>
              <a:t>Best Function </a:t>
            </a:r>
            <a:endParaRPr lang="zh-TW" altLang="en-US" sz="2800" b="1" i="1" u="sng" dirty="0"/>
          </a:p>
        </p:txBody>
      </p:sp>
      <p:sp>
        <p:nvSpPr>
          <p:cNvPr id="10" name="文字方塊 9"/>
          <p:cNvSpPr txBox="1"/>
          <p:nvPr/>
        </p:nvSpPr>
        <p:spPr>
          <a:xfrm>
            <a:off x="492523" y="2752099"/>
            <a:ext cx="3236869" cy="461665"/>
          </a:xfrm>
          <a:prstGeom prst="rect">
            <a:avLst/>
          </a:prstGeom>
          <a:noFill/>
        </p:spPr>
        <p:txBody>
          <a:bodyPr wrap="square" rtlCol="0">
            <a:spAutoFit/>
          </a:bodyPr>
          <a:lstStyle/>
          <a:p>
            <a:r>
              <a:rPr lang="en-US" altLang="zh-TW" sz="2400" dirty="0"/>
              <a:t>b = 6.4, w</a:t>
            </a:r>
            <a:r>
              <a:rPr lang="en-US" altLang="zh-TW" sz="2400" baseline="-25000" dirty="0"/>
              <a:t>1</a:t>
            </a:r>
            <a:r>
              <a:rPr lang="en-US" altLang="zh-TW" sz="2400" dirty="0"/>
              <a:t> = 0.66</a:t>
            </a:r>
            <a:endParaRPr lang="zh-TW" altLang="en-US" sz="2400" dirty="0"/>
          </a:p>
        </p:txBody>
      </p:sp>
      <p:sp>
        <p:nvSpPr>
          <p:cNvPr id="11" name="文字方塊 10"/>
          <p:cNvSpPr txBox="1"/>
          <p:nvPr/>
        </p:nvSpPr>
        <p:spPr>
          <a:xfrm>
            <a:off x="494479" y="3158116"/>
            <a:ext cx="3236869" cy="830997"/>
          </a:xfrm>
          <a:prstGeom prst="rect">
            <a:avLst/>
          </a:prstGeom>
          <a:noFill/>
        </p:spPr>
        <p:txBody>
          <a:bodyPr wrap="square" rtlCol="0">
            <a:spAutoFit/>
          </a:bodyPr>
          <a:lstStyle/>
          <a:p>
            <a:r>
              <a:rPr lang="en-US" altLang="zh-TW" sz="2400" dirty="0"/>
              <a:t>w</a:t>
            </a:r>
            <a:r>
              <a:rPr lang="en-US" altLang="zh-TW" sz="2400" baseline="-25000" dirty="0"/>
              <a:t>2</a:t>
            </a:r>
            <a:r>
              <a:rPr lang="en-US" altLang="zh-TW" sz="2400" dirty="0"/>
              <a:t> = 4.3 x 10</a:t>
            </a:r>
            <a:r>
              <a:rPr lang="en-US" altLang="zh-TW" sz="2400" baseline="30000" dirty="0"/>
              <a:t>-3</a:t>
            </a:r>
            <a:r>
              <a:rPr lang="en-US" altLang="zh-TW" sz="2400" dirty="0"/>
              <a:t> </a:t>
            </a:r>
            <a:endParaRPr lang="en-US" altLang="zh-TW" sz="2400" dirty="0"/>
          </a:p>
          <a:p>
            <a:r>
              <a:rPr lang="en-US" altLang="zh-TW" sz="2400" dirty="0"/>
              <a:t>w</a:t>
            </a:r>
            <a:r>
              <a:rPr lang="en-US" altLang="zh-TW" sz="2400" baseline="-25000" dirty="0"/>
              <a:t>3</a:t>
            </a:r>
            <a:r>
              <a:rPr lang="en-US" altLang="zh-TW" sz="2400" dirty="0"/>
              <a:t> = -1.8 x 10</a:t>
            </a:r>
            <a:r>
              <a:rPr lang="en-US" altLang="zh-TW" sz="2400" baseline="30000" dirty="0"/>
              <a:t>-6</a:t>
            </a:r>
            <a:r>
              <a:rPr lang="en-US" altLang="zh-TW" sz="2400" dirty="0"/>
              <a:t> </a:t>
            </a:r>
            <a:endParaRPr lang="zh-TW" altLang="en-US" sz="2400" dirty="0"/>
          </a:p>
        </p:txBody>
      </p:sp>
      <p:sp>
        <p:nvSpPr>
          <p:cNvPr id="12" name="文字方塊 11"/>
          <p:cNvSpPr txBox="1"/>
          <p:nvPr/>
        </p:nvSpPr>
        <p:spPr>
          <a:xfrm>
            <a:off x="1345264" y="5473123"/>
            <a:ext cx="2505841" cy="1200329"/>
          </a:xfrm>
          <a:prstGeom prst="rect">
            <a:avLst/>
          </a:prstGeom>
          <a:noFill/>
        </p:spPr>
        <p:txBody>
          <a:bodyPr wrap="square" rtlCol="0">
            <a:spAutoFit/>
          </a:bodyPr>
          <a:lstStyle/>
          <a:p>
            <a:r>
              <a:rPr lang="en-US" altLang="zh-TW" sz="2400" dirty="0"/>
              <a:t>Slightly better. </a:t>
            </a:r>
            <a:endParaRPr lang="en-US" altLang="zh-TW" sz="2400" dirty="0"/>
          </a:p>
          <a:p>
            <a:r>
              <a:rPr lang="en-US" altLang="zh-TW" sz="2400" dirty="0"/>
              <a:t>How about more complex model?</a:t>
            </a:r>
            <a:endParaRPr lang="zh-TW" altLang="en-US" sz="2400" dirty="0"/>
          </a:p>
        </p:txBody>
      </p:sp>
      <p:pic>
        <p:nvPicPr>
          <p:cNvPr id="13" name="內容版面配置區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972819" y="3442538"/>
            <a:ext cx="5170078" cy="3480593"/>
          </a:xfrm>
        </p:spPr>
      </p:pic>
      <p:pic>
        <p:nvPicPr>
          <p:cNvPr id="14" name="圖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2819" y="-38055"/>
            <a:ext cx="5170078" cy="3480593"/>
          </a:xfrm>
          <a:prstGeom prst="rect">
            <a:avLst/>
          </a:prstGeom>
        </p:spPr>
      </p:pic>
      <mc:AlternateContent xmlns:mc="http://schemas.openxmlformats.org/markup-compatibility/2006">
        <mc:Choice xmlns:a14="http://schemas.microsoft.com/office/drawing/2010/main" Requires="a14">
          <p:sp>
            <p:nvSpPr>
              <p:cNvPr id="15" name="文字方塊 14"/>
              <p:cNvSpPr txBox="1"/>
              <p:nvPr/>
            </p:nvSpPr>
            <p:spPr>
              <a:xfrm>
                <a:off x="369786" y="1149773"/>
                <a:ext cx="3344366"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TW" sz="2400" dirty="0"/>
                  <a:t>y = b + w</a:t>
                </a:r>
                <a:r>
                  <a:rPr lang="en-US" altLang="zh-TW" sz="2400" baseline="-25000" dirty="0"/>
                  <a:t>1</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x</a:t>
                </a:r>
                <a:r>
                  <a:rPr lang="en-US" altLang="zh-TW" sz="2400" baseline="-25000" dirty="0"/>
                  <a:t>cp </a:t>
                </a:r>
                <a:r>
                  <a:rPr lang="en-US" altLang="zh-TW" sz="2400" dirty="0"/>
                  <a:t>+ w</a:t>
                </a:r>
                <a:r>
                  <a:rPr lang="en-US" altLang="zh-TW" sz="2400" baseline="-25000" dirty="0"/>
                  <a:t>2</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2</a:t>
                </a:r>
              </a:p>
              <a:p>
                <a:r>
                  <a:rPr lang="en-US" altLang="zh-TW" sz="2400" dirty="0"/>
                  <a:t>+ w</a:t>
                </a:r>
                <a:r>
                  <a:rPr lang="en-US" altLang="zh-TW" sz="2400" baseline="-25000" dirty="0"/>
                  <a:t>3</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3</a:t>
                </a:r>
                <a:endParaRPr lang="zh-TW" altLang="en-US" sz="2400" baseline="30000" dirty="0"/>
              </a:p>
            </p:txBody>
          </p:sp>
        </mc:Choice>
        <mc:Fallback>
          <p:sp>
            <p:nvSpPr>
              <p:cNvPr id="15" name="文字方塊 14"/>
              <p:cNvSpPr txBox="1">
                <a:spLocks noRot="1" noChangeAspect="1" noMove="1" noResize="1" noEditPoints="1" noAdjustHandles="1" noChangeArrowheads="1" noChangeShapeType="1" noTextEdit="1"/>
              </p:cNvSpPr>
              <p:nvPr/>
            </p:nvSpPr>
            <p:spPr>
              <a:xfrm>
                <a:off x="369786" y="1149773"/>
                <a:ext cx="3344366" cy="830997"/>
              </a:xfrm>
              <a:prstGeom prst="rect">
                <a:avLst/>
              </a:prstGeom>
              <a:blipFill rotWithShape="1">
                <a:blip r:embed="rId3"/>
                <a:stretch>
                  <a:fillRect l="-2914" t="-5839" r="-364" b="-15328"/>
                </a:stretch>
              </a:blipFill>
            </p:spPr>
            <p:txBody>
              <a:bodyPr/>
              <a:lstStyle/>
              <a:p>
                <a:r>
                  <a:rPr lang="zh-TW" altLang="en-US">
                    <a:noFill/>
                  </a:rPr>
                  <a:t> </a:t>
                </a:r>
                <a:endParaRPr lang="zh-TW" altLang="en-US">
                  <a:noFill/>
                </a:endParaRPr>
              </a:p>
            </p:txBody>
          </p:sp>
        </mc:Fallback>
      </mc:AlternateContent>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0" grpId="0"/>
      <p:bldP spid="11" grpId="0"/>
      <p:bldP spid="12" grpId="0"/>
      <p:bldP spid="15"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9654" y="280205"/>
            <a:ext cx="3833165" cy="523220"/>
          </a:xfrm>
          <a:prstGeom prst="rect">
            <a:avLst/>
          </a:prstGeom>
        </p:spPr>
        <p:txBody>
          <a:bodyPr wrap="none">
            <a:spAutoFit/>
          </a:bodyPr>
          <a:lstStyle/>
          <a:p>
            <a:r>
              <a:rPr lang="en-US" altLang="zh-TW" sz="2800" b="1" i="1" u="sng" dirty="0"/>
              <a:t>Selecting another Model</a:t>
            </a:r>
            <a:endParaRPr lang="zh-TW" altLang="en-US" sz="2800" b="1" i="1" u="sng" dirty="0"/>
          </a:p>
        </p:txBody>
      </p:sp>
      <p:sp>
        <p:nvSpPr>
          <p:cNvPr id="5" name="矩形 4"/>
          <p:cNvSpPr/>
          <p:nvPr/>
        </p:nvSpPr>
        <p:spPr>
          <a:xfrm>
            <a:off x="273625" y="4108046"/>
            <a:ext cx="1339662" cy="523220"/>
          </a:xfrm>
          <a:prstGeom prst="rect">
            <a:avLst/>
          </a:prstGeom>
        </p:spPr>
        <p:txBody>
          <a:bodyPr wrap="none">
            <a:spAutoFit/>
          </a:bodyPr>
          <a:lstStyle/>
          <a:p>
            <a:r>
              <a:rPr lang="en-US" altLang="zh-TW" sz="2800" b="1" i="1" u="sng" dirty="0"/>
              <a:t>Testing:</a:t>
            </a:r>
            <a:endParaRPr lang="zh-TW" altLang="en-US" sz="2800" b="1" i="1" u="sng" dirty="0"/>
          </a:p>
        </p:txBody>
      </p:sp>
      <p:sp>
        <p:nvSpPr>
          <p:cNvPr id="6" name="文字方塊 5"/>
          <p:cNvSpPr txBox="1"/>
          <p:nvPr/>
        </p:nvSpPr>
        <p:spPr>
          <a:xfrm>
            <a:off x="740837" y="4844077"/>
            <a:ext cx="3236869" cy="461665"/>
          </a:xfrm>
          <a:prstGeom prst="rect">
            <a:avLst/>
          </a:prstGeom>
          <a:noFill/>
        </p:spPr>
        <p:txBody>
          <a:bodyPr wrap="square" rtlCol="0">
            <a:spAutoFit/>
          </a:bodyPr>
          <a:lstStyle/>
          <a:p>
            <a:r>
              <a:rPr lang="en-US" altLang="zh-TW" sz="2400" dirty="0"/>
              <a:t>Average Error = 28.8</a:t>
            </a:r>
            <a:endParaRPr lang="zh-TW" altLang="en-US" sz="2400" dirty="0"/>
          </a:p>
        </p:txBody>
      </p:sp>
      <p:sp>
        <p:nvSpPr>
          <p:cNvPr id="8" name="文字方塊 7"/>
          <p:cNvSpPr txBox="1"/>
          <p:nvPr/>
        </p:nvSpPr>
        <p:spPr>
          <a:xfrm>
            <a:off x="683687" y="3410924"/>
            <a:ext cx="2858104" cy="461665"/>
          </a:xfrm>
          <a:prstGeom prst="rect">
            <a:avLst/>
          </a:prstGeom>
          <a:noFill/>
        </p:spPr>
        <p:txBody>
          <a:bodyPr wrap="square" rtlCol="0">
            <a:spAutoFit/>
          </a:bodyPr>
          <a:lstStyle/>
          <a:p>
            <a:pPr algn="ctr"/>
            <a:r>
              <a:rPr lang="en-US" altLang="zh-TW" sz="2400" dirty="0"/>
              <a:t>Average Error = 14.9 </a:t>
            </a:r>
            <a:endParaRPr lang="zh-TW" altLang="en-US" sz="2400" dirty="0"/>
          </a:p>
        </p:txBody>
      </p:sp>
      <p:sp>
        <p:nvSpPr>
          <p:cNvPr id="9" name="矩形 8"/>
          <p:cNvSpPr/>
          <p:nvPr/>
        </p:nvSpPr>
        <p:spPr>
          <a:xfrm>
            <a:off x="273625" y="2608880"/>
            <a:ext cx="2267224" cy="523220"/>
          </a:xfrm>
          <a:prstGeom prst="rect">
            <a:avLst/>
          </a:prstGeom>
        </p:spPr>
        <p:txBody>
          <a:bodyPr wrap="none">
            <a:spAutoFit/>
          </a:bodyPr>
          <a:lstStyle/>
          <a:p>
            <a:r>
              <a:rPr lang="en-US" altLang="zh-TW" sz="2800" b="1" i="1" u="sng" dirty="0"/>
              <a:t>Best Function </a:t>
            </a:r>
            <a:endParaRPr lang="zh-TW" altLang="en-US" sz="2800" b="1" i="1" u="sng" dirty="0"/>
          </a:p>
        </p:txBody>
      </p:sp>
      <p:sp>
        <p:nvSpPr>
          <p:cNvPr id="12" name="文字方塊 11"/>
          <p:cNvSpPr txBox="1"/>
          <p:nvPr/>
        </p:nvSpPr>
        <p:spPr>
          <a:xfrm>
            <a:off x="737908" y="5446233"/>
            <a:ext cx="2978839" cy="830997"/>
          </a:xfrm>
          <a:prstGeom prst="rect">
            <a:avLst/>
          </a:prstGeom>
          <a:noFill/>
        </p:spPr>
        <p:txBody>
          <a:bodyPr wrap="square" rtlCol="0">
            <a:spAutoFit/>
          </a:bodyPr>
          <a:lstStyle/>
          <a:p>
            <a:r>
              <a:rPr lang="en-US" altLang="zh-TW" sz="2400" dirty="0"/>
              <a:t>The results become worse ...</a:t>
            </a:r>
            <a:endParaRPr lang="zh-TW" altLang="en-US" sz="2400" dirty="0"/>
          </a:p>
        </p:txBody>
      </p:sp>
      <p:pic>
        <p:nvPicPr>
          <p:cNvPr id="15" name="內容版面配置區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08796" y="3377407"/>
            <a:ext cx="5170078" cy="3480593"/>
          </a:xfrm>
          <a:prstGeom prst="rect">
            <a:avLst/>
          </a:prstGeom>
        </p:spPr>
      </p:pic>
      <p:pic>
        <p:nvPicPr>
          <p:cNvPr id="16" name="圖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8796" y="-5734"/>
            <a:ext cx="5170078" cy="3480593"/>
          </a:xfrm>
          <a:prstGeom prst="rect">
            <a:avLst/>
          </a:prstGeom>
        </p:spPr>
      </p:pic>
      <mc:AlternateContent xmlns:mc="http://schemas.openxmlformats.org/markup-compatibility/2006">
        <mc:Choice xmlns:a14="http://schemas.microsoft.com/office/drawing/2010/main" Requires="a14">
          <p:sp>
            <p:nvSpPr>
              <p:cNvPr id="11" name="文字方塊 10"/>
              <p:cNvSpPr txBox="1"/>
              <p:nvPr/>
            </p:nvSpPr>
            <p:spPr>
              <a:xfrm>
                <a:off x="369786" y="1149773"/>
                <a:ext cx="3344366"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TW" sz="2400" dirty="0"/>
                  <a:t>y = b + w</a:t>
                </a:r>
                <a:r>
                  <a:rPr lang="en-US" altLang="zh-TW" sz="2400" baseline="-25000" dirty="0"/>
                  <a:t>1</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x</a:t>
                </a:r>
                <a:r>
                  <a:rPr lang="en-US" altLang="zh-TW" sz="2400" baseline="-25000" dirty="0"/>
                  <a:t>cp </a:t>
                </a:r>
                <a:r>
                  <a:rPr lang="en-US" altLang="zh-TW" sz="2400" dirty="0"/>
                  <a:t>+ w</a:t>
                </a:r>
                <a:r>
                  <a:rPr lang="en-US" altLang="zh-TW" sz="2400" baseline="-25000" dirty="0"/>
                  <a:t>2</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2</a:t>
                </a:r>
              </a:p>
              <a:p>
                <a:r>
                  <a:rPr lang="en-US" altLang="zh-TW" sz="2400" dirty="0"/>
                  <a:t>+ w</a:t>
                </a:r>
                <a:r>
                  <a:rPr lang="en-US" altLang="zh-TW" sz="2400" baseline="-25000" dirty="0"/>
                  <a:t>3</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3 </a:t>
                </a:r>
                <a:r>
                  <a:rPr lang="en-US" altLang="zh-TW" sz="2400" dirty="0"/>
                  <a:t>+ w</a:t>
                </a:r>
                <a:r>
                  <a:rPr lang="en-US" altLang="zh-TW" sz="2400" baseline="-25000" dirty="0"/>
                  <a:t>4</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4</a:t>
                </a:r>
                <a:endParaRPr lang="zh-TW" altLang="en-US" sz="2400" baseline="30000" dirty="0"/>
              </a:p>
            </p:txBody>
          </p:sp>
        </mc:Choice>
        <mc:Fallback>
          <p:sp>
            <p:nvSpPr>
              <p:cNvPr id="11" name="文字方塊 10"/>
              <p:cNvSpPr txBox="1">
                <a:spLocks noRot="1" noChangeAspect="1" noMove="1" noResize="1" noEditPoints="1" noAdjustHandles="1" noChangeArrowheads="1" noChangeShapeType="1" noTextEdit="1"/>
              </p:cNvSpPr>
              <p:nvPr/>
            </p:nvSpPr>
            <p:spPr>
              <a:xfrm>
                <a:off x="369786" y="1149773"/>
                <a:ext cx="3344366" cy="830997"/>
              </a:xfrm>
              <a:prstGeom prst="rect">
                <a:avLst/>
              </a:prstGeom>
              <a:blipFill rotWithShape="1">
                <a:blip r:embed="rId3"/>
                <a:stretch>
                  <a:fillRect l="-2914" t="-5839" r="-364" b="-15328"/>
                </a:stretch>
              </a:blipFill>
            </p:spPr>
            <p:txBody>
              <a:bodyPr/>
              <a:lstStyle/>
              <a:p>
                <a:r>
                  <a:rPr lang="zh-TW" altLang="en-US">
                    <a:noFill/>
                  </a:rPr>
                  <a:t> </a:t>
                </a:r>
                <a:endParaRPr lang="zh-TW" altLang="en-US">
                  <a:noFill/>
                </a:endParaRPr>
              </a:p>
            </p:txBody>
          </p:sp>
        </mc:Fallback>
      </mc:AlternateContent>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2" grpId="0"/>
      <p:bldP spid="11"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9654" y="280205"/>
            <a:ext cx="3833165" cy="523220"/>
          </a:xfrm>
          <a:prstGeom prst="rect">
            <a:avLst/>
          </a:prstGeom>
        </p:spPr>
        <p:txBody>
          <a:bodyPr wrap="none">
            <a:spAutoFit/>
          </a:bodyPr>
          <a:lstStyle/>
          <a:p>
            <a:r>
              <a:rPr lang="en-US" altLang="zh-TW" sz="2800" b="1" i="1" u="sng" dirty="0"/>
              <a:t>Selecting another Model</a:t>
            </a:r>
            <a:endParaRPr lang="zh-TW" altLang="en-US" sz="2800" b="1" i="1" u="sng" dirty="0"/>
          </a:p>
        </p:txBody>
      </p:sp>
      <p:sp>
        <p:nvSpPr>
          <p:cNvPr id="5" name="矩形 4"/>
          <p:cNvSpPr/>
          <p:nvPr/>
        </p:nvSpPr>
        <p:spPr>
          <a:xfrm>
            <a:off x="268738" y="4452412"/>
            <a:ext cx="1339662" cy="523220"/>
          </a:xfrm>
          <a:prstGeom prst="rect">
            <a:avLst/>
          </a:prstGeom>
        </p:spPr>
        <p:txBody>
          <a:bodyPr wrap="none">
            <a:spAutoFit/>
          </a:bodyPr>
          <a:lstStyle/>
          <a:p>
            <a:r>
              <a:rPr lang="en-US" altLang="zh-TW" sz="2800" b="1" i="1" u="sng" dirty="0"/>
              <a:t>Testing:</a:t>
            </a:r>
            <a:endParaRPr lang="zh-TW" altLang="en-US" sz="2800" b="1" i="1" u="sng" dirty="0"/>
          </a:p>
        </p:txBody>
      </p:sp>
      <p:sp>
        <p:nvSpPr>
          <p:cNvPr id="6" name="文字方塊 5"/>
          <p:cNvSpPr txBox="1"/>
          <p:nvPr/>
        </p:nvSpPr>
        <p:spPr>
          <a:xfrm>
            <a:off x="735950" y="5188443"/>
            <a:ext cx="3236869" cy="461665"/>
          </a:xfrm>
          <a:prstGeom prst="rect">
            <a:avLst/>
          </a:prstGeom>
          <a:noFill/>
        </p:spPr>
        <p:txBody>
          <a:bodyPr wrap="square" rtlCol="0">
            <a:spAutoFit/>
          </a:bodyPr>
          <a:lstStyle/>
          <a:p>
            <a:r>
              <a:rPr lang="en-US" altLang="zh-TW" sz="2400" dirty="0"/>
              <a:t>Average Error = 232.1</a:t>
            </a:r>
            <a:endParaRPr lang="zh-TW" altLang="en-US" sz="2400" dirty="0"/>
          </a:p>
        </p:txBody>
      </p:sp>
      <p:sp>
        <p:nvSpPr>
          <p:cNvPr id="8" name="文字方塊 7"/>
          <p:cNvSpPr txBox="1"/>
          <p:nvPr/>
        </p:nvSpPr>
        <p:spPr>
          <a:xfrm>
            <a:off x="678800" y="3755290"/>
            <a:ext cx="2858104" cy="461665"/>
          </a:xfrm>
          <a:prstGeom prst="rect">
            <a:avLst/>
          </a:prstGeom>
          <a:noFill/>
        </p:spPr>
        <p:txBody>
          <a:bodyPr wrap="square" rtlCol="0">
            <a:spAutoFit/>
          </a:bodyPr>
          <a:lstStyle/>
          <a:p>
            <a:pPr algn="ctr"/>
            <a:r>
              <a:rPr lang="en-US" altLang="zh-TW" sz="2400" dirty="0"/>
              <a:t>Average Error = 12.8</a:t>
            </a:r>
            <a:endParaRPr lang="zh-TW" altLang="en-US" sz="2400" dirty="0"/>
          </a:p>
        </p:txBody>
      </p:sp>
      <p:sp>
        <p:nvSpPr>
          <p:cNvPr id="9" name="矩形 8"/>
          <p:cNvSpPr/>
          <p:nvPr/>
        </p:nvSpPr>
        <p:spPr>
          <a:xfrm>
            <a:off x="268738" y="3045033"/>
            <a:ext cx="2267224" cy="523220"/>
          </a:xfrm>
          <a:prstGeom prst="rect">
            <a:avLst/>
          </a:prstGeom>
        </p:spPr>
        <p:txBody>
          <a:bodyPr wrap="none">
            <a:spAutoFit/>
          </a:bodyPr>
          <a:lstStyle/>
          <a:p>
            <a:r>
              <a:rPr lang="en-US" altLang="zh-TW" sz="2800" b="1" i="1" u="sng" dirty="0"/>
              <a:t>Best Function </a:t>
            </a:r>
            <a:endParaRPr lang="zh-TW" altLang="en-US" sz="2800" b="1" i="1" u="sng" dirty="0"/>
          </a:p>
        </p:txBody>
      </p:sp>
      <p:sp>
        <p:nvSpPr>
          <p:cNvPr id="12" name="文字方塊 11"/>
          <p:cNvSpPr txBox="1"/>
          <p:nvPr/>
        </p:nvSpPr>
        <p:spPr>
          <a:xfrm>
            <a:off x="678800" y="5877451"/>
            <a:ext cx="2978839" cy="461665"/>
          </a:xfrm>
          <a:prstGeom prst="rect">
            <a:avLst/>
          </a:prstGeom>
          <a:noFill/>
        </p:spPr>
        <p:txBody>
          <a:bodyPr wrap="square" rtlCol="0">
            <a:spAutoFit/>
          </a:bodyPr>
          <a:lstStyle/>
          <a:p>
            <a:r>
              <a:rPr lang="en-US" altLang="zh-TW" sz="2400" dirty="0">
                <a:solidFill>
                  <a:srgbClr val="FF0000"/>
                </a:solidFill>
              </a:rPr>
              <a:t>The results are so bad.</a:t>
            </a:r>
            <a:endParaRPr lang="zh-TW" altLang="en-US" sz="2400" dirty="0">
              <a:solidFill>
                <a:srgbClr val="FF0000"/>
              </a:solidFill>
            </a:endParaRPr>
          </a:p>
        </p:txBody>
      </p:sp>
      <p:pic>
        <p:nvPicPr>
          <p:cNvPr id="11" name="內容版面配置區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973922" y="3476970"/>
            <a:ext cx="5170078" cy="3480593"/>
          </a:xfrm>
        </p:spPr>
      </p:pic>
      <p:pic>
        <p:nvPicPr>
          <p:cNvPr id="13" name="圖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3922" y="0"/>
            <a:ext cx="5170078" cy="3480593"/>
          </a:xfrm>
          <a:prstGeom prst="rect">
            <a:avLst/>
          </a:prstGeom>
        </p:spPr>
      </p:pic>
      <mc:AlternateContent xmlns:mc="http://schemas.openxmlformats.org/markup-compatibility/2006">
        <mc:Choice xmlns:a14="http://schemas.microsoft.com/office/drawing/2010/main" Requires="a14">
          <p:sp>
            <p:nvSpPr>
              <p:cNvPr id="14" name="文字方塊 13"/>
              <p:cNvSpPr txBox="1"/>
              <p:nvPr/>
            </p:nvSpPr>
            <p:spPr>
              <a:xfrm>
                <a:off x="369786" y="1149773"/>
                <a:ext cx="3344366"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TW" sz="2400" dirty="0"/>
                  <a:t>y = b + w</a:t>
                </a:r>
                <a:r>
                  <a:rPr lang="en-US" altLang="zh-TW" sz="2400" baseline="-25000" dirty="0"/>
                  <a:t>1</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x</a:t>
                </a:r>
                <a:r>
                  <a:rPr lang="en-US" altLang="zh-TW" sz="2400" baseline="-25000" dirty="0"/>
                  <a:t>cp </a:t>
                </a:r>
                <a:r>
                  <a:rPr lang="en-US" altLang="zh-TW" sz="2400" dirty="0"/>
                  <a:t>+ w</a:t>
                </a:r>
                <a:r>
                  <a:rPr lang="en-US" altLang="zh-TW" sz="2400" baseline="-25000" dirty="0"/>
                  <a:t>2</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2</a:t>
                </a:r>
              </a:p>
              <a:p>
                <a:r>
                  <a:rPr lang="en-US" altLang="zh-TW" sz="2400" dirty="0"/>
                  <a:t>+ w</a:t>
                </a:r>
                <a:r>
                  <a:rPr lang="en-US" altLang="zh-TW" sz="2400" baseline="-25000" dirty="0"/>
                  <a:t>3</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3 </a:t>
                </a:r>
                <a:r>
                  <a:rPr lang="en-US" altLang="zh-TW" sz="2400" dirty="0"/>
                  <a:t>+ w</a:t>
                </a:r>
                <a:r>
                  <a:rPr lang="en-US" altLang="zh-TW" sz="2400" baseline="-25000" dirty="0"/>
                  <a:t>4</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4</a:t>
                </a:r>
              </a:p>
              <a:p>
                <a:r>
                  <a:rPr lang="en-US" altLang="zh-TW" sz="2400" dirty="0"/>
                  <a:t>+ w</a:t>
                </a:r>
                <a:r>
                  <a:rPr lang="en-US" altLang="zh-TW" sz="2400" baseline="-25000" dirty="0"/>
                  <a:t>5</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5</a:t>
                </a:r>
                <a:endParaRPr lang="zh-TW" altLang="en-US" sz="2400" baseline="30000" dirty="0"/>
              </a:p>
            </p:txBody>
          </p:sp>
        </mc:Choice>
        <mc:Fallback>
          <p:sp>
            <p:nvSpPr>
              <p:cNvPr id="14" name="文字方塊 13"/>
              <p:cNvSpPr txBox="1">
                <a:spLocks noRot="1" noChangeAspect="1" noMove="1" noResize="1" noEditPoints="1" noAdjustHandles="1" noChangeArrowheads="1" noChangeShapeType="1" noTextEdit="1"/>
              </p:cNvSpPr>
              <p:nvPr/>
            </p:nvSpPr>
            <p:spPr>
              <a:xfrm>
                <a:off x="369786" y="1149773"/>
                <a:ext cx="3344366" cy="1200329"/>
              </a:xfrm>
              <a:prstGeom prst="rect">
                <a:avLst/>
              </a:prstGeom>
              <a:blipFill rotWithShape="1">
                <a:blip r:embed="rId3"/>
                <a:stretch>
                  <a:fillRect l="-2914" t="-4040" r="-364" b="-10101"/>
                </a:stretch>
              </a:blipFill>
            </p:spPr>
            <p:txBody>
              <a:bodyPr/>
              <a:lstStyle/>
              <a:p>
                <a:r>
                  <a:rPr lang="zh-TW" altLang="en-US">
                    <a:noFill/>
                  </a:rPr>
                  <a:t> </a:t>
                </a:r>
                <a:endParaRPr lang="zh-TW" altLang="en-US">
                  <a:noFill/>
                </a:endParaRPr>
              </a:p>
            </p:txBody>
          </p:sp>
        </mc:Fallback>
      </mc:AlternateContent>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2" grpId="0"/>
      <p:bldP spid="1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橢圓 19"/>
          <p:cNvSpPr/>
          <p:nvPr/>
        </p:nvSpPr>
        <p:spPr>
          <a:xfrm>
            <a:off x="4716528" y="3562600"/>
            <a:ext cx="4034859" cy="1649979"/>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9" name="橢圓 18"/>
          <p:cNvSpPr/>
          <p:nvPr/>
        </p:nvSpPr>
        <p:spPr>
          <a:xfrm>
            <a:off x="5620379" y="3827052"/>
            <a:ext cx="2227159" cy="112107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Model Selection</a:t>
            </a:r>
            <a:endParaRPr lang="zh-TW" altLang="en-US" dirty="0"/>
          </a:p>
        </p:txBody>
      </p:sp>
      <mc:AlternateContent xmlns:mc="http://schemas.openxmlformats.org/markup-compatibility/2006">
        <mc:Choice xmlns:a14="http://schemas.microsoft.com/office/drawing/2010/main" Requires="a14">
          <p:sp>
            <p:nvSpPr>
              <p:cNvPr id="10" name="文字方塊 9"/>
              <p:cNvSpPr txBox="1"/>
              <p:nvPr/>
            </p:nvSpPr>
            <p:spPr>
              <a:xfrm>
                <a:off x="811530" y="2449357"/>
                <a:ext cx="334436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TW" sz="2400" dirty="0"/>
                  <a:t>y = b + w</a:t>
                </a:r>
                <a:r>
                  <a:rPr lang="en-US" altLang="zh-TW" sz="2400" baseline="-25000" dirty="0"/>
                  <a:t>1</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x</a:t>
                </a:r>
                <a:r>
                  <a:rPr lang="en-US" altLang="zh-TW" sz="2400" baseline="-25000" dirty="0"/>
                  <a:t>cp </a:t>
                </a:r>
                <a:r>
                  <a:rPr lang="en-US" altLang="zh-TW" sz="2400" dirty="0"/>
                  <a:t>+ w</a:t>
                </a:r>
                <a:r>
                  <a:rPr lang="en-US" altLang="zh-TW" sz="2400" baseline="-25000" dirty="0"/>
                  <a:t>2</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2</a:t>
                </a:r>
                <a:endParaRPr lang="zh-TW" altLang="en-US" sz="2400" baseline="30000" dirty="0"/>
              </a:p>
            </p:txBody>
          </p:sp>
        </mc:Choice>
        <mc:Fallback>
          <p:sp>
            <p:nvSpPr>
              <p:cNvPr id="10" name="文字方塊 9"/>
              <p:cNvSpPr txBox="1">
                <a:spLocks noRot="1" noChangeAspect="1" noMove="1" noResize="1" noEditPoints="1" noAdjustHandles="1" noChangeArrowheads="1" noChangeShapeType="1" noTextEdit="1"/>
              </p:cNvSpPr>
              <p:nvPr/>
            </p:nvSpPr>
            <p:spPr>
              <a:xfrm>
                <a:off x="811530" y="2449357"/>
                <a:ext cx="3344366" cy="461665"/>
              </a:xfrm>
              <a:prstGeom prst="rect">
                <a:avLst/>
              </a:prstGeom>
              <a:blipFill rotWithShape="1">
                <a:blip r:embed="rId1"/>
                <a:stretch>
                  <a:fillRect l="-2727" t="-10390" r="-364" b="-2727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811530" y="3088942"/>
                <a:ext cx="3344366"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y = b + w</a:t>
                </a:r>
                <a:r>
                  <a:rPr lang="en-US" altLang="zh-TW" sz="2400" baseline="-25000" dirty="0"/>
                  <a:t>1</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x</a:t>
                </a:r>
                <a:r>
                  <a:rPr lang="en-US" altLang="zh-TW" sz="2400" baseline="-25000" dirty="0"/>
                  <a:t>cp </a:t>
                </a:r>
                <a:r>
                  <a:rPr lang="en-US" altLang="zh-TW" sz="2400" dirty="0"/>
                  <a:t>+ w</a:t>
                </a:r>
                <a:r>
                  <a:rPr lang="en-US" altLang="zh-TW" sz="2400" baseline="-25000" dirty="0"/>
                  <a:t>2</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2</a:t>
                </a:r>
              </a:p>
              <a:p>
                <a:r>
                  <a:rPr lang="en-US" altLang="zh-TW" sz="2400" dirty="0"/>
                  <a:t>+ w</a:t>
                </a:r>
                <a:r>
                  <a:rPr lang="en-US" altLang="zh-TW" sz="2400" baseline="-25000" dirty="0"/>
                  <a:t>3</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3</a:t>
                </a:r>
                <a:endParaRPr lang="zh-TW" altLang="en-US" sz="2400" baseline="30000" dirty="0"/>
              </a:p>
            </p:txBody>
          </p:sp>
        </mc:Choice>
        <mc:Fallback>
          <p:sp>
            <p:nvSpPr>
              <p:cNvPr id="11" name="文字方塊 10"/>
              <p:cNvSpPr txBox="1">
                <a:spLocks noRot="1" noChangeAspect="1" noMove="1" noResize="1" noEditPoints="1" noAdjustHandles="1" noChangeArrowheads="1" noChangeShapeType="1" noTextEdit="1"/>
              </p:cNvSpPr>
              <p:nvPr/>
            </p:nvSpPr>
            <p:spPr>
              <a:xfrm>
                <a:off x="811530" y="3088942"/>
                <a:ext cx="3344366" cy="830997"/>
              </a:xfrm>
              <a:prstGeom prst="rect">
                <a:avLst/>
              </a:prstGeom>
              <a:blipFill rotWithShape="1">
                <a:blip r:embed="rId2"/>
                <a:stretch>
                  <a:fillRect l="-2727" t="-5839" r="-364" b="-1532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811530" y="4097859"/>
                <a:ext cx="3344366" cy="83099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altLang="zh-TW" sz="2400" dirty="0"/>
                  <a:t>y = b + w</a:t>
                </a:r>
                <a:r>
                  <a:rPr lang="en-US" altLang="zh-TW" sz="2400" baseline="-25000" dirty="0"/>
                  <a:t>1</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x</a:t>
                </a:r>
                <a:r>
                  <a:rPr lang="en-US" altLang="zh-TW" sz="2400" baseline="-25000" dirty="0"/>
                  <a:t>cp </a:t>
                </a:r>
                <a:r>
                  <a:rPr lang="en-US" altLang="zh-TW" sz="2400" dirty="0"/>
                  <a:t>+ w</a:t>
                </a:r>
                <a:r>
                  <a:rPr lang="en-US" altLang="zh-TW" sz="2400" baseline="-25000" dirty="0"/>
                  <a:t>2</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2</a:t>
                </a:r>
              </a:p>
              <a:p>
                <a:r>
                  <a:rPr lang="en-US" altLang="zh-TW" sz="2400" dirty="0"/>
                  <a:t>+ w</a:t>
                </a:r>
                <a:r>
                  <a:rPr lang="en-US" altLang="zh-TW" sz="2400" baseline="-25000" dirty="0"/>
                  <a:t>3</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3 </a:t>
                </a:r>
                <a:r>
                  <a:rPr lang="en-US" altLang="zh-TW" sz="2400" dirty="0"/>
                  <a:t>+ w</a:t>
                </a:r>
                <a:r>
                  <a:rPr lang="en-US" altLang="zh-TW" sz="2400" baseline="-25000" dirty="0"/>
                  <a:t>4</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4</a:t>
                </a:r>
                <a:endParaRPr lang="zh-TW" altLang="en-US" sz="2400" baseline="30000" dirty="0"/>
              </a:p>
            </p:txBody>
          </p:sp>
        </mc:Choice>
        <mc:Fallback>
          <p:sp>
            <p:nvSpPr>
              <p:cNvPr id="12" name="文字方塊 11"/>
              <p:cNvSpPr txBox="1">
                <a:spLocks noRot="1" noChangeAspect="1" noMove="1" noResize="1" noEditPoints="1" noAdjustHandles="1" noChangeArrowheads="1" noChangeShapeType="1" noTextEdit="1"/>
              </p:cNvSpPr>
              <p:nvPr/>
            </p:nvSpPr>
            <p:spPr>
              <a:xfrm>
                <a:off x="811530" y="4097859"/>
                <a:ext cx="3344366" cy="830997"/>
              </a:xfrm>
              <a:prstGeom prst="rect">
                <a:avLst/>
              </a:prstGeom>
              <a:blipFill rotWithShape="1">
                <a:blip r:embed="rId3"/>
                <a:stretch>
                  <a:fillRect l="-2727" t="-5797" r="-364" b="-1449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811530" y="1808413"/>
                <a:ext cx="3344366"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400" dirty="0"/>
                  <a:t>y = b + w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endParaRPr lang="zh-TW" altLang="en-US" sz="2400" baseline="30000" dirty="0"/>
              </a:p>
            </p:txBody>
          </p:sp>
        </mc:Choice>
        <mc:Fallback>
          <p:sp>
            <p:nvSpPr>
              <p:cNvPr id="8" name="文字方塊 7"/>
              <p:cNvSpPr txBox="1">
                <a:spLocks noRot="1" noChangeAspect="1" noMove="1" noResize="1" noEditPoints="1" noAdjustHandles="1" noChangeArrowheads="1" noChangeShapeType="1" noTextEdit="1"/>
              </p:cNvSpPr>
              <p:nvPr/>
            </p:nvSpPr>
            <p:spPr>
              <a:xfrm>
                <a:off x="811530" y="1808413"/>
                <a:ext cx="3344366" cy="461665"/>
              </a:xfrm>
              <a:prstGeom prst="rect">
                <a:avLst/>
              </a:prstGeom>
              <a:blipFill rotWithShape="1">
                <a:blip r:embed="rId4"/>
                <a:stretch>
                  <a:fillRect l="-2727"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811530" y="5106776"/>
                <a:ext cx="3344366"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y = b + w</a:t>
                </a:r>
                <a:r>
                  <a:rPr lang="en-US" altLang="zh-TW" sz="2400" baseline="-25000" dirty="0"/>
                  <a:t>1</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x</a:t>
                </a:r>
                <a:r>
                  <a:rPr lang="en-US" altLang="zh-TW" sz="2400" baseline="-25000" dirty="0"/>
                  <a:t>cp </a:t>
                </a:r>
                <a:r>
                  <a:rPr lang="en-US" altLang="zh-TW" sz="2400" dirty="0"/>
                  <a:t>+ w</a:t>
                </a:r>
                <a:r>
                  <a:rPr lang="en-US" altLang="zh-TW" sz="2400" baseline="-25000" dirty="0"/>
                  <a:t>2</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2</a:t>
                </a:r>
              </a:p>
              <a:p>
                <a:r>
                  <a:rPr lang="en-US" altLang="zh-TW" sz="2400" dirty="0"/>
                  <a:t>+ w</a:t>
                </a:r>
                <a:r>
                  <a:rPr lang="en-US" altLang="zh-TW" sz="2400" baseline="-25000" dirty="0"/>
                  <a:t>3</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3 </a:t>
                </a:r>
                <a:r>
                  <a:rPr lang="en-US" altLang="zh-TW" sz="2400" dirty="0"/>
                  <a:t>+ w</a:t>
                </a:r>
                <a:r>
                  <a:rPr lang="en-US" altLang="zh-TW" sz="2400" baseline="-25000" dirty="0"/>
                  <a:t>4</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4</a:t>
                </a:r>
              </a:p>
              <a:p>
                <a:r>
                  <a:rPr lang="en-US" altLang="zh-TW" sz="2400" dirty="0"/>
                  <a:t>+ w</a:t>
                </a:r>
                <a:r>
                  <a:rPr lang="en-US" altLang="zh-TW" sz="2400" baseline="-25000" dirty="0"/>
                  <a:t>5</a:t>
                </a:r>
                <a:r>
                  <a:rPr lang="en-US" altLang="zh-TW" sz="2400" dirty="0"/>
                  <a:t> </a:t>
                </a:r>
                <a14:m>
                  <m:oMath xmlns:m="http://schemas.openxmlformats.org/officeDocument/2006/math">
                    <m:r>
                      <a:rPr lang="en-US" altLang="zh-TW" sz="2400" i="1">
                        <a:latin typeface="Cambria Math" panose="02040503050406030204" pitchFamily="18" charset="0"/>
                        <a:ea typeface="Cambria Math" panose="02040503050406030204" pitchFamily="18" charset="0"/>
                      </a:rPr>
                      <m:t>∙</m:t>
                    </m:r>
                  </m:oMath>
                </a14:m>
                <a:r>
                  <a:rPr lang="en-US" altLang="zh-TW" sz="2400" dirty="0"/>
                  <a:t> (</a:t>
                </a:r>
                <a:r>
                  <a:rPr lang="en-US" altLang="zh-TW" sz="2400" dirty="0" err="1"/>
                  <a:t>x</a:t>
                </a:r>
                <a:r>
                  <a:rPr lang="en-US" altLang="zh-TW" sz="2400" baseline="-25000" dirty="0" err="1"/>
                  <a:t>cp</a:t>
                </a:r>
                <a:r>
                  <a:rPr lang="en-US" altLang="zh-TW" sz="2400" dirty="0"/>
                  <a:t>)</a:t>
                </a:r>
                <a:r>
                  <a:rPr lang="en-US" altLang="zh-TW" sz="2400" baseline="30000" dirty="0"/>
                  <a:t>5</a:t>
                </a:r>
                <a:endParaRPr lang="zh-TW" altLang="en-US" sz="2400" baseline="30000" dirty="0"/>
              </a:p>
            </p:txBody>
          </p:sp>
        </mc:Choice>
        <mc:Fallback>
          <p:sp>
            <p:nvSpPr>
              <p:cNvPr id="14" name="文字方塊 13"/>
              <p:cNvSpPr txBox="1">
                <a:spLocks noRot="1" noChangeAspect="1" noMove="1" noResize="1" noEditPoints="1" noAdjustHandles="1" noChangeArrowheads="1" noChangeShapeType="1" noTextEdit="1"/>
              </p:cNvSpPr>
              <p:nvPr/>
            </p:nvSpPr>
            <p:spPr>
              <a:xfrm>
                <a:off x="811530" y="5106776"/>
                <a:ext cx="3344366" cy="1200329"/>
              </a:xfrm>
              <a:prstGeom prst="rect">
                <a:avLst/>
              </a:prstGeom>
              <a:blipFill rotWithShape="1">
                <a:blip r:embed="rId5"/>
                <a:stretch>
                  <a:fillRect l="-2727" t="-4040" r="-364" b="-10101"/>
                </a:stretch>
              </a:blipFill>
            </p:spPr>
            <p:txBody>
              <a:bodyPr/>
              <a:lstStyle/>
              <a:p>
                <a:r>
                  <a:rPr lang="zh-TW" altLang="en-US">
                    <a:noFill/>
                  </a:rPr>
                  <a:t> </a:t>
                </a:r>
                <a:endParaRPr lang="zh-TW" altLang="en-US">
                  <a:noFill/>
                </a:endParaRPr>
              </a:p>
            </p:txBody>
          </p:sp>
        </mc:Fallback>
      </mc:AlternateContent>
      <p:sp>
        <p:nvSpPr>
          <p:cNvPr id="3" name="文字方塊 2"/>
          <p:cNvSpPr txBox="1"/>
          <p:nvPr/>
        </p:nvSpPr>
        <p:spPr>
          <a:xfrm>
            <a:off x="319161" y="1808412"/>
            <a:ext cx="492369" cy="461665"/>
          </a:xfrm>
          <a:prstGeom prst="rect">
            <a:avLst/>
          </a:prstGeom>
          <a:noFill/>
        </p:spPr>
        <p:txBody>
          <a:bodyPr wrap="square" rtlCol="0">
            <a:spAutoFit/>
          </a:bodyPr>
          <a:lstStyle/>
          <a:p>
            <a:r>
              <a:rPr lang="en-US" altLang="zh-TW" sz="2400" dirty="0"/>
              <a:t>1.</a:t>
            </a:r>
            <a:endParaRPr lang="zh-TW" altLang="en-US" sz="2400" dirty="0"/>
          </a:p>
        </p:txBody>
      </p:sp>
      <p:sp>
        <p:nvSpPr>
          <p:cNvPr id="15" name="文字方塊 14"/>
          <p:cNvSpPr txBox="1"/>
          <p:nvPr/>
        </p:nvSpPr>
        <p:spPr>
          <a:xfrm>
            <a:off x="319160" y="2447997"/>
            <a:ext cx="492369" cy="461665"/>
          </a:xfrm>
          <a:prstGeom prst="rect">
            <a:avLst/>
          </a:prstGeom>
          <a:noFill/>
        </p:spPr>
        <p:txBody>
          <a:bodyPr wrap="square" rtlCol="0">
            <a:spAutoFit/>
          </a:bodyPr>
          <a:lstStyle/>
          <a:p>
            <a:r>
              <a:rPr lang="en-US" altLang="zh-TW" sz="2400" dirty="0"/>
              <a:t>2.</a:t>
            </a:r>
            <a:endParaRPr lang="zh-TW" altLang="en-US" sz="2400" dirty="0"/>
          </a:p>
        </p:txBody>
      </p:sp>
      <p:sp>
        <p:nvSpPr>
          <p:cNvPr id="16" name="文字方塊 15"/>
          <p:cNvSpPr txBox="1"/>
          <p:nvPr/>
        </p:nvSpPr>
        <p:spPr>
          <a:xfrm>
            <a:off x="319159" y="3277089"/>
            <a:ext cx="492369" cy="461665"/>
          </a:xfrm>
          <a:prstGeom prst="rect">
            <a:avLst/>
          </a:prstGeom>
          <a:noFill/>
        </p:spPr>
        <p:txBody>
          <a:bodyPr wrap="square" rtlCol="0">
            <a:spAutoFit/>
          </a:bodyPr>
          <a:lstStyle/>
          <a:p>
            <a:r>
              <a:rPr lang="en-US" altLang="zh-TW" sz="2400" dirty="0"/>
              <a:t>3.</a:t>
            </a:r>
            <a:endParaRPr lang="zh-TW" altLang="en-US" sz="2400" dirty="0"/>
          </a:p>
        </p:txBody>
      </p:sp>
      <p:sp>
        <p:nvSpPr>
          <p:cNvPr id="17" name="文字方塊 16"/>
          <p:cNvSpPr txBox="1"/>
          <p:nvPr/>
        </p:nvSpPr>
        <p:spPr>
          <a:xfrm>
            <a:off x="319158" y="4286006"/>
            <a:ext cx="492369" cy="461665"/>
          </a:xfrm>
          <a:prstGeom prst="rect">
            <a:avLst/>
          </a:prstGeom>
          <a:noFill/>
        </p:spPr>
        <p:txBody>
          <a:bodyPr wrap="square" rtlCol="0">
            <a:spAutoFit/>
          </a:bodyPr>
          <a:lstStyle/>
          <a:p>
            <a:r>
              <a:rPr lang="en-US" altLang="zh-TW" sz="2400" dirty="0"/>
              <a:t>4.</a:t>
            </a:r>
            <a:endParaRPr lang="zh-TW" altLang="en-US" sz="2400" dirty="0"/>
          </a:p>
        </p:txBody>
      </p:sp>
      <p:sp>
        <p:nvSpPr>
          <p:cNvPr id="18" name="文字方塊 17"/>
          <p:cNvSpPr txBox="1"/>
          <p:nvPr/>
        </p:nvSpPr>
        <p:spPr>
          <a:xfrm>
            <a:off x="319158" y="5474202"/>
            <a:ext cx="492369" cy="461665"/>
          </a:xfrm>
          <a:prstGeom prst="rect">
            <a:avLst/>
          </a:prstGeom>
          <a:noFill/>
        </p:spPr>
        <p:txBody>
          <a:bodyPr wrap="square" rtlCol="0">
            <a:spAutoFit/>
          </a:bodyPr>
          <a:lstStyle/>
          <a:p>
            <a:r>
              <a:rPr lang="en-US" altLang="zh-TW" sz="2400" dirty="0"/>
              <a:t>5.</a:t>
            </a:r>
            <a:endParaRPr lang="zh-TW" altLang="en-US" sz="2400" dirty="0"/>
          </a:p>
        </p:txBody>
      </p:sp>
      <p:pic>
        <p:nvPicPr>
          <p:cNvPr id="4" name="圖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1316" y="596163"/>
            <a:ext cx="4452749" cy="2680926"/>
          </a:xfrm>
          <a:prstGeom prst="rect">
            <a:avLst/>
          </a:prstGeom>
        </p:spPr>
      </p:pic>
      <p:sp>
        <p:nvSpPr>
          <p:cNvPr id="5" name="文字方塊 4"/>
          <p:cNvSpPr txBox="1"/>
          <p:nvPr/>
        </p:nvSpPr>
        <p:spPr>
          <a:xfrm>
            <a:off x="5425665" y="134498"/>
            <a:ext cx="2504049" cy="461665"/>
          </a:xfrm>
          <a:prstGeom prst="rect">
            <a:avLst/>
          </a:prstGeom>
          <a:noFill/>
        </p:spPr>
        <p:txBody>
          <a:bodyPr wrap="square" rtlCol="0">
            <a:spAutoFit/>
          </a:bodyPr>
          <a:lstStyle/>
          <a:p>
            <a:pPr algn="ctr"/>
            <a:r>
              <a:rPr lang="en-US" altLang="zh-TW" sz="2400" dirty="0"/>
              <a:t>Training Data</a:t>
            </a:r>
            <a:endParaRPr lang="zh-TW" altLang="en-US" sz="2400" dirty="0"/>
          </a:p>
        </p:txBody>
      </p:sp>
      <p:sp>
        <p:nvSpPr>
          <p:cNvPr id="6" name="橢圓 5"/>
          <p:cNvSpPr/>
          <p:nvPr/>
        </p:nvSpPr>
        <p:spPr>
          <a:xfrm>
            <a:off x="6023541" y="4073441"/>
            <a:ext cx="1420837" cy="716753"/>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1" name="文字方塊 20"/>
          <p:cNvSpPr txBox="1"/>
          <p:nvPr/>
        </p:nvSpPr>
        <p:spPr>
          <a:xfrm>
            <a:off x="4811101" y="5311997"/>
            <a:ext cx="4452749" cy="830997"/>
          </a:xfrm>
          <a:prstGeom prst="rect">
            <a:avLst/>
          </a:prstGeom>
          <a:noFill/>
        </p:spPr>
        <p:txBody>
          <a:bodyPr wrap="square" rtlCol="0">
            <a:spAutoFit/>
          </a:bodyPr>
          <a:lstStyle/>
          <a:p>
            <a:r>
              <a:rPr lang="en-US" altLang="zh-TW" sz="2400" dirty="0"/>
              <a:t>A more complex model yields lower error on training data.</a:t>
            </a:r>
            <a:endParaRPr lang="zh-TW" altLang="en-US" sz="2400" dirty="0"/>
          </a:p>
        </p:txBody>
      </p:sp>
      <p:sp>
        <p:nvSpPr>
          <p:cNvPr id="22" name="文字方塊 21"/>
          <p:cNvSpPr txBox="1"/>
          <p:nvPr/>
        </p:nvSpPr>
        <p:spPr>
          <a:xfrm>
            <a:off x="4304569" y="6120532"/>
            <a:ext cx="4839432" cy="461665"/>
          </a:xfrm>
          <a:prstGeom prst="rect">
            <a:avLst/>
          </a:prstGeom>
          <a:noFill/>
        </p:spPr>
        <p:txBody>
          <a:bodyPr wrap="square" rtlCol="0">
            <a:spAutoFit/>
          </a:bodyPr>
          <a:lstStyle/>
          <a:p>
            <a:r>
              <a:rPr lang="en-US" altLang="zh-TW" sz="2400" dirty="0"/>
              <a:t>If we can truly find the best function</a:t>
            </a:r>
            <a:endParaRPr lang="zh-TW" altLang="en-US" sz="2400" dirty="0"/>
          </a:p>
        </p:txBody>
      </p:sp>
      <p:cxnSp>
        <p:nvCxnSpPr>
          <p:cNvPr id="23" name="直線單箭頭接點 22"/>
          <p:cNvCxnSpPr>
            <a:stCxn id="11" idx="3"/>
          </p:cNvCxnSpPr>
          <p:nvPr/>
        </p:nvCxnSpPr>
        <p:spPr>
          <a:xfrm>
            <a:off x="4155896" y="3504441"/>
            <a:ext cx="1867645" cy="78156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a:endCxn id="19" idx="2"/>
          </p:cNvCxnSpPr>
          <p:nvPr/>
        </p:nvCxnSpPr>
        <p:spPr>
          <a:xfrm flipV="1">
            <a:off x="4155895" y="4387591"/>
            <a:ext cx="1464484" cy="1504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a:stCxn id="14" idx="3"/>
          </p:cNvCxnSpPr>
          <p:nvPr/>
        </p:nvCxnSpPr>
        <p:spPr>
          <a:xfrm flipV="1">
            <a:off x="4155896" y="4879426"/>
            <a:ext cx="933822" cy="8275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19" grpId="0" bldLvl="0" animBg="1"/>
      <p:bldP spid="5" grpId="0"/>
      <p:bldP spid="6" grpId="0" bldLvl="0" animBg="1"/>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Model Selection</a:t>
            </a:r>
            <a:endParaRPr sz="3600" b="1" kern="0" spc="-5" dirty="0">
              <a:solidFill>
                <a:srgbClr val="00294D"/>
              </a:solidFill>
              <a:latin typeface="Calibri" panose="020F0502020204030204"/>
              <a:cs typeface="Calibri" panose="020F0502020204030204"/>
            </a:endParaRPr>
          </a:p>
        </p:txBody>
      </p:sp>
      <p:pic>
        <p:nvPicPr>
          <p:cNvPr id="5" name="圖片 4"/>
          <p:cNvPicPr>
            <a:picLocks noChangeAspect="1"/>
          </p:cNvPicPr>
          <p:nvPr/>
        </p:nvPicPr>
        <p:blipFill>
          <a:blip r:embed="rId1"/>
          <a:stretch>
            <a:fillRect/>
          </a:stretch>
        </p:blipFill>
        <p:spPr>
          <a:xfrm>
            <a:off x="329934" y="1900156"/>
            <a:ext cx="5245923" cy="3152057"/>
          </a:xfrm>
          <a:prstGeom prst="rect">
            <a:avLst/>
          </a:prstGeom>
        </p:spPr>
      </p:pic>
      <p:graphicFrame>
        <p:nvGraphicFramePr>
          <p:cNvPr id="6" name="表格 5"/>
          <p:cNvGraphicFramePr>
            <a:graphicFrameLocks noGrp="1"/>
          </p:cNvGraphicFramePr>
          <p:nvPr/>
        </p:nvGraphicFramePr>
        <p:xfrm>
          <a:off x="5827565" y="2162082"/>
          <a:ext cx="3084858" cy="2251710"/>
        </p:xfrm>
        <a:graphic>
          <a:graphicData uri="http://schemas.openxmlformats.org/drawingml/2006/table">
            <a:tbl>
              <a:tblPr>
                <a:tableStyleId>{5C22544A-7EE6-4342-B048-85BDC9FD1C3A}</a:tableStyleId>
              </a:tblPr>
              <a:tblGrid>
                <a:gridCol w="1028286"/>
                <a:gridCol w="1028286"/>
                <a:gridCol w="1028286"/>
              </a:tblGrid>
              <a:tr h="209550">
                <a:tc>
                  <a:txBody>
                    <a:bodyPr/>
                    <a:lstStyle/>
                    <a:p>
                      <a:pPr algn="ctr" fontAlgn="ctr"/>
                      <a:endParaRPr lang="zh-TW" altLang="en-US"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a:effectLst/>
                        </a:rPr>
                        <a:t>Training</a:t>
                      </a:r>
                      <a:endParaRPr lang="en-US"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2400" u="none" strike="noStrike">
                          <a:effectLst/>
                        </a:rPr>
                        <a:t>Testing</a:t>
                      </a:r>
                      <a:endParaRPr lang="en-US"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algn="ctr" fontAlgn="ctr"/>
                      <a:r>
                        <a:rPr lang="en-US" altLang="zh-TW" sz="2400" u="none" strike="noStrike">
                          <a:effectLst/>
                        </a:rPr>
                        <a:t>1</a:t>
                      </a:r>
                      <a:endParaRPr lang="en-US" altLang="zh-TW"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TW" sz="2400" u="none" strike="noStrike">
                          <a:effectLst/>
                        </a:rPr>
                        <a:t>31.9</a:t>
                      </a:r>
                      <a:endParaRPr lang="en-US" altLang="zh-TW" sz="2400" b="0" i="0" u="none" strike="noStrike">
                        <a:solidFill>
                          <a:srgbClr val="000000"/>
                        </a:solidFill>
                        <a:effectLst/>
                        <a:latin typeface="Calibri" panose="020F0502020204030204" charset="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TW" sz="2400" u="none" strike="noStrike" dirty="0">
                          <a:effectLst/>
                        </a:rPr>
                        <a:t>35.0</a:t>
                      </a:r>
                      <a:endParaRPr lang="en-US" altLang="zh-TW" sz="2400" b="0" i="0" u="none" strike="noStrike" dirty="0">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algn="ctr" fontAlgn="ctr"/>
                      <a:r>
                        <a:rPr lang="en-US" altLang="zh-TW" sz="2400" u="none" strike="noStrike">
                          <a:effectLst/>
                        </a:rPr>
                        <a:t>2</a:t>
                      </a:r>
                      <a:endParaRPr lang="en-US" altLang="zh-TW"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TW" sz="2400" u="none" strike="noStrike">
                          <a:effectLst/>
                        </a:rPr>
                        <a:t>15.4</a:t>
                      </a:r>
                      <a:endParaRPr lang="en-US" altLang="zh-TW"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TW" sz="2400" u="none" strike="noStrike">
                          <a:effectLst/>
                        </a:rPr>
                        <a:t>18.4</a:t>
                      </a:r>
                      <a:endParaRPr lang="en-US" altLang="zh-TW"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algn="ctr" fontAlgn="ctr"/>
                      <a:r>
                        <a:rPr lang="en-US" altLang="zh-TW" sz="2400" u="none" strike="noStrike">
                          <a:effectLst/>
                        </a:rPr>
                        <a:t>3</a:t>
                      </a:r>
                      <a:endParaRPr lang="en-US" altLang="zh-TW"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TW" sz="2400" u="none" strike="noStrike">
                          <a:effectLst/>
                        </a:rPr>
                        <a:t>15.3</a:t>
                      </a:r>
                      <a:endParaRPr lang="en-US" altLang="zh-TW"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TW" sz="2400" u="none" strike="noStrike">
                          <a:effectLst/>
                        </a:rPr>
                        <a:t>18.1</a:t>
                      </a:r>
                      <a:endParaRPr lang="en-US" altLang="zh-TW"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algn="ctr" fontAlgn="ctr"/>
                      <a:r>
                        <a:rPr lang="en-US" altLang="zh-TW" sz="2400" u="none" strike="noStrike">
                          <a:effectLst/>
                        </a:rPr>
                        <a:t>4</a:t>
                      </a:r>
                      <a:endParaRPr lang="en-US" altLang="zh-TW"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TW" sz="2400" u="none" strike="noStrike">
                          <a:effectLst/>
                        </a:rPr>
                        <a:t>14.9</a:t>
                      </a:r>
                      <a:endParaRPr lang="en-US" altLang="zh-TW"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TW" sz="2400" u="none" strike="noStrike">
                          <a:effectLst/>
                        </a:rPr>
                        <a:t>28.2</a:t>
                      </a:r>
                      <a:endParaRPr lang="en-US" altLang="zh-TW"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09550">
                <a:tc>
                  <a:txBody>
                    <a:bodyPr/>
                    <a:lstStyle/>
                    <a:p>
                      <a:pPr algn="ctr" fontAlgn="ctr"/>
                      <a:r>
                        <a:rPr lang="en-US" altLang="zh-TW" sz="2400" u="none" strike="noStrike">
                          <a:effectLst/>
                        </a:rPr>
                        <a:t>5</a:t>
                      </a:r>
                      <a:endParaRPr lang="en-US" altLang="zh-TW" sz="2400" b="0" i="0" u="none" strike="noStrike">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TW" sz="2400" u="none" strike="noStrike" dirty="0">
                          <a:effectLst/>
                        </a:rPr>
                        <a:t>12.8</a:t>
                      </a:r>
                      <a:endParaRPr lang="en-US" altLang="zh-TW" sz="2400" b="0" i="0" u="none" strike="noStrike" dirty="0">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TW" sz="2400" u="none" strike="noStrike" dirty="0">
                          <a:effectLst/>
                        </a:rPr>
                        <a:t>232.1</a:t>
                      </a:r>
                      <a:endParaRPr lang="en-US" altLang="zh-TW" sz="2400" b="0" i="0" u="none" strike="noStrike" dirty="0">
                        <a:solidFill>
                          <a:srgbClr val="000000"/>
                        </a:solidFill>
                        <a:effectLst/>
                        <a:latin typeface="PMingLiU" panose="02020500000000000000" pitchFamily="18" charset="-120"/>
                        <a:ea typeface="PMingLiU" panose="02020500000000000000" pitchFamily="18" charset="-12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矩形 2"/>
          <p:cNvSpPr/>
          <p:nvPr/>
        </p:nvSpPr>
        <p:spPr>
          <a:xfrm>
            <a:off x="5827565" y="3267810"/>
            <a:ext cx="3084857"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橢圓 3"/>
          <p:cNvSpPr/>
          <p:nvPr/>
        </p:nvSpPr>
        <p:spPr>
          <a:xfrm>
            <a:off x="2945267" y="3622347"/>
            <a:ext cx="461341" cy="5494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1339111" y="5183562"/>
            <a:ext cx="6711022" cy="830997"/>
          </a:xfrm>
          <a:prstGeom prst="rect">
            <a:avLst/>
          </a:prstGeom>
          <a:noFill/>
        </p:spPr>
        <p:txBody>
          <a:bodyPr wrap="square" rtlCol="0">
            <a:spAutoFit/>
          </a:bodyPr>
          <a:lstStyle/>
          <a:p>
            <a:r>
              <a:rPr lang="en-US" altLang="zh-TW" sz="2400" dirty="0"/>
              <a:t>A more complex model does not always lead to better performance on </a:t>
            </a:r>
            <a:r>
              <a:rPr lang="en-US" altLang="zh-TW" sz="2400" b="1" i="1" u="sng" dirty="0"/>
              <a:t>testing data</a:t>
            </a:r>
            <a:r>
              <a:rPr lang="en-US" altLang="zh-TW" sz="2400" dirty="0"/>
              <a:t>. </a:t>
            </a:r>
            <a:endParaRPr lang="zh-TW" altLang="en-US" sz="2400" dirty="0"/>
          </a:p>
        </p:txBody>
      </p:sp>
      <p:sp>
        <p:nvSpPr>
          <p:cNvPr id="8" name="文字方塊 7"/>
          <p:cNvSpPr txBox="1"/>
          <p:nvPr/>
        </p:nvSpPr>
        <p:spPr>
          <a:xfrm>
            <a:off x="1339111" y="6034726"/>
            <a:ext cx="2534199" cy="461665"/>
          </a:xfrm>
          <a:prstGeom prst="rect">
            <a:avLst/>
          </a:prstGeom>
          <a:noFill/>
        </p:spPr>
        <p:txBody>
          <a:bodyPr wrap="square" rtlCol="0">
            <a:spAutoFit/>
          </a:bodyPr>
          <a:lstStyle/>
          <a:p>
            <a:r>
              <a:rPr lang="en-US" altLang="zh-TW" sz="2400" dirty="0"/>
              <a:t>This is </a:t>
            </a:r>
            <a:r>
              <a:rPr lang="en-US" altLang="zh-TW" sz="2400" b="1" i="1" u="sng" dirty="0">
                <a:solidFill>
                  <a:srgbClr val="FF0000"/>
                </a:solidFill>
              </a:rPr>
              <a:t>Overfitting</a:t>
            </a:r>
            <a:r>
              <a:rPr lang="en-US" altLang="zh-TW" sz="2400" dirty="0"/>
              <a:t>.</a:t>
            </a:r>
            <a:endParaRPr lang="zh-TW" altLang="en-US" sz="2400" dirty="0"/>
          </a:p>
        </p:txBody>
      </p:sp>
      <p:cxnSp>
        <p:nvCxnSpPr>
          <p:cNvPr id="10" name="直線接點 9"/>
          <p:cNvCxnSpPr/>
          <p:nvPr/>
        </p:nvCxnSpPr>
        <p:spPr>
          <a:xfrm>
            <a:off x="3669169" y="1733736"/>
            <a:ext cx="0" cy="2723103"/>
          </a:xfrm>
          <a:prstGeom prst="line">
            <a:avLst/>
          </a:prstGeom>
          <a:ln w="38100">
            <a:solidFill>
              <a:srgbClr val="FF0000"/>
            </a:solidFill>
          </a:ln>
        </p:spPr>
        <p:style>
          <a:lnRef idx="2">
            <a:schemeClr val="accent2"/>
          </a:lnRef>
          <a:fillRef idx="0">
            <a:schemeClr val="accent2"/>
          </a:fillRef>
          <a:effectRef idx="1">
            <a:schemeClr val="accent2"/>
          </a:effectRef>
          <a:fontRef idx="minor">
            <a:schemeClr val="tx1"/>
          </a:fontRef>
        </p:style>
      </p:cxnSp>
      <p:sp>
        <p:nvSpPr>
          <p:cNvPr id="13" name="文字方塊 12"/>
          <p:cNvSpPr txBox="1"/>
          <p:nvPr/>
        </p:nvSpPr>
        <p:spPr>
          <a:xfrm>
            <a:off x="3813387" y="2615352"/>
            <a:ext cx="1762470"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800" dirty="0"/>
              <a:t>Overfitting</a:t>
            </a:r>
            <a:endParaRPr lang="zh-TW" altLang="en-US" sz="2800" dirty="0"/>
          </a:p>
        </p:txBody>
      </p:sp>
      <p:sp>
        <p:nvSpPr>
          <p:cNvPr id="16" name="箭號: 向右 15"/>
          <p:cNvSpPr/>
          <p:nvPr/>
        </p:nvSpPr>
        <p:spPr>
          <a:xfrm>
            <a:off x="3949774" y="6092452"/>
            <a:ext cx="917822" cy="31014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7" name="文字方塊 16"/>
          <p:cNvSpPr txBox="1"/>
          <p:nvPr/>
        </p:nvSpPr>
        <p:spPr>
          <a:xfrm>
            <a:off x="4972196" y="6016694"/>
            <a:ext cx="2863509" cy="461665"/>
          </a:xfrm>
          <a:prstGeom prst="rect">
            <a:avLst/>
          </a:prstGeom>
          <a:noFill/>
        </p:spPr>
        <p:txBody>
          <a:bodyPr wrap="square" rtlCol="0">
            <a:spAutoFit/>
          </a:bodyPr>
          <a:lstStyle/>
          <a:p>
            <a:r>
              <a:rPr lang="en-US" altLang="zh-TW" sz="2400" dirty="0"/>
              <a:t>Select suitable model</a:t>
            </a:r>
            <a:endParaRPr lang="zh-TW" altLang="en-US" sz="2400" dirty="0"/>
          </a:p>
        </p:txBody>
      </p:sp>
      <p:sp>
        <p:nvSpPr>
          <p:cNvPr id="18" name="箭號: 向右 17"/>
          <p:cNvSpPr/>
          <p:nvPr/>
        </p:nvSpPr>
        <p:spPr>
          <a:xfrm>
            <a:off x="3669169" y="1863004"/>
            <a:ext cx="415647" cy="604911"/>
          </a:xfrm>
          <a:prstGeom prst="rightArrow">
            <a:avLst/>
          </a:prstGeom>
          <a:solidFill>
            <a:srgbClr val="FF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9" name="灯片编号占位符 8"/>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7" grpId="0"/>
      <p:bldP spid="8" grpId="0"/>
      <p:bldP spid="13" grpId="0" bldLvl="0" animBg="1"/>
      <p:bldP spid="16" grpId="0" bldLvl="0" animBg="1"/>
      <p:bldP spid="17" grpId="0"/>
      <p:bldP spid="18"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1785620" y="2638425"/>
            <a:ext cx="7358380" cy="2148840"/>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altLang="zh-TW" sz="6600" dirty="0">
                <a:solidFill>
                  <a:schemeClr val="bg1"/>
                </a:solidFill>
                <a:sym typeface="+mn-ea"/>
              </a:rPr>
              <a:t>Classification: </a:t>
            </a:r>
            <a:br>
              <a:rPr lang="en-US" altLang="zh-TW" sz="6600" dirty="0">
                <a:solidFill>
                  <a:schemeClr val="bg1"/>
                </a:solidFill>
                <a:sym typeface="+mn-ea"/>
              </a:rPr>
            </a:br>
            <a:r>
              <a:rPr lang="en-US" altLang="zh-TW" sz="6600" dirty="0">
                <a:solidFill>
                  <a:schemeClr val="bg1"/>
                </a:solidFill>
                <a:sym typeface="+mn-ea"/>
              </a:rPr>
              <a:t>Logistic Regression</a:t>
            </a:r>
            <a:br>
              <a:rPr lang="en-US" altLang="zh-TW" sz="6600" dirty="0">
                <a:solidFill>
                  <a:schemeClr val="bg1"/>
                </a:solidFill>
                <a:sym typeface="+mn-ea"/>
              </a:rPr>
            </a:br>
            <a:endParaRPr lang="en-US" altLang="zh-CN" sz="6600" dirty="0">
              <a:solidFill>
                <a:schemeClr val="bg1"/>
              </a:solidFill>
              <a:sym typeface="+mn-ea"/>
            </a:endParaRPr>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1: Function Set</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6" name="文字方塊 5"/>
              <p:cNvSpPr txBox="1"/>
              <p:nvPr/>
            </p:nvSpPr>
            <p:spPr>
              <a:xfrm>
                <a:off x="1327494" y="5648756"/>
                <a:ext cx="2781402" cy="7561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𝑧</m:t>
                          </m:r>
                        </m:e>
                      </m:d>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i="1" smtClean="0">
                              <a:latin typeface="Cambria Math" panose="02040503050406030204" pitchFamily="18" charset="0"/>
                            </a:rPr>
                            <m:t>1</m:t>
                          </m:r>
                        </m:num>
                        <m:den>
                          <m:r>
                            <a:rPr lang="en-US" altLang="zh-TW" sz="2400" b="0" i="1" smtClean="0">
                              <a:latin typeface="Cambria Math" panose="02040503050406030204" pitchFamily="18" charset="0"/>
                            </a:rPr>
                            <m:t>1+</m:t>
                          </m:r>
                          <m:r>
                            <a:rPr lang="en-US" altLang="zh-TW" sz="2400" b="0" i="1" smtClean="0">
                              <a:latin typeface="Cambria Math" panose="02040503050406030204" pitchFamily="18" charset="0"/>
                            </a:rPr>
                            <m:t>𝑒𝑥𝑝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e>
                          </m:d>
                        </m:den>
                      </m:f>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1327494" y="5496356"/>
                <a:ext cx="2781402" cy="756104"/>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1344084" y="4959035"/>
                <a:ext cx="179581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1344084" y="4959035"/>
                <a:ext cx="1795812" cy="369332"/>
              </a:xfrm>
              <a:prstGeom prst="rect">
                <a:avLst/>
              </a:prstGeom>
              <a:blipFill rotWithShape="1">
                <a:blip r:embed="rId2"/>
                <a:stretch>
                  <a:fillRect l="-1695" r="-3051" b="-655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 name="矩形 2"/>
              <p:cNvSpPr/>
              <p:nvPr/>
            </p:nvSpPr>
            <p:spPr>
              <a:xfrm>
                <a:off x="1223367" y="4201006"/>
                <a:ext cx="2626104" cy="477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𝑃</m:t>
                          </m:r>
                        </m:e>
                        <m:sub>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sub>
                      </m:sSub>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p:sp>
            <p:nvSpPr>
              <p:cNvPr id="3" name="矩形 2"/>
              <p:cNvSpPr>
                <a:spLocks noRot="1" noChangeAspect="1" noMove="1" noResize="1" noEditPoints="1" noAdjustHandles="1" noChangeArrowheads="1" noChangeShapeType="1" noTextEdit="1"/>
              </p:cNvSpPr>
              <p:nvPr/>
            </p:nvSpPr>
            <p:spPr>
              <a:xfrm>
                <a:off x="1223367" y="4201006"/>
                <a:ext cx="2626104" cy="477888"/>
              </a:xfrm>
              <a:prstGeom prst="rect">
                <a:avLst/>
              </a:prstGeom>
              <a:blipFill rotWithShape="1">
                <a:blip r:embed="rId3"/>
                <a:stretch>
                  <a:fillRect b="-13924"/>
                </a:stretch>
              </a:blipFill>
            </p:spPr>
            <p:txBody>
              <a:bodyPr/>
              <a:lstStyle/>
              <a:p>
                <a:r>
                  <a:rPr lang="zh-TW" altLang="en-US">
                    <a:noFill/>
                  </a:rPr>
                  <a:t> </a:t>
                </a:r>
                <a:endParaRPr lang="zh-TW" altLang="en-US">
                  <a:noFill/>
                </a:endParaRPr>
              </a:p>
            </p:txBody>
          </p:sp>
        </mc:Fallback>
      </mc:AlternateContent>
      <p:grpSp>
        <p:nvGrpSpPr>
          <p:cNvPr id="16" name="群組 15"/>
          <p:cNvGrpSpPr/>
          <p:nvPr/>
        </p:nvGrpSpPr>
        <p:grpSpPr>
          <a:xfrm>
            <a:off x="5025522" y="4084820"/>
            <a:ext cx="3135826" cy="2174963"/>
            <a:chOff x="5472656" y="2887794"/>
            <a:chExt cx="3135826" cy="2174963"/>
          </a:xfrm>
        </p:grpSpPr>
        <p:pic>
          <p:nvPicPr>
            <p:cNvPr id="7" name="圖片 6"/>
            <p:cNvPicPr>
              <a:picLocks noChangeAspect="1"/>
            </p:cNvPicPr>
            <p:nvPr/>
          </p:nvPicPr>
          <p:blipFill>
            <a:blip r:embed="rId4"/>
            <a:stretch>
              <a:fillRect/>
            </a:stretch>
          </p:blipFill>
          <p:spPr>
            <a:xfrm>
              <a:off x="5472656" y="2887794"/>
              <a:ext cx="3042694" cy="2174963"/>
            </a:xfrm>
            <a:prstGeom prst="rect">
              <a:avLst/>
            </a:prstGeom>
          </p:spPr>
        </p:pic>
        <p:graphicFrame>
          <p:nvGraphicFramePr>
            <p:cNvPr id="8" name="Object 12"/>
            <p:cNvGraphicFramePr>
              <a:graphicFrameLocks noChangeAspect="1"/>
            </p:cNvGraphicFramePr>
            <p:nvPr/>
          </p:nvGraphicFramePr>
          <p:xfrm>
            <a:off x="6126292" y="2887794"/>
            <a:ext cx="539750" cy="369888"/>
          </p:xfrm>
          <a:graphic>
            <a:graphicData uri="http://schemas.openxmlformats.org/presentationml/2006/ole">
              <mc:AlternateContent xmlns:mc="http://schemas.openxmlformats.org/markup-compatibility/2006">
                <mc:Choice xmlns:v="urn:schemas-microsoft-com:vml" Requires="v">
                  <p:oleObj spid="_x0000_s10454" name="方程式" r:id="rId5" imgW="7620000" imgH="5181600" progId="Equation.3">
                    <p:embed/>
                  </p:oleObj>
                </mc:Choice>
                <mc:Fallback>
                  <p:oleObj name="方程式" r:id="rId5" imgW="7620000" imgH="5181600" progId="Equation.3">
                    <p:embed/>
                    <p:pic>
                      <p:nvPicPr>
                        <p:cNvPr id="0" name="Object 12"/>
                        <p:cNvPicPr>
                          <a:picLocks noChangeAspect="1" noChangeArrowheads="1"/>
                        </p:cNvPicPr>
                        <p:nvPr/>
                      </p:nvPicPr>
                      <p:blipFill>
                        <a:blip r:embed="rId6"/>
                        <a:srcRect/>
                        <a:stretch>
                          <a:fillRect/>
                        </a:stretch>
                      </p:blipFill>
                      <p:spPr bwMode="auto">
                        <a:xfrm>
                          <a:off x="6126292" y="2887794"/>
                          <a:ext cx="539750" cy="369888"/>
                        </a:xfrm>
                        <a:prstGeom prst="rect">
                          <a:avLst/>
                        </a:prstGeom>
                        <a:noFill/>
                      </p:spPr>
                    </p:pic>
                  </p:oleObj>
                </mc:Fallback>
              </mc:AlternateContent>
            </a:graphicData>
          </a:graphic>
        </p:graphicFrame>
        <p:graphicFrame>
          <p:nvGraphicFramePr>
            <p:cNvPr id="13" name="Object 12"/>
            <p:cNvGraphicFramePr>
              <a:graphicFrameLocks noChangeAspect="1"/>
            </p:cNvGraphicFramePr>
            <p:nvPr/>
          </p:nvGraphicFramePr>
          <p:xfrm>
            <a:off x="8392582" y="4689516"/>
            <a:ext cx="215900" cy="217487"/>
          </p:xfrm>
          <a:graphic>
            <a:graphicData uri="http://schemas.openxmlformats.org/presentationml/2006/ole">
              <mc:AlternateContent xmlns:mc="http://schemas.openxmlformats.org/markup-compatibility/2006">
                <mc:Choice xmlns:v="urn:schemas-microsoft-com:vml" Requires="v">
                  <p:oleObj spid="_x0000_s10455" name="方程式" r:id="rId7" imgW="3048000" imgH="3048000" progId="Equation.3">
                    <p:embed/>
                  </p:oleObj>
                </mc:Choice>
                <mc:Fallback>
                  <p:oleObj name="方程式" r:id="rId7" imgW="3048000" imgH="3048000" progId="Equation.3">
                    <p:embed/>
                    <p:pic>
                      <p:nvPicPr>
                        <p:cNvPr id="0" name="Object 12"/>
                        <p:cNvPicPr>
                          <a:picLocks noChangeAspect="1" noChangeArrowheads="1"/>
                        </p:cNvPicPr>
                        <p:nvPr/>
                      </p:nvPicPr>
                      <p:blipFill>
                        <a:blip r:embed="rId8"/>
                        <a:srcRect/>
                        <a:stretch>
                          <a:fillRect/>
                        </a:stretch>
                      </p:blipFill>
                      <p:spPr bwMode="auto">
                        <a:xfrm>
                          <a:off x="8392582" y="4689516"/>
                          <a:ext cx="215900" cy="217487"/>
                        </a:xfrm>
                        <a:prstGeom prst="rect">
                          <a:avLst/>
                        </a:prstGeom>
                        <a:noFill/>
                      </p:spPr>
                    </p:pic>
                  </p:oleObj>
                </mc:Fallback>
              </mc:AlternateContent>
            </a:graphicData>
          </a:graphic>
        </p:graphicFrame>
      </p:grpSp>
      <p:sp>
        <p:nvSpPr>
          <p:cNvPr id="14" name="文字方塊 13"/>
          <p:cNvSpPr txBox="1"/>
          <p:nvPr/>
        </p:nvSpPr>
        <p:spPr>
          <a:xfrm>
            <a:off x="905896" y="1651221"/>
            <a:ext cx="3319975" cy="461665"/>
          </a:xfrm>
          <a:prstGeom prst="rect">
            <a:avLst/>
          </a:prstGeom>
          <a:noFill/>
        </p:spPr>
        <p:txBody>
          <a:bodyPr wrap="square" rtlCol="0">
            <a:spAutoFit/>
          </a:bodyPr>
          <a:lstStyle/>
          <a:p>
            <a:r>
              <a:rPr lang="en-US" altLang="zh-TW" sz="2400" dirty="0"/>
              <a:t>Function set:</a:t>
            </a:r>
            <a:endParaRPr lang="zh-TW" altLang="en-US" sz="2400" dirty="0"/>
          </a:p>
        </p:txBody>
      </p:sp>
      <p:sp>
        <p:nvSpPr>
          <p:cNvPr id="15" name="文字方塊 14"/>
          <p:cNvSpPr txBox="1"/>
          <p:nvPr/>
        </p:nvSpPr>
        <p:spPr>
          <a:xfrm>
            <a:off x="2758586" y="1667133"/>
            <a:ext cx="3870237" cy="46166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altLang="zh-TW" sz="2400" dirty="0"/>
              <a:t>Including all different w and b</a:t>
            </a:r>
            <a:endParaRPr lang="zh-TW" altLang="en-US" sz="2400" dirty="0"/>
          </a:p>
        </p:txBody>
      </p:sp>
      <mc:AlternateContent xmlns:mc="http://schemas.openxmlformats.org/markup-compatibility/2006">
        <mc:Choice xmlns:a14="http://schemas.microsoft.com/office/drawing/2010/main" Requires="a14">
          <p:sp>
            <p:nvSpPr>
              <p:cNvPr id="26" name="矩形 25"/>
              <p:cNvSpPr/>
              <p:nvPr/>
            </p:nvSpPr>
            <p:spPr>
              <a:xfrm>
                <a:off x="3072636" y="4726476"/>
                <a:ext cx="214302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26" name="矩形 25"/>
              <p:cNvSpPr>
                <a:spLocks noRot="1" noChangeAspect="1" noMove="1" noResize="1" noEditPoints="1" noAdjustHandles="1" noChangeArrowheads="1" noChangeShapeType="1" noTextEdit="1"/>
              </p:cNvSpPr>
              <p:nvPr/>
            </p:nvSpPr>
            <p:spPr>
              <a:xfrm>
                <a:off x="3072636" y="4726476"/>
                <a:ext cx="2143023" cy="988540"/>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矩形 26"/>
              <p:cNvSpPr/>
              <p:nvPr/>
            </p:nvSpPr>
            <p:spPr>
              <a:xfrm>
                <a:off x="2776892" y="2453347"/>
                <a:ext cx="2811924"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𝑤</m:t>
                          </m:r>
                          <m:r>
                            <a:rPr lang="en-US" altLang="zh-TW" sz="2800" i="1">
                              <a:latin typeface="Cambria Math" panose="02040503050406030204" pitchFamily="18" charset="0"/>
                            </a:rPr>
                            <m:t>,</m:t>
                          </m:r>
                          <m:r>
                            <a:rPr lang="en-US" altLang="zh-TW" sz="2800" i="1">
                              <a:latin typeface="Cambria Math" panose="02040503050406030204" pitchFamily="18" charset="0"/>
                            </a:rPr>
                            <m:t>𝑏</m:t>
                          </m:r>
                        </m:sub>
                      </m:sSub>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rPr>
                            <m:t>𝑥</m:t>
                          </m:r>
                        </m:e>
                      </m:d>
                      <m:r>
                        <a:rPr lang="en-US" altLang="zh-TW" sz="2800" i="1">
                          <a:latin typeface="Cambria Math" panose="02040503050406030204" pitchFamily="18" charset="0"/>
                          <a:ea typeface="Cambria Math" panose="02040503050406030204" pitchFamily="18" charset="0"/>
                        </a:rPr>
                        <m:t>≥0.5</m:t>
                      </m:r>
                    </m:oMath>
                  </m:oMathPara>
                </a14:m>
                <a:endParaRPr lang="zh-TW"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2776892" y="2453347"/>
                <a:ext cx="2811924" cy="542136"/>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2764120" y="3319191"/>
                <a:ext cx="2811924" cy="542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𝑃</m:t>
                          </m:r>
                        </m:e>
                        <m:sub>
                          <m:r>
                            <a:rPr lang="en-US" altLang="zh-TW" sz="2800" i="1">
                              <a:latin typeface="Cambria Math" panose="02040503050406030204" pitchFamily="18" charset="0"/>
                            </a:rPr>
                            <m:t>𝑤</m:t>
                          </m:r>
                          <m:r>
                            <a:rPr lang="en-US" altLang="zh-TW" sz="2800" i="1">
                              <a:latin typeface="Cambria Math" panose="02040503050406030204" pitchFamily="18" charset="0"/>
                            </a:rPr>
                            <m:t>,</m:t>
                          </m:r>
                          <m:r>
                            <a:rPr lang="en-US" altLang="zh-TW" sz="2800" i="1">
                              <a:latin typeface="Cambria Math" panose="02040503050406030204" pitchFamily="18" charset="0"/>
                            </a:rPr>
                            <m:t>𝑏</m:t>
                          </m:r>
                        </m:sub>
                      </m:sSub>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𝐶</m:t>
                              </m:r>
                            </m:e>
                            <m:sub>
                              <m:r>
                                <a:rPr lang="en-US" altLang="zh-TW" sz="2800" i="1">
                                  <a:latin typeface="Cambria Math" panose="02040503050406030204" pitchFamily="18" charset="0"/>
                                </a:rPr>
                                <m:t>1</m:t>
                              </m:r>
                            </m:sub>
                          </m:sSub>
                          <m:r>
                            <a:rPr lang="en-US" altLang="zh-TW" sz="2800" i="1">
                              <a:latin typeface="Cambria Math" panose="02040503050406030204" pitchFamily="18" charset="0"/>
                            </a:rPr>
                            <m:t>|</m:t>
                          </m:r>
                          <m:r>
                            <a:rPr lang="en-US" altLang="zh-TW" sz="2800" i="1">
                              <a:latin typeface="Cambria Math" panose="02040503050406030204" pitchFamily="18" charset="0"/>
                            </a:rPr>
                            <m:t>𝑥</m:t>
                          </m:r>
                        </m:e>
                      </m:d>
                      <m:r>
                        <a:rPr lang="en-US" altLang="zh-TW" sz="2800" b="0" i="1" smtClean="0">
                          <a:latin typeface="Cambria Math" panose="02040503050406030204" pitchFamily="18" charset="0"/>
                          <a:ea typeface="Cambria Math" panose="02040503050406030204" pitchFamily="18" charset="0"/>
                        </a:rPr>
                        <m:t>&lt;</m:t>
                      </m:r>
                      <m:r>
                        <a:rPr lang="en-US" altLang="zh-TW" sz="2800" i="1">
                          <a:latin typeface="Cambria Math" panose="02040503050406030204" pitchFamily="18" charset="0"/>
                          <a:ea typeface="Cambria Math" panose="02040503050406030204" pitchFamily="18" charset="0"/>
                        </a:rPr>
                        <m:t>0.5</m:t>
                      </m:r>
                    </m:oMath>
                  </m:oMathPara>
                </a14:m>
                <a:endParaRPr lang="zh-TW" altLang="en-US" sz="2800" dirty="0"/>
              </a:p>
            </p:txBody>
          </p:sp>
        </mc:Choice>
        <mc:Fallback>
          <p:sp>
            <p:nvSpPr>
              <p:cNvPr id="28" name="矩形 27"/>
              <p:cNvSpPr>
                <a:spLocks noRot="1" noChangeAspect="1" noMove="1" noResize="1" noEditPoints="1" noAdjustHandles="1" noChangeArrowheads="1" noChangeShapeType="1" noTextEdit="1"/>
              </p:cNvSpPr>
              <p:nvPr/>
            </p:nvSpPr>
            <p:spPr>
              <a:xfrm>
                <a:off x="2764120" y="3319191"/>
                <a:ext cx="2811924" cy="542136"/>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sp>
        <p:nvSpPr>
          <p:cNvPr id="29" name="矩形 28"/>
          <p:cNvSpPr/>
          <p:nvPr/>
        </p:nvSpPr>
        <p:spPr>
          <a:xfrm>
            <a:off x="6051211" y="2453347"/>
            <a:ext cx="1136850" cy="523220"/>
          </a:xfrm>
          <a:prstGeom prst="rect">
            <a:avLst/>
          </a:prstGeom>
        </p:spPr>
        <p:txBody>
          <a:bodyPr wrap="none">
            <a:spAutoFit/>
          </a:bodyPr>
          <a:lstStyle/>
          <a:p>
            <a:r>
              <a:rPr lang="en-US" altLang="zh-TW" sz="2800" dirty="0"/>
              <a:t>class 1</a:t>
            </a:r>
            <a:endParaRPr lang="zh-TW" altLang="en-US" sz="2800" dirty="0"/>
          </a:p>
        </p:txBody>
      </p:sp>
      <p:sp>
        <p:nvSpPr>
          <p:cNvPr id="30" name="矩形 29"/>
          <p:cNvSpPr/>
          <p:nvPr/>
        </p:nvSpPr>
        <p:spPr>
          <a:xfrm>
            <a:off x="6051211" y="3315054"/>
            <a:ext cx="1136850" cy="523220"/>
          </a:xfrm>
          <a:prstGeom prst="rect">
            <a:avLst/>
          </a:prstGeom>
        </p:spPr>
        <p:txBody>
          <a:bodyPr wrap="none">
            <a:spAutoFit/>
          </a:bodyPr>
          <a:lstStyle/>
          <a:p>
            <a:r>
              <a:rPr lang="en-US" altLang="zh-TW" sz="2800" dirty="0"/>
              <a:t>class 2</a:t>
            </a:r>
            <a:endParaRPr lang="zh-TW" altLang="en-US" sz="2800" dirty="0"/>
          </a:p>
        </p:txBody>
      </p:sp>
      <p:sp>
        <p:nvSpPr>
          <p:cNvPr id="31" name="左大括弧 30"/>
          <p:cNvSpPr/>
          <p:nvPr/>
        </p:nvSpPr>
        <p:spPr>
          <a:xfrm>
            <a:off x="2305610" y="2543565"/>
            <a:ext cx="484054" cy="1216170"/>
          </a:xfrm>
          <a:prstGeom prst="leftBrace">
            <a:avLst>
              <a:gd name="adj1" fmla="val 2520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2" name="矩形 31"/>
          <p:cNvSpPr/>
          <p:nvPr/>
        </p:nvSpPr>
        <p:spPr>
          <a:xfrm>
            <a:off x="2080592" y="2393923"/>
            <a:ext cx="5281347" cy="151545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841380" y="2514188"/>
            <a:ext cx="1745592" cy="44087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z</a:t>
            </a:r>
            <a:endParaRPr lang="zh-TW" altLang="en-US" sz="2400" dirty="0"/>
          </a:p>
        </p:txBody>
      </p:sp>
      <p:sp>
        <p:nvSpPr>
          <p:cNvPr id="34" name="矩形 33"/>
          <p:cNvSpPr/>
          <p:nvPr/>
        </p:nvSpPr>
        <p:spPr>
          <a:xfrm>
            <a:off x="2841380" y="3356227"/>
            <a:ext cx="1745592" cy="44087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z</a:t>
            </a:r>
            <a:endParaRPr lang="zh-TW" altLang="en-US" sz="2400" dirty="0"/>
          </a:p>
        </p:txBody>
      </p:sp>
      <p:sp>
        <p:nvSpPr>
          <p:cNvPr id="35" name="矩形 34"/>
          <p:cNvSpPr/>
          <p:nvPr/>
        </p:nvSpPr>
        <p:spPr>
          <a:xfrm>
            <a:off x="4939523" y="2514188"/>
            <a:ext cx="557427" cy="44087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36" name="矩形 35"/>
          <p:cNvSpPr/>
          <p:nvPr/>
        </p:nvSpPr>
        <p:spPr>
          <a:xfrm>
            <a:off x="4939522" y="3356226"/>
            <a:ext cx="557427" cy="44087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4" name="文本框 3"/>
          <p:cNvSpPr txBox="1"/>
          <p:nvPr/>
        </p:nvSpPr>
        <p:spPr>
          <a:xfrm>
            <a:off x="1569085" y="6407150"/>
            <a:ext cx="3815715" cy="368300"/>
          </a:xfrm>
          <a:prstGeom prst="rect">
            <a:avLst/>
          </a:prstGeom>
          <a:noFill/>
        </p:spPr>
        <p:txBody>
          <a:bodyPr wrap="square" rtlCol="0" anchor="t">
            <a:spAutoFit/>
          </a:bodyPr>
          <a:p>
            <a:r>
              <a:rPr lang="en-US" altLang="zh-CN"/>
              <a:t>[1] </a:t>
            </a:r>
            <a:r>
              <a:rPr lang="zh-CN" altLang="en-US"/>
              <a:t>Bishop: Chapter 4.1 – 4.2</a:t>
            </a:r>
            <a:endParaRPr lang="zh-CN" altLang="en-US"/>
          </a:p>
        </p:txBody>
      </p:sp>
      <p:sp>
        <p:nvSpPr>
          <p:cNvPr id="5" name="文本框 4"/>
          <p:cNvSpPr txBox="1"/>
          <p:nvPr/>
        </p:nvSpPr>
        <p:spPr>
          <a:xfrm>
            <a:off x="3670935" y="4256405"/>
            <a:ext cx="349885" cy="270510"/>
          </a:xfrm>
          <a:prstGeom prst="rect">
            <a:avLst/>
          </a:prstGeom>
          <a:noFill/>
        </p:spPr>
        <p:txBody>
          <a:bodyPr wrap="none" rtlCol="0" anchor="t">
            <a:spAutoFit/>
          </a:bodyPr>
          <a:p>
            <a:r>
              <a:rPr lang="en-US" altLang="zh-CN" baseline="30000">
                <a:sym typeface="+mn-ea"/>
              </a:rPr>
              <a:t>[1] </a:t>
            </a:r>
            <a:endParaRPr lang="en-US" altLang="zh-CN" baseline="300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3" grpId="0" bldLvl="0" animBg="1"/>
      <p:bldP spid="14" grpId="0"/>
      <p:bldP spid="15" grpId="0" bldLvl="0" animBg="1"/>
      <p:bldP spid="26" grpId="0" bldLvl="0" animBg="1"/>
      <p:bldP spid="27" grpId="0" bldLvl="0" animBg="1"/>
      <p:bldP spid="28" grpId="0" bldLvl="0" animBg="1"/>
      <p:bldP spid="29" grpId="0"/>
      <p:bldP spid="30" grpId="0"/>
      <p:bldP spid="31" grpId="0" bldLvl="0" animBg="1"/>
      <p:bldP spid="32" grpId="0" bldLvl="0" animBg="1"/>
      <p:bldP spid="33" grpId="0" bldLvl="0" animBg="1"/>
      <p:bldP spid="34" grpId="0" bldLvl="0" animBg="1"/>
      <p:bldP spid="35" grpId="0" bldLvl="0" animBg="1"/>
      <p:bldP spid="36"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12"/>
          <p:cNvGraphicFramePr>
            <a:graphicFrameLocks noChangeAspect="1"/>
          </p:cNvGraphicFramePr>
          <p:nvPr/>
        </p:nvGraphicFramePr>
        <p:xfrm>
          <a:off x="2433844" y="1941520"/>
          <a:ext cx="2538412" cy="947738"/>
        </p:xfrm>
        <a:graphic>
          <a:graphicData uri="http://schemas.openxmlformats.org/presentationml/2006/ole">
            <mc:AlternateContent xmlns:mc="http://schemas.openxmlformats.org/markup-compatibility/2006">
              <mc:Choice xmlns:v="urn:schemas-microsoft-com:vml" Requires="v">
                <p:oleObj spid="_x0000_s30902" name="方程式" r:id="rId1" imgW="21945600" imgH="8229600" progId="Equation.3">
                  <p:embed/>
                </p:oleObj>
              </mc:Choice>
              <mc:Fallback>
                <p:oleObj name="方程式" r:id="rId1" imgW="21945600" imgH="8229600" progId="Equation.3">
                  <p:embed/>
                  <p:pic>
                    <p:nvPicPr>
                      <p:cNvPr id="0" name="Object 12"/>
                      <p:cNvPicPr>
                        <a:picLocks noChangeAspect="1" noChangeArrowheads="1"/>
                      </p:cNvPicPr>
                      <p:nvPr/>
                    </p:nvPicPr>
                    <p:blipFill>
                      <a:blip r:embed="rId2"/>
                      <a:srcRect/>
                      <a:stretch>
                        <a:fillRect/>
                      </a:stretch>
                    </p:blipFill>
                    <p:spPr bwMode="auto">
                      <a:xfrm>
                        <a:off x="2433844" y="1941520"/>
                        <a:ext cx="2538412" cy="947738"/>
                      </a:xfrm>
                      <a:prstGeom prst="rect">
                        <a:avLst/>
                      </a:prstGeom>
                      <a:noFill/>
                    </p:spPr>
                  </p:pic>
                </p:oleObj>
              </mc:Fallback>
            </mc:AlternateContent>
          </a:graphicData>
        </a:graphic>
      </p:graphicFrame>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1: Function Set</a:t>
            </a:r>
            <a:endParaRPr sz="3600" b="1" kern="0" spc="-5" dirty="0">
              <a:solidFill>
                <a:srgbClr val="00294D"/>
              </a:solidFill>
              <a:latin typeface="Calibri" panose="020F0502020204030204"/>
              <a:cs typeface="Calibri" panose="020F0502020204030204"/>
            </a:endParaRPr>
          </a:p>
        </p:txBody>
      </p:sp>
      <p:cxnSp>
        <p:nvCxnSpPr>
          <p:cNvPr id="36" name="直線單箭頭接點 35"/>
          <p:cNvCxnSpPr/>
          <p:nvPr/>
        </p:nvCxnSpPr>
        <p:spPr>
          <a:xfrm flipV="1">
            <a:off x="4798669" y="3488664"/>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2873323" y="4510282"/>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 name="矩形 4"/>
          <p:cNvSpPr/>
          <p:nvPr/>
        </p:nvSpPr>
        <p:spPr>
          <a:xfrm>
            <a:off x="199029" y="1897810"/>
            <a:ext cx="596697" cy="31839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 name="直線單箭頭接點 5"/>
          <p:cNvCxnSpPr>
            <a:stCxn id="18" idx="3"/>
            <a:endCxn id="22" idx="1"/>
          </p:cNvCxnSpPr>
          <p:nvPr/>
        </p:nvCxnSpPr>
        <p:spPr>
          <a:xfrm flipV="1">
            <a:off x="788106" y="3499109"/>
            <a:ext cx="2145559" cy="1253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4088237" y="2990203"/>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8" name="Object 12"/>
          <p:cNvGraphicFramePr>
            <a:graphicFrameLocks noChangeAspect="1"/>
          </p:cNvGraphicFramePr>
          <p:nvPr/>
        </p:nvGraphicFramePr>
        <p:xfrm>
          <a:off x="3617303" y="3101630"/>
          <a:ext cx="352425" cy="350837"/>
        </p:xfrm>
        <a:graphic>
          <a:graphicData uri="http://schemas.openxmlformats.org/presentationml/2006/ole">
            <mc:AlternateContent xmlns:mc="http://schemas.openxmlformats.org/markup-compatibility/2006">
              <mc:Choice xmlns:v="urn:schemas-microsoft-com:vml" Requires="v">
                <p:oleObj spid="_x0000_s30903" name="方程式" r:id="rId3" imgW="3048000" imgH="3048000" progId="Equation.3">
                  <p:embed/>
                </p:oleObj>
              </mc:Choice>
              <mc:Fallback>
                <p:oleObj name="方程式" r:id="rId3" imgW="3048000" imgH="3048000" progId="Equation.3">
                  <p:embed/>
                  <p:pic>
                    <p:nvPicPr>
                      <p:cNvPr id="0" name="Object 12"/>
                      <p:cNvPicPr>
                        <a:picLocks noChangeAspect="1" noChangeArrowheads="1"/>
                      </p:cNvPicPr>
                      <p:nvPr/>
                    </p:nvPicPr>
                    <p:blipFill>
                      <a:blip r:embed="rId4"/>
                      <a:srcRect/>
                      <a:stretch>
                        <a:fillRect/>
                      </a:stretch>
                    </p:blipFill>
                    <p:spPr bwMode="auto">
                      <a:xfrm>
                        <a:off x="3617303" y="3101630"/>
                        <a:ext cx="352425" cy="350837"/>
                      </a:xfrm>
                      <a:prstGeom prst="rect">
                        <a:avLst/>
                      </a:prstGeom>
                      <a:noFill/>
                    </p:spPr>
                  </p:pic>
                </p:oleObj>
              </mc:Fallback>
            </mc:AlternateContent>
          </a:graphicData>
        </a:graphic>
      </p:graphicFrame>
      <p:graphicFrame>
        <p:nvGraphicFramePr>
          <p:cNvPr id="9" name="Object 12"/>
          <p:cNvGraphicFramePr>
            <a:graphicFrameLocks noChangeAspect="1"/>
          </p:cNvGraphicFramePr>
          <p:nvPr/>
        </p:nvGraphicFramePr>
        <p:xfrm>
          <a:off x="1241805" y="2006407"/>
          <a:ext cx="493713" cy="595313"/>
        </p:xfrm>
        <a:graphic>
          <a:graphicData uri="http://schemas.openxmlformats.org/presentationml/2006/ole">
            <mc:AlternateContent xmlns:mc="http://schemas.openxmlformats.org/markup-compatibility/2006">
              <mc:Choice xmlns:v="urn:schemas-microsoft-com:vml" Requires="v">
                <p:oleObj spid="_x0000_s30904" name="方程式" r:id="rId5" imgW="4267200" imgH="5181600" progId="Equation.3">
                  <p:embed/>
                </p:oleObj>
              </mc:Choice>
              <mc:Fallback>
                <p:oleObj name="方程式" r:id="rId5" imgW="4267200" imgH="5181600" progId="Equation.3">
                  <p:embed/>
                  <p:pic>
                    <p:nvPicPr>
                      <p:cNvPr id="0" name="Object 12"/>
                      <p:cNvPicPr>
                        <a:picLocks noChangeAspect="1" noChangeArrowheads="1"/>
                      </p:cNvPicPr>
                      <p:nvPr/>
                    </p:nvPicPr>
                    <p:blipFill>
                      <a:blip r:embed="rId6"/>
                      <a:srcRect/>
                      <a:stretch>
                        <a:fillRect/>
                      </a:stretch>
                    </p:blipFill>
                    <p:spPr bwMode="auto">
                      <a:xfrm>
                        <a:off x="1241805" y="2006407"/>
                        <a:ext cx="493713" cy="595313"/>
                      </a:xfrm>
                      <a:prstGeom prst="rect">
                        <a:avLst/>
                      </a:prstGeom>
                      <a:noFill/>
                    </p:spPr>
                  </p:pic>
                </p:oleObj>
              </mc:Fallback>
            </mc:AlternateContent>
          </a:graphicData>
        </a:graphic>
      </p:graphicFrame>
      <p:graphicFrame>
        <p:nvGraphicFramePr>
          <p:cNvPr id="10" name="Object 12"/>
          <p:cNvGraphicFramePr>
            <a:graphicFrameLocks noChangeAspect="1"/>
          </p:cNvGraphicFramePr>
          <p:nvPr/>
        </p:nvGraphicFramePr>
        <p:xfrm>
          <a:off x="1282025" y="2914881"/>
          <a:ext cx="493712" cy="630237"/>
        </p:xfrm>
        <a:graphic>
          <a:graphicData uri="http://schemas.openxmlformats.org/presentationml/2006/ole">
            <mc:AlternateContent xmlns:mc="http://schemas.openxmlformats.org/markup-compatibility/2006">
              <mc:Choice xmlns:v="urn:schemas-microsoft-com:vml" Requires="v">
                <p:oleObj spid="_x0000_s30905" name="方程式" r:id="rId7" imgW="4267200" imgH="5486400" progId="Equation.3">
                  <p:embed/>
                </p:oleObj>
              </mc:Choice>
              <mc:Fallback>
                <p:oleObj name="方程式" r:id="rId7" imgW="4267200" imgH="5486400" progId="Equation.3">
                  <p:embed/>
                  <p:pic>
                    <p:nvPicPr>
                      <p:cNvPr id="0" name="Object 12"/>
                      <p:cNvPicPr>
                        <a:picLocks noChangeAspect="1" noChangeArrowheads="1"/>
                      </p:cNvPicPr>
                      <p:nvPr/>
                    </p:nvPicPr>
                    <p:blipFill>
                      <a:blip r:embed="rId8"/>
                      <a:srcRect/>
                      <a:stretch>
                        <a:fillRect/>
                      </a:stretch>
                    </p:blipFill>
                    <p:spPr bwMode="auto">
                      <a:xfrm>
                        <a:off x="1282025" y="2914881"/>
                        <a:ext cx="493712" cy="630237"/>
                      </a:xfrm>
                      <a:prstGeom prst="rect">
                        <a:avLst/>
                      </a:prstGeom>
                      <a:noFill/>
                    </p:spPr>
                  </p:pic>
                </p:oleObj>
              </mc:Fallback>
            </mc:AlternateContent>
          </a:graphicData>
        </a:graphic>
      </p:graphicFrame>
      <p:graphicFrame>
        <p:nvGraphicFramePr>
          <p:cNvPr id="11" name="Object 12"/>
          <p:cNvGraphicFramePr>
            <a:graphicFrameLocks noChangeAspect="1"/>
          </p:cNvGraphicFramePr>
          <p:nvPr/>
        </p:nvGraphicFramePr>
        <p:xfrm>
          <a:off x="1241805" y="4050873"/>
          <a:ext cx="493712" cy="595313"/>
        </p:xfrm>
        <a:graphic>
          <a:graphicData uri="http://schemas.openxmlformats.org/presentationml/2006/ole">
            <mc:AlternateContent xmlns:mc="http://schemas.openxmlformats.org/markup-compatibility/2006">
              <mc:Choice xmlns:v="urn:schemas-microsoft-com:vml" Requires="v">
                <p:oleObj spid="_x0000_s30906" name="方程式" r:id="rId9" imgW="4267200" imgH="5181600" progId="Equation.3">
                  <p:embed/>
                </p:oleObj>
              </mc:Choice>
              <mc:Fallback>
                <p:oleObj name="方程式" r:id="rId9" imgW="4267200" imgH="5181600" progId="Equation.3">
                  <p:embed/>
                  <p:pic>
                    <p:nvPicPr>
                      <p:cNvPr id="0" name="Object 12"/>
                      <p:cNvPicPr>
                        <a:picLocks noChangeAspect="1" noChangeArrowheads="1"/>
                      </p:cNvPicPr>
                      <p:nvPr/>
                    </p:nvPicPr>
                    <p:blipFill>
                      <a:blip r:embed="rId10"/>
                      <a:srcRect/>
                      <a:stretch>
                        <a:fillRect/>
                      </a:stretch>
                    </p:blipFill>
                    <p:spPr bwMode="auto">
                      <a:xfrm>
                        <a:off x="1241805" y="4050873"/>
                        <a:ext cx="493712" cy="595313"/>
                      </a:xfrm>
                      <a:prstGeom prst="rect">
                        <a:avLst/>
                      </a:prstGeom>
                      <a:noFill/>
                    </p:spPr>
                  </p:pic>
                </p:oleObj>
              </mc:Fallback>
            </mc:AlternateContent>
          </a:graphicData>
        </a:graphic>
      </p:graphicFrame>
      <p:cxnSp>
        <p:nvCxnSpPr>
          <p:cNvPr id="12" name="直線單箭頭接點 11"/>
          <p:cNvCxnSpPr/>
          <p:nvPr/>
        </p:nvCxnSpPr>
        <p:spPr>
          <a:xfrm flipV="1">
            <a:off x="3275179" y="3468507"/>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stCxn id="5" idx="3"/>
            <a:endCxn id="22" idx="1"/>
          </p:cNvCxnSpPr>
          <p:nvPr/>
        </p:nvCxnSpPr>
        <p:spPr>
          <a:xfrm>
            <a:off x="795726" y="3489780"/>
            <a:ext cx="2137939" cy="93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22" idx="1"/>
          </p:cNvCxnSpPr>
          <p:nvPr/>
        </p:nvCxnSpPr>
        <p:spPr>
          <a:xfrm>
            <a:off x="795726" y="2213577"/>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p:cNvSpPr txBox="1"/>
          <p:nvPr/>
        </p:nvSpPr>
        <p:spPr>
          <a:xfrm rot="5400000">
            <a:off x="191831" y="3878244"/>
            <a:ext cx="769257" cy="523220"/>
          </a:xfrm>
          <a:prstGeom prst="rect">
            <a:avLst/>
          </a:prstGeom>
          <a:noFill/>
        </p:spPr>
        <p:txBody>
          <a:bodyPr wrap="square" rtlCol="0">
            <a:spAutoFit/>
          </a:bodyPr>
          <a:lstStyle/>
          <a:p>
            <a:pPr algn="ctr"/>
            <a:r>
              <a:rPr lang="en-US" altLang="zh-TW" sz="2800" dirty="0"/>
              <a:t>…</a:t>
            </a:r>
            <a:endParaRPr lang="zh-TW" altLang="en-US" sz="2800" dirty="0"/>
          </a:p>
        </p:txBody>
      </p:sp>
      <p:graphicFrame>
        <p:nvGraphicFramePr>
          <p:cNvPr id="16" name="Object 12"/>
          <p:cNvGraphicFramePr>
            <a:graphicFrameLocks noChangeAspect="1"/>
          </p:cNvGraphicFramePr>
          <p:nvPr/>
        </p:nvGraphicFramePr>
        <p:xfrm>
          <a:off x="280775" y="1855034"/>
          <a:ext cx="495300" cy="630238"/>
        </p:xfrm>
        <a:graphic>
          <a:graphicData uri="http://schemas.openxmlformats.org/presentationml/2006/ole">
            <mc:AlternateContent xmlns:mc="http://schemas.openxmlformats.org/markup-compatibility/2006">
              <mc:Choice xmlns:v="urn:schemas-microsoft-com:vml" Requires="v">
                <p:oleObj spid="_x0000_s30907" name="方程式" r:id="rId11" imgW="4267200" imgH="5486400" progId="Equation.3">
                  <p:embed/>
                </p:oleObj>
              </mc:Choice>
              <mc:Fallback>
                <p:oleObj name="方程式" r:id="rId11" imgW="4267200" imgH="5486400" progId="Equation.3">
                  <p:embed/>
                  <p:pic>
                    <p:nvPicPr>
                      <p:cNvPr id="0" name="Object 12"/>
                      <p:cNvPicPr>
                        <a:picLocks noChangeAspect="1" noChangeArrowheads="1"/>
                      </p:cNvPicPr>
                      <p:nvPr/>
                    </p:nvPicPr>
                    <p:blipFill>
                      <a:blip r:embed="rId12"/>
                      <a:srcRect/>
                      <a:stretch>
                        <a:fillRect/>
                      </a:stretch>
                    </p:blipFill>
                    <p:spPr bwMode="auto">
                      <a:xfrm>
                        <a:off x="280775" y="1855034"/>
                        <a:ext cx="495300" cy="630238"/>
                      </a:xfrm>
                      <a:prstGeom prst="rect">
                        <a:avLst/>
                      </a:prstGeom>
                      <a:noFill/>
                    </p:spPr>
                  </p:pic>
                </p:oleObj>
              </mc:Fallback>
            </mc:AlternateContent>
          </a:graphicData>
        </a:graphic>
      </p:graphicFrame>
      <p:graphicFrame>
        <p:nvGraphicFramePr>
          <p:cNvPr id="17" name="Object 12"/>
          <p:cNvGraphicFramePr>
            <a:graphicFrameLocks noChangeAspect="1"/>
          </p:cNvGraphicFramePr>
          <p:nvPr/>
        </p:nvGraphicFramePr>
        <p:xfrm>
          <a:off x="280775" y="3070652"/>
          <a:ext cx="495300" cy="665163"/>
        </p:xfrm>
        <a:graphic>
          <a:graphicData uri="http://schemas.openxmlformats.org/presentationml/2006/ole">
            <mc:AlternateContent xmlns:mc="http://schemas.openxmlformats.org/markup-compatibility/2006">
              <mc:Choice xmlns:v="urn:schemas-microsoft-com:vml" Requires="v">
                <p:oleObj spid="_x0000_s30908" name="方程式" r:id="rId13" imgW="4267200" imgH="5791200" progId="Equation.3">
                  <p:embed/>
                </p:oleObj>
              </mc:Choice>
              <mc:Fallback>
                <p:oleObj name="方程式" r:id="rId13" imgW="4267200" imgH="5791200" progId="Equation.3">
                  <p:embed/>
                  <p:pic>
                    <p:nvPicPr>
                      <p:cNvPr id="0" name="Object 12"/>
                      <p:cNvPicPr>
                        <a:picLocks noChangeAspect="1" noChangeArrowheads="1"/>
                      </p:cNvPicPr>
                      <p:nvPr/>
                    </p:nvPicPr>
                    <p:blipFill>
                      <a:blip r:embed="rId14"/>
                      <a:srcRect/>
                      <a:stretch>
                        <a:fillRect/>
                      </a:stretch>
                    </p:blipFill>
                    <p:spPr bwMode="auto">
                      <a:xfrm>
                        <a:off x="280775" y="3070652"/>
                        <a:ext cx="495300" cy="665163"/>
                      </a:xfrm>
                      <a:prstGeom prst="rect">
                        <a:avLst/>
                      </a:prstGeom>
                      <a:noFill/>
                    </p:spPr>
                  </p:pic>
                </p:oleObj>
              </mc:Fallback>
            </mc:AlternateContent>
          </a:graphicData>
        </a:graphic>
      </p:graphicFrame>
      <p:graphicFrame>
        <p:nvGraphicFramePr>
          <p:cNvPr id="18" name="Object 12"/>
          <p:cNvGraphicFramePr>
            <a:graphicFrameLocks noChangeAspect="1"/>
          </p:cNvGraphicFramePr>
          <p:nvPr/>
        </p:nvGraphicFramePr>
        <p:xfrm>
          <a:off x="272829" y="4436609"/>
          <a:ext cx="496887" cy="630237"/>
        </p:xfrm>
        <a:graphic>
          <a:graphicData uri="http://schemas.openxmlformats.org/presentationml/2006/ole">
            <mc:AlternateContent xmlns:mc="http://schemas.openxmlformats.org/markup-compatibility/2006">
              <mc:Choice xmlns:v="urn:schemas-microsoft-com:vml" Requires="v">
                <p:oleObj spid="_x0000_s30909" name="方程式" r:id="rId15" imgW="4267200" imgH="5486400" progId="Equation.3">
                  <p:embed/>
                </p:oleObj>
              </mc:Choice>
              <mc:Fallback>
                <p:oleObj name="方程式" r:id="rId15" imgW="4267200" imgH="5486400" progId="Equation.3">
                  <p:embed/>
                  <p:pic>
                    <p:nvPicPr>
                      <p:cNvPr id="0" name="Object 12"/>
                      <p:cNvPicPr>
                        <a:picLocks noChangeAspect="1" noChangeArrowheads="1"/>
                      </p:cNvPicPr>
                      <p:nvPr/>
                    </p:nvPicPr>
                    <p:blipFill>
                      <a:blip r:embed="rId16"/>
                      <a:srcRect/>
                      <a:stretch>
                        <a:fillRect/>
                      </a:stretch>
                    </p:blipFill>
                    <p:spPr bwMode="auto">
                      <a:xfrm>
                        <a:off x="272829" y="4436609"/>
                        <a:ext cx="496887" cy="630237"/>
                      </a:xfrm>
                      <a:prstGeom prst="rect">
                        <a:avLst/>
                      </a:prstGeom>
                      <a:noFill/>
                    </p:spPr>
                  </p:pic>
                </p:oleObj>
              </mc:Fallback>
            </mc:AlternateContent>
          </a:graphicData>
        </a:graphic>
      </p:graphicFrame>
      <p:grpSp>
        <p:nvGrpSpPr>
          <p:cNvPr id="21" name="群組 20"/>
          <p:cNvGrpSpPr/>
          <p:nvPr/>
        </p:nvGrpSpPr>
        <p:grpSpPr>
          <a:xfrm>
            <a:off x="2933665" y="3238949"/>
            <a:ext cx="520319" cy="52031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0910" name="方程式" r:id="rId17" imgW="3352800" imgH="3352800" progId="Equation.3">
                    <p:embed/>
                  </p:oleObj>
                </mc:Choice>
                <mc:Fallback>
                  <p:oleObj name="方程式" r:id="rId17" imgW="3352800" imgH="3352800" progId="Equation.3">
                    <p:embed/>
                    <p:pic>
                      <p:nvPicPr>
                        <p:cNvPr id="0" name="Object 12"/>
                        <p:cNvPicPr>
                          <a:picLocks noChangeAspect="1" noChangeArrowheads="1"/>
                        </p:cNvPicPr>
                        <p:nvPr/>
                      </p:nvPicPr>
                      <p:blipFill>
                        <a:blip r:embed="rId18"/>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4" name="Object 12"/>
          <p:cNvGraphicFramePr>
            <a:graphicFrameLocks noChangeAspect="1"/>
          </p:cNvGraphicFramePr>
          <p:nvPr/>
        </p:nvGraphicFramePr>
        <p:xfrm>
          <a:off x="2991361" y="4592800"/>
          <a:ext cx="354012" cy="488950"/>
        </p:xfrm>
        <a:graphic>
          <a:graphicData uri="http://schemas.openxmlformats.org/presentationml/2006/ole">
            <mc:AlternateContent xmlns:mc="http://schemas.openxmlformats.org/markup-compatibility/2006">
              <mc:Choice xmlns:v="urn:schemas-microsoft-com:vml" Requires="v">
                <p:oleObj spid="_x0000_s30911" name="方程式" r:id="rId19" imgW="3048000" imgH="4267200" progId="Equation.3">
                  <p:embed/>
                </p:oleObj>
              </mc:Choice>
              <mc:Fallback>
                <p:oleObj name="方程式" r:id="rId19" imgW="3048000" imgH="4267200" progId="Equation.3">
                  <p:embed/>
                  <p:pic>
                    <p:nvPicPr>
                      <p:cNvPr id="0" name="Object 12"/>
                      <p:cNvPicPr>
                        <a:picLocks noChangeAspect="1" noChangeArrowheads="1"/>
                      </p:cNvPicPr>
                      <p:nvPr/>
                    </p:nvPicPr>
                    <p:blipFill>
                      <a:blip r:embed="rId20"/>
                      <a:srcRect/>
                      <a:stretch>
                        <a:fillRect/>
                      </a:stretch>
                    </p:blipFill>
                    <p:spPr bwMode="auto">
                      <a:xfrm>
                        <a:off x="2991361" y="4592800"/>
                        <a:ext cx="354012" cy="488950"/>
                      </a:xfrm>
                      <a:prstGeom prst="rect">
                        <a:avLst/>
                      </a:prstGeom>
                      <a:noFill/>
                    </p:spPr>
                  </p:pic>
                </p:oleObj>
              </mc:Fallback>
            </mc:AlternateContent>
          </a:graphicData>
        </a:graphic>
      </p:graphicFrame>
      <p:cxnSp>
        <p:nvCxnSpPr>
          <p:cNvPr id="25" name="直線單箭頭接點 24"/>
          <p:cNvCxnSpPr/>
          <p:nvPr/>
        </p:nvCxnSpPr>
        <p:spPr>
          <a:xfrm flipV="1">
            <a:off x="3184872" y="3769712"/>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Object 12"/>
          <p:cNvGraphicFramePr>
            <a:graphicFrameLocks noChangeAspect="1"/>
          </p:cNvGraphicFramePr>
          <p:nvPr/>
        </p:nvGraphicFramePr>
        <p:xfrm>
          <a:off x="4155628" y="3185767"/>
          <a:ext cx="787400" cy="533400"/>
        </p:xfrm>
        <a:graphic>
          <a:graphicData uri="http://schemas.openxmlformats.org/presentationml/2006/ole">
            <mc:AlternateContent xmlns:mc="http://schemas.openxmlformats.org/markup-compatibility/2006">
              <mc:Choice xmlns:v="urn:schemas-microsoft-com:vml" Requires="v">
                <p:oleObj spid="_x0000_s30912" name="方程式" r:id="rId21" imgW="7620000" imgH="5181600" progId="Equation.3">
                  <p:embed/>
                </p:oleObj>
              </mc:Choice>
              <mc:Fallback>
                <p:oleObj name="方程式" r:id="rId21" imgW="7620000" imgH="5181600" progId="Equation.3">
                  <p:embed/>
                  <p:pic>
                    <p:nvPicPr>
                      <p:cNvPr id="0" name="Object 12"/>
                      <p:cNvPicPr>
                        <a:picLocks noChangeAspect="1" noChangeArrowheads="1"/>
                      </p:cNvPicPr>
                      <p:nvPr/>
                    </p:nvPicPr>
                    <p:blipFill>
                      <a:blip r:embed="rId22"/>
                      <a:srcRect/>
                      <a:stretch>
                        <a:fillRect/>
                      </a:stretch>
                    </p:blipFill>
                    <p:spPr bwMode="auto">
                      <a:xfrm>
                        <a:off x="4155628" y="3185767"/>
                        <a:ext cx="787400" cy="533400"/>
                      </a:xfrm>
                      <a:prstGeom prst="rect">
                        <a:avLst/>
                      </a:prstGeom>
                      <a:noFill/>
                    </p:spPr>
                  </p:pic>
                </p:oleObj>
              </mc:Fallback>
            </mc:AlternateContent>
          </a:graphicData>
        </a:graphic>
      </p:graphicFrame>
      <p:sp>
        <p:nvSpPr>
          <p:cNvPr id="41" name="文字方塊 40"/>
          <p:cNvSpPr txBox="1"/>
          <p:nvPr/>
        </p:nvSpPr>
        <p:spPr>
          <a:xfrm rot="5400000">
            <a:off x="185030" y="255334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2" name="文字方塊 41"/>
          <p:cNvSpPr txBox="1"/>
          <p:nvPr/>
        </p:nvSpPr>
        <p:spPr>
          <a:xfrm rot="5400000">
            <a:off x="1217933" y="361168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43" name="文字方塊 42"/>
          <p:cNvSpPr txBox="1"/>
          <p:nvPr/>
        </p:nvSpPr>
        <p:spPr>
          <a:xfrm rot="5400000">
            <a:off x="1210408" y="2635634"/>
            <a:ext cx="769257" cy="523220"/>
          </a:xfrm>
          <a:prstGeom prst="rect">
            <a:avLst/>
          </a:prstGeom>
          <a:noFill/>
        </p:spPr>
        <p:txBody>
          <a:bodyPr wrap="square" rtlCol="0">
            <a:spAutoFit/>
          </a:bodyPr>
          <a:lstStyle/>
          <a:p>
            <a:pPr algn="ctr"/>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39" name="文字方塊 38"/>
              <p:cNvSpPr txBox="1"/>
              <p:nvPr/>
            </p:nvSpPr>
            <p:spPr>
              <a:xfrm>
                <a:off x="5672890" y="3243605"/>
                <a:ext cx="1687129"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𝑃</m:t>
                          </m:r>
                        </m:e>
                        <m:sub>
                          <m:r>
                            <a:rPr lang="en-US" altLang="zh-TW" sz="2800" b="0" i="1" smtClean="0">
                              <a:latin typeface="Cambria Math" panose="02040503050406030204" pitchFamily="18" charset="0"/>
                            </a:rPr>
                            <m:t>𝑤</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sub>
                      </m:sSub>
                      <m:d>
                        <m:dPr>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𝐶</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𝑥</m:t>
                          </m:r>
                        </m:e>
                      </m:d>
                    </m:oMath>
                  </m:oMathPara>
                </a14:m>
                <a:endParaRPr lang="zh-TW" altLang="en-US" sz="2800" dirty="0"/>
              </a:p>
            </p:txBody>
          </p:sp>
        </mc:Choice>
        <mc:Fallback>
          <p:sp>
            <p:nvSpPr>
              <p:cNvPr id="39" name="文字方塊 38"/>
              <p:cNvSpPr txBox="1">
                <a:spLocks noRot="1" noChangeAspect="1" noMove="1" noResize="1" noEditPoints="1" noAdjustHandles="1" noChangeArrowheads="1" noChangeShapeType="1" noTextEdit="1"/>
              </p:cNvSpPr>
              <p:nvPr/>
            </p:nvSpPr>
            <p:spPr>
              <a:xfrm>
                <a:off x="5672890" y="3243605"/>
                <a:ext cx="1687129" cy="449803"/>
              </a:xfrm>
              <a:prstGeom prst="rect">
                <a:avLst/>
              </a:prstGeom>
              <a:blipFill rotWithShape="1">
                <a:blip r:embed="rId23"/>
                <a:stretch>
                  <a:fillRect/>
                </a:stretch>
              </a:blipFill>
            </p:spPr>
            <p:txBody>
              <a:bodyPr/>
              <a:lstStyle/>
              <a:p>
                <a:r>
                  <a:rPr lang="zh-TW" altLang="en-US">
                    <a:noFill/>
                  </a:rPr>
                  <a:t> </a:t>
                </a:r>
                <a:endParaRPr lang="zh-TW" altLang="en-US">
                  <a:noFill/>
                </a:endParaRPr>
              </a:p>
            </p:txBody>
          </p:sp>
        </mc:Fallback>
      </mc:AlternateContent>
      <p:sp>
        <p:nvSpPr>
          <p:cNvPr id="3" name="矩形 2"/>
          <p:cNvSpPr/>
          <p:nvPr/>
        </p:nvSpPr>
        <p:spPr>
          <a:xfrm>
            <a:off x="1074057" y="1855034"/>
            <a:ext cx="4185716" cy="33242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0" name="群組 39"/>
          <p:cNvGrpSpPr/>
          <p:nvPr/>
        </p:nvGrpSpPr>
        <p:grpSpPr>
          <a:xfrm>
            <a:off x="3793515" y="4139854"/>
            <a:ext cx="5297714" cy="2078894"/>
            <a:chOff x="3566162" y="4678338"/>
            <a:chExt cx="5297714" cy="2078894"/>
          </a:xfrm>
        </p:grpSpPr>
        <p:sp>
          <p:nvSpPr>
            <p:cNvPr id="45" name="圓角矩形圖說文字 63"/>
            <p:cNvSpPr/>
            <p:nvPr/>
          </p:nvSpPr>
          <p:spPr>
            <a:xfrm>
              <a:off x="3566162" y="4678338"/>
              <a:ext cx="5297714" cy="2078894"/>
            </a:xfrm>
            <a:prstGeom prst="wedgeRoundRectCallout">
              <a:avLst>
                <a:gd name="adj1" fmla="val -36525"/>
                <a:gd name="adj2" fmla="val -65840"/>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6" name="群組 45"/>
            <p:cNvGrpSpPr/>
            <p:nvPr/>
          </p:nvGrpSpPr>
          <p:grpSpPr>
            <a:xfrm>
              <a:off x="5943645" y="4731685"/>
              <a:ext cx="2743688" cy="1838325"/>
              <a:chOff x="4096343" y="4657321"/>
              <a:chExt cx="2743688" cy="1838325"/>
            </a:xfrm>
          </p:grpSpPr>
          <p:pic>
            <p:nvPicPr>
              <p:cNvPr id="49" name="圖片 48"/>
              <p:cNvPicPr>
                <a:picLocks noChangeAspect="1"/>
              </p:cNvPicPr>
              <p:nvPr/>
            </p:nvPicPr>
            <p:blipFill>
              <a:blip r:embed="rId24"/>
              <a:stretch>
                <a:fillRect/>
              </a:stretch>
            </p:blipFill>
            <p:spPr>
              <a:xfrm>
                <a:off x="4096343" y="4657321"/>
                <a:ext cx="2571750" cy="1838325"/>
              </a:xfrm>
              <a:prstGeom prst="rect">
                <a:avLst/>
              </a:prstGeom>
            </p:spPr>
          </p:pic>
          <p:graphicFrame>
            <p:nvGraphicFramePr>
              <p:cNvPr id="50" name="Object 12"/>
              <p:cNvGraphicFramePr>
                <a:graphicFrameLocks noChangeAspect="1"/>
              </p:cNvGraphicFramePr>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30913" name="方程式" r:id="rId25" imgW="7620000" imgH="5181600" progId="Equation.3">
                      <p:embed/>
                    </p:oleObj>
                  </mc:Choice>
                  <mc:Fallback>
                    <p:oleObj name="方程式" r:id="rId25" imgW="7620000" imgH="5181600" progId="Equation.3">
                      <p:embed/>
                      <p:pic>
                        <p:nvPicPr>
                          <p:cNvPr id="0" name="Object 12"/>
                          <p:cNvPicPr>
                            <a:picLocks noChangeAspect="1" noChangeArrowheads="1"/>
                          </p:cNvPicPr>
                          <p:nvPr/>
                        </p:nvPicPr>
                        <p:blipFill>
                          <a:blip r:embed="rId26"/>
                          <a:srcRect/>
                          <a:stretch>
                            <a:fillRect/>
                          </a:stretch>
                        </p:blipFill>
                        <p:spPr bwMode="auto">
                          <a:xfrm>
                            <a:off x="4474734" y="4768231"/>
                            <a:ext cx="717072" cy="489740"/>
                          </a:xfrm>
                          <a:prstGeom prst="rect">
                            <a:avLst/>
                          </a:prstGeom>
                          <a:noFill/>
                        </p:spPr>
                      </p:pic>
                    </p:oleObj>
                  </mc:Fallback>
                </mc:AlternateContent>
              </a:graphicData>
            </a:graphic>
          </p:graphicFrame>
          <p:graphicFrame>
            <p:nvGraphicFramePr>
              <p:cNvPr id="51" name="Object 12"/>
              <p:cNvGraphicFramePr>
                <a:graphicFrameLocks noChangeAspect="1"/>
              </p:cNvGraphicFramePr>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30914" name="方程式" r:id="rId27" imgW="3048000" imgH="3048000" progId="Equation.3">
                      <p:embed/>
                    </p:oleObj>
                  </mc:Choice>
                  <mc:Fallback>
                    <p:oleObj name="方程式" r:id="rId27" imgW="3048000" imgH="3048000" progId="Equation.3">
                      <p:embed/>
                      <p:pic>
                        <p:nvPicPr>
                          <p:cNvPr id="0" name="Object 12"/>
                          <p:cNvPicPr>
                            <a:picLocks noChangeAspect="1" noChangeArrowheads="1"/>
                          </p:cNvPicPr>
                          <p:nvPr/>
                        </p:nvPicPr>
                        <p:blipFill>
                          <a:blip r:embed="rId28"/>
                          <a:srcRect/>
                          <a:stretch>
                            <a:fillRect/>
                          </a:stretch>
                        </p:blipFill>
                        <p:spPr bwMode="auto">
                          <a:xfrm>
                            <a:off x="6512897" y="6101982"/>
                            <a:ext cx="327134" cy="325661"/>
                          </a:xfrm>
                          <a:prstGeom prst="rect">
                            <a:avLst/>
                          </a:prstGeom>
                          <a:noFill/>
                        </p:spPr>
                      </p:pic>
                    </p:oleObj>
                  </mc:Fallback>
                </mc:AlternateContent>
              </a:graphicData>
            </a:graphic>
          </p:graphicFrame>
        </p:grpSp>
        <p:graphicFrame>
          <p:nvGraphicFramePr>
            <p:cNvPr id="47" name="Object 12"/>
            <p:cNvGraphicFramePr>
              <a:graphicFrameLocks noChangeAspect="1"/>
            </p:cNvGraphicFramePr>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30915" name="方程式" r:id="rId29" imgW="20726400" imgH="9448800" progId="Equation.3">
                    <p:embed/>
                  </p:oleObj>
                </mc:Choice>
                <mc:Fallback>
                  <p:oleObj name="方程式" r:id="rId29" imgW="20726400" imgH="9448800" progId="Equation.3">
                    <p:embed/>
                    <p:pic>
                      <p:nvPicPr>
                        <p:cNvPr id="0" name="Object 12"/>
                        <p:cNvPicPr>
                          <a:picLocks noChangeAspect="1" noChangeArrowheads="1"/>
                        </p:cNvPicPr>
                        <p:nvPr/>
                      </p:nvPicPr>
                      <p:blipFill>
                        <a:blip r:embed="rId30"/>
                        <a:srcRect/>
                        <a:stretch>
                          <a:fillRect/>
                        </a:stretch>
                      </p:blipFill>
                      <p:spPr bwMode="auto">
                        <a:xfrm>
                          <a:off x="3800520" y="5368768"/>
                          <a:ext cx="2143125" cy="973138"/>
                        </a:xfrm>
                        <a:prstGeom prst="rect">
                          <a:avLst/>
                        </a:prstGeom>
                        <a:noFill/>
                      </p:spPr>
                    </p:pic>
                  </p:oleObj>
                </mc:Fallback>
              </mc:AlternateContent>
            </a:graphicData>
          </a:graphic>
        </p:graphicFrame>
        <p:sp>
          <p:nvSpPr>
            <p:cNvPr id="48" name="文字方塊 47"/>
            <p:cNvSpPr txBox="1"/>
            <p:nvPr/>
          </p:nvSpPr>
          <p:spPr>
            <a:xfrm>
              <a:off x="3800520" y="4795570"/>
              <a:ext cx="2463800" cy="461665"/>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19" name="灯片编号占位符 18"/>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5" grpId="0"/>
      <p:bldP spid="4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5"/>
            <a:ext cx="7886700" cy="647700"/>
          </a:xfrm>
        </p:spPr>
        <p:txBody>
          <a:bodyPr/>
          <a:lstStyle/>
          <a:p>
            <a:r>
              <a:rPr sz="3600" b="1" kern="0" spc="-5" dirty="0">
                <a:solidFill>
                  <a:srgbClr val="00294D"/>
                </a:solidFill>
                <a:latin typeface="Calibri" panose="020F0502020204030204"/>
                <a:cs typeface="Calibri" panose="020F0502020204030204"/>
              </a:rPr>
              <a:t>What is Machine Learning?</a:t>
            </a:r>
            <a:endParaRPr sz="3600" b="1" kern="0" spc="-5" dirty="0">
              <a:solidFill>
                <a:srgbClr val="00294D"/>
              </a:solidFill>
              <a:latin typeface="Calibri" panose="020F0502020204030204"/>
              <a:cs typeface="Calibri" panose="020F0502020204030204"/>
            </a:endParaRPr>
          </a:p>
        </p:txBody>
      </p:sp>
      <p:pic>
        <p:nvPicPr>
          <p:cNvPr id="4" name="圖片 3"/>
          <p:cNvPicPr>
            <a:picLocks noChangeAspect="1"/>
          </p:cNvPicPr>
          <p:nvPr/>
        </p:nvPicPr>
        <p:blipFill>
          <a:blip r:embed="rId1"/>
          <a:stretch>
            <a:fillRect/>
          </a:stretch>
        </p:blipFill>
        <p:spPr>
          <a:xfrm flipH="1">
            <a:off x="3762757" y="2146199"/>
            <a:ext cx="1323975" cy="2247900"/>
          </a:xfrm>
          <a:prstGeom prst="rect">
            <a:avLst/>
          </a:prstGeom>
        </p:spPr>
      </p:pic>
      <p:pic>
        <p:nvPicPr>
          <p:cNvPr id="7" name="圖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9246" y="2017693"/>
            <a:ext cx="2172858" cy="1021936"/>
          </a:xfrm>
          <a:prstGeom prst="rect">
            <a:avLst/>
          </a:prstGeom>
        </p:spPr>
      </p:pic>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7883" y="3162315"/>
            <a:ext cx="2164221" cy="962785"/>
          </a:xfrm>
          <a:prstGeom prst="rect">
            <a:avLst/>
          </a:prstGeom>
        </p:spPr>
      </p:pic>
      <p:pic>
        <p:nvPicPr>
          <p:cNvPr id="10" name="圖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2226" y="4185604"/>
            <a:ext cx="2195537" cy="1176721"/>
          </a:xfrm>
          <a:prstGeom prst="rect">
            <a:avLst/>
          </a:prstGeom>
        </p:spPr>
      </p:pic>
      <p:sp>
        <p:nvSpPr>
          <p:cNvPr id="11" name="文字方塊 10"/>
          <p:cNvSpPr txBox="1"/>
          <p:nvPr/>
        </p:nvSpPr>
        <p:spPr>
          <a:xfrm>
            <a:off x="7020432" y="2314285"/>
            <a:ext cx="1362974" cy="461665"/>
          </a:xfrm>
          <a:prstGeom prst="rect">
            <a:avLst/>
          </a:prstGeom>
          <a:noFill/>
        </p:spPr>
        <p:txBody>
          <a:bodyPr wrap="square" rtlCol="0">
            <a:spAutoFit/>
          </a:bodyPr>
          <a:lstStyle/>
          <a:p>
            <a:r>
              <a:rPr lang="en-US" altLang="zh-TW" sz="2400" dirty="0"/>
              <a:t>“Hi”</a:t>
            </a:r>
            <a:endParaRPr lang="zh-TW" altLang="en-US" sz="2400" dirty="0"/>
          </a:p>
        </p:txBody>
      </p:sp>
      <p:sp>
        <p:nvSpPr>
          <p:cNvPr id="12" name="文字方塊 11"/>
          <p:cNvSpPr txBox="1"/>
          <p:nvPr/>
        </p:nvSpPr>
        <p:spPr>
          <a:xfrm>
            <a:off x="7020432" y="3412874"/>
            <a:ext cx="1991771" cy="461665"/>
          </a:xfrm>
          <a:prstGeom prst="rect">
            <a:avLst/>
          </a:prstGeom>
          <a:noFill/>
        </p:spPr>
        <p:txBody>
          <a:bodyPr wrap="square" rtlCol="0">
            <a:spAutoFit/>
          </a:bodyPr>
          <a:lstStyle/>
          <a:p>
            <a:r>
              <a:rPr lang="en-US" altLang="zh-TW" sz="2400" dirty="0"/>
              <a:t>“How are you”</a:t>
            </a:r>
            <a:endParaRPr lang="zh-TW" altLang="en-US" sz="2400" dirty="0"/>
          </a:p>
        </p:txBody>
      </p:sp>
      <p:sp>
        <p:nvSpPr>
          <p:cNvPr id="13" name="文字方塊 12"/>
          <p:cNvSpPr txBox="1"/>
          <p:nvPr/>
        </p:nvSpPr>
        <p:spPr>
          <a:xfrm>
            <a:off x="7020432" y="4593954"/>
            <a:ext cx="1706455" cy="461665"/>
          </a:xfrm>
          <a:prstGeom prst="rect">
            <a:avLst/>
          </a:prstGeom>
          <a:noFill/>
        </p:spPr>
        <p:txBody>
          <a:bodyPr wrap="square" rtlCol="0">
            <a:spAutoFit/>
          </a:bodyPr>
          <a:lstStyle/>
          <a:p>
            <a:r>
              <a:rPr lang="en-US" altLang="zh-TW" sz="2400" dirty="0"/>
              <a:t>“Good bye”</a:t>
            </a:r>
            <a:endParaRPr lang="zh-TW" altLang="en-US" sz="2400" dirty="0"/>
          </a:p>
        </p:txBody>
      </p:sp>
      <p:pic>
        <p:nvPicPr>
          <p:cNvPr id="14" name="圖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1809" y="2215295"/>
            <a:ext cx="1800000" cy="1347595"/>
          </a:xfrm>
          <a:prstGeom prst="rect">
            <a:avLst/>
          </a:prstGeom>
        </p:spPr>
      </p:pic>
      <p:sp>
        <p:nvSpPr>
          <p:cNvPr id="15" name="文字方塊 14"/>
          <p:cNvSpPr txBox="1"/>
          <p:nvPr/>
        </p:nvSpPr>
        <p:spPr>
          <a:xfrm>
            <a:off x="344855" y="3923994"/>
            <a:ext cx="2976840" cy="523220"/>
          </a:xfrm>
          <a:prstGeom prst="rect">
            <a:avLst/>
          </a:prstGeom>
          <a:noFill/>
        </p:spPr>
        <p:txBody>
          <a:bodyPr wrap="square" rtlCol="0">
            <a:spAutoFit/>
          </a:bodyPr>
          <a:lstStyle/>
          <a:p>
            <a:pPr algn="ctr"/>
            <a:r>
              <a:rPr lang="en-US" altLang="zh-TW" sz="2800" dirty="0"/>
              <a:t>You said “Hello”</a:t>
            </a:r>
            <a:endParaRPr lang="zh-TW" altLang="en-US" sz="2800" dirty="0"/>
          </a:p>
        </p:txBody>
      </p:sp>
      <p:sp>
        <p:nvSpPr>
          <p:cNvPr id="16" name="文字方塊 15"/>
          <p:cNvSpPr txBox="1"/>
          <p:nvPr/>
        </p:nvSpPr>
        <p:spPr>
          <a:xfrm>
            <a:off x="5263686" y="5440795"/>
            <a:ext cx="2683281" cy="830997"/>
          </a:xfrm>
          <a:prstGeom prst="rect">
            <a:avLst/>
          </a:prstGeom>
          <a:noFill/>
        </p:spPr>
        <p:txBody>
          <a:bodyPr wrap="square" rtlCol="0">
            <a:spAutoFit/>
          </a:bodyPr>
          <a:lstStyle/>
          <a:p>
            <a:r>
              <a:rPr lang="en-US" altLang="zh-TW" sz="2400" dirty="0"/>
              <a:t>A large amount of audio data</a:t>
            </a:r>
            <a:endParaRPr lang="zh-TW" altLang="en-US" sz="2400" dirty="0"/>
          </a:p>
        </p:txBody>
      </p:sp>
      <p:sp>
        <p:nvSpPr>
          <p:cNvPr id="17" name="文字方塊 16"/>
          <p:cNvSpPr txBox="1"/>
          <p:nvPr/>
        </p:nvSpPr>
        <p:spPr>
          <a:xfrm>
            <a:off x="1814939" y="5362325"/>
            <a:ext cx="2949952" cy="830997"/>
          </a:xfrm>
          <a:prstGeom prst="rect">
            <a:avLst/>
          </a:prstGeom>
          <a:solidFill>
            <a:schemeClr val="accent2">
              <a:lumMod val="20000"/>
              <a:lumOff val="80000"/>
            </a:schemeClr>
          </a:solidFill>
          <a:ln w="38100">
            <a:solidFill>
              <a:srgbClr val="FF0000"/>
            </a:solidFill>
          </a:ln>
        </p:spPr>
        <p:txBody>
          <a:bodyPr wrap="square" rtlCol="0">
            <a:spAutoFit/>
          </a:bodyPr>
          <a:lstStyle/>
          <a:p>
            <a:r>
              <a:rPr lang="en-US" altLang="zh-TW" sz="2400" dirty="0"/>
              <a:t>You write the program for learning.</a:t>
            </a:r>
            <a:endParaRPr lang="zh-TW" altLang="en-US" sz="2400" dirty="0"/>
          </a:p>
        </p:txBody>
      </p:sp>
      <p:cxnSp>
        <p:nvCxnSpPr>
          <p:cNvPr id="19" name="直線單箭頭接點 18"/>
          <p:cNvCxnSpPr/>
          <p:nvPr/>
        </p:nvCxnSpPr>
        <p:spPr>
          <a:xfrm flipH="1" flipV="1">
            <a:off x="4396620" y="4394099"/>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2540832" y="1757919"/>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弧形箭號 (下彎) 20"/>
          <p:cNvSpPr/>
          <p:nvPr/>
        </p:nvSpPr>
        <p:spPr>
          <a:xfrm rot="9648183">
            <a:off x="2601425" y="4196342"/>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文字方塊 17"/>
          <p:cNvSpPr txBox="1"/>
          <p:nvPr/>
        </p:nvSpPr>
        <p:spPr>
          <a:xfrm>
            <a:off x="4170101" y="1768322"/>
            <a:ext cx="2099418" cy="461665"/>
          </a:xfrm>
          <a:prstGeom prst="rect">
            <a:avLst/>
          </a:prstGeom>
          <a:solidFill>
            <a:schemeClr val="accent6">
              <a:lumMod val="20000"/>
              <a:lumOff val="80000"/>
            </a:schemeClr>
          </a:solidFill>
          <a:ln w="38100">
            <a:solidFill>
              <a:srgbClr val="00B050"/>
            </a:solidFill>
          </a:ln>
        </p:spPr>
        <p:txBody>
          <a:bodyPr wrap="square" rtlCol="0">
            <a:spAutoFit/>
          </a:bodyPr>
          <a:lstStyle/>
          <a:p>
            <a:pPr algn="ctr"/>
            <a:r>
              <a:rPr lang="en-US" altLang="zh-TW" sz="2400" dirty="0"/>
              <a:t>Learning ......</a:t>
            </a:r>
            <a:endParaRPr lang="zh-TW" altLang="en-US" sz="24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p:bldP spid="16" grpId="0"/>
      <p:bldP spid="17" grpId="0" animBg="1"/>
      <p:bldP spid="20" grpId="0" animBg="1"/>
      <p:bldP spid="21"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2: Goodness of a Function</a:t>
            </a:r>
            <a:endParaRPr sz="3600" b="1" kern="0" spc="-5" dirty="0">
              <a:solidFill>
                <a:srgbClr val="00294D"/>
              </a:solidFill>
              <a:latin typeface="Calibri" panose="020F0502020204030204"/>
              <a:cs typeface="Calibri" panose="020F0502020204030204"/>
            </a:endParaRPr>
          </a:p>
        </p:txBody>
      </p:sp>
      <p:grpSp>
        <p:nvGrpSpPr>
          <p:cNvPr id="17" name="群組 16"/>
          <p:cNvGrpSpPr/>
          <p:nvPr/>
        </p:nvGrpSpPr>
        <p:grpSpPr>
          <a:xfrm>
            <a:off x="1216288" y="1878783"/>
            <a:ext cx="6205875" cy="1177280"/>
            <a:chOff x="1624551" y="2359551"/>
            <a:chExt cx="6205875" cy="1177280"/>
          </a:xfrm>
        </p:grpSpPr>
        <p:grpSp>
          <p:nvGrpSpPr>
            <p:cNvPr id="14" name="群組 13"/>
            <p:cNvGrpSpPr/>
            <p:nvPr/>
          </p:nvGrpSpPr>
          <p:grpSpPr>
            <a:xfrm>
              <a:off x="3753769" y="2464749"/>
              <a:ext cx="3766694" cy="925183"/>
              <a:chOff x="182433" y="3483962"/>
              <a:chExt cx="3766694" cy="925183"/>
            </a:xfrm>
          </p:grpSpPr>
          <mc:AlternateContent xmlns:mc="http://schemas.openxmlformats.org/markup-compatibility/2006">
            <mc:Choice xmlns:a14="http://schemas.microsoft.com/office/drawing/2010/main" Requires="a14">
              <p:sp>
                <p:nvSpPr>
                  <p:cNvPr id="5" name="文字方塊 4"/>
                  <p:cNvSpPr txBox="1"/>
                  <p:nvPr/>
                </p:nvSpPr>
                <p:spPr>
                  <a:xfrm>
                    <a:off x="216939" y="3525990"/>
                    <a:ext cx="3852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m:t>
                              </m:r>
                            </m:sup>
                          </m:sSup>
                        </m:oMath>
                      </m:oMathPara>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216939" y="3525990"/>
                    <a:ext cx="385234" cy="369332"/>
                  </a:xfrm>
                  <a:prstGeom prst="rect">
                    <a:avLst/>
                  </a:prstGeom>
                  <a:blipFill rotWithShape="1">
                    <a:blip r:embed="rId1"/>
                    <a:stretch>
                      <a:fillRect l="-9375" r="-625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文字方塊 5"/>
                  <p:cNvSpPr txBox="1"/>
                  <p:nvPr/>
                </p:nvSpPr>
                <p:spPr>
                  <a:xfrm>
                    <a:off x="1069646" y="3525990"/>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2</m:t>
                              </m:r>
                            </m:sup>
                          </m:sSup>
                        </m:oMath>
                      </m:oMathPara>
                    </a14:m>
                    <a:endParaRPr lang="zh-TW" altLang="en-US" sz="2400" dirty="0"/>
                  </a:p>
                </p:txBody>
              </p:sp>
            </mc:Choice>
            <mc:Fallback>
              <p:sp>
                <p:nvSpPr>
                  <p:cNvPr id="6" name="文字方塊 5"/>
                  <p:cNvSpPr txBox="1">
                    <a:spLocks noRot="1" noChangeAspect="1" noMove="1" noResize="1" noEditPoints="1" noAdjustHandles="1" noChangeArrowheads="1" noChangeShapeType="1" noTextEdit="1"/>
                  </p:cNvSpPr>
                  <p:nvPr/>
                </p:nvSpPr>
                <p:spPr>
                  <a:xfrm>
                    <a:off x="1069646" y="3525990"/>
                    <a:ext cx="391838" cy="369332"/>
                  </a:xfrm>
                  <a:prstGeom prst="rect">
                    <a:avLst/>
                  </a:prstGeom>
                  <a:blipFill rotWithShape="1">
                    <a:blip r:embed="rId2"/>
                    <a:stretch>
                      <a:fillRect l="-9231" r="-6154"/>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1906407" y="3525990"/>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3</m:t>
                              </m:r>
                            </m:sup>
                          </m:sSup>
                        </m:oMath>
                      </m:oMathPara>
                    </a14:m>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1906407" y="3525990"/>
                    <a:ext cx="391838" cy="369332"/>
                  </a:xfrm>
                  <a:prstGeom prst="rect">
                    <a:avLst/>
                  </a:prstGeom>
                  <a:blipFill rotWithShape="1">
                    <a:blip r:embed="rId3"/>
                    <a:stretch>
                      <a:fillRect l="-10938" r="-781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3511956" y="3483962"/>
                    <a:ext cx="43717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𝑁</m:t>
                              </m:r>
                            </m:sup>
                          </m:sSup>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3511956" y="3483962"/>
                    <a:ext cx="437171" cy="369332"/>
                  </a:xfrm>
                  <a:prstGeom prst="rect">
                    <a:avLst/>
                  </a:prstGeom>
                  <a:blipFill rotWithShape="1">
                    <a:blip r:embed="rId4"/>
                    <a:stretch>
                      <a:fillRect l="-9722" r="-555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文字方塊 8"/>
                  <p:cNvSpPr txBox="1"/>
                  <p:nvPr/>
                </p:nvSpPr>
                <p:spPr>
                  <a:xfrm>
                    <a:off x="2521332" y="3710656"/>
                    <a:ext cx="5818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2521332" y="3710656"/>
                    <a:ext cx="581891" cy="369332"/>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182433" y="4025745"/>
                    <a:ext cx="3707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182433" y="4025745"/>
                    <a:ext cx="370743" cy="369332"/>
                  </a:xfrm>
                  <a:prstGeom prst="rect">
                    <a:avLst/>
                  </a:prstGeom>
                  <a:blipFill rotWithShape="1">
                    <a:blip r:embed="rId6"/>
                    <a:stretch>
                      <a:fillRect l="-18033" r="-6557"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1032239" y="4039813"/>
                    <a:ext cx="3707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1032239" y="4039813"/>
                    <a:ext cx="370743" cy="369332"/>
                  </a:xfrm>
                  <a:prstGeom prst="rect">
                    <a:avLst/>
                  </a:prstGeom>
                  <a:blipFill rotWithShape="1">
                    <a:blip r:embed="rId7"/>
                    <a:stretch>
                      <a:fillRect l="-18033" r="-6557" b="-1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1887944" y="4025745"/>
                    <a:ext cx="3778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1887944" y="4025745"/>
                    <a:ext cx="377859" cy="369332"/>
                  </a:xfrm>
                  <a:prstGeom prst="rect">
                    <a:avLst/>
                  </a:prstGeom>
                  <a:blipFill rotWithShape="1">
                    <a:blip r:embed="rId8"/>
                    <a:stretch>
                      <a:fillRect l="-17742" r="-6452"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3489712" y="4025745"/>
                    <a:ext cx="3778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3489712" y="4025745"/>
                    <a:ext cx="377859" cy="369332"/>
                  </a:xfrm>
                  <a:prstGeom prst="rect">
                    <a:avLst/>
                  </a:prstGeom>
                  <a:blipFill rotWithShape="1">
                    <a:blip r:embed="rId9"/>
                    <a:stretch>
                      <a:fillRect l="-17742" r="-4839" b="-13115"/>
                    </a:stretch>
                  </a:blipFill>
                </p:spPr>
                <p:txBody>
                  <a:bodyPr/>
                  <a:lstStyle/>
                  <a:p>
                    <a:r>
                      <a:rPr lang="zh-TW" altLang="en-US">
                        <a:noFill/>
                      </a:rPr>
                      <a:t> </a:t>
                    </a:r>
                    <a:endParaRPr lang="zh-TW" altLang="en-US">
                      <a:noFill/>
                    </a:endParaRPr>
                  </a:p>
                </p:txBody>
              </p:sp>
            </mc:Fallback>
          </mc:AlternateContent>
        </p:grpSp>
        <p:sp>
          <p:nvSpPr>
            <p:cNvPr id="15" name="文字方塊 14"/>
            <p:cNvSpPr txBox="1"/>
            <p:nvPr/>
          </p:nvSpPr>
          <p:spPr>
            <a:xfrm>
              <a:off x="1624551" y="2450572"/>
              <a:ext cx="1919159" cy="954107"/>
            </a:xfrm>
            <a:prstGeom prst="rect">
              <a:avLst/>
            </a:prstGeom>
            <a:noFill/>
          </p:spPr>
          <p:txBody>
            <a:bodyPr wrap="square" rtlCol="0">
              <a:spAutoFit/>
            </a:bodyPr>
            <a:lstStyle/>
            <a:p>
              <a:pPr algn="ctr"/>
              <a:r>
                <a:rPr lang="en-US" altLang="zh-TW" sz="2800" dirty="0"/>
                <a:t>Training</a:t>
              </a:r>
              <a:endParaRPr lang="en-US" altLang="zh-TW" sz="2800" dirty="0"/>
            </a:p>
            <a:p>
              <a:pPr algn="ctr"/>
              <a:r>
                <a:rPr lang="en-US" altLang="zh-TW" sz="2800" dirty="0"/>
                <a:t>Data</a:t>
              </a:r>
              <a:endParaRPr lang="zh-TW" altLang="en-US" sz="2800" dirty="0"/>
            </a:p>
          </p:txBody>
        </p:sp>
        <p:sp>
          <p:nvSpPr>
            <p:cNvPr id="16" name="矩形 15"/>
            <p:cNvSpPr/>
            <p:nvPr/>
          </p:nvSpPr>
          <p:spPr>
            <a:xfrm>
              <a:off x="3543710" y="2359551"/>
              <a:ext cx="4286716" cy="117728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文字方塊 18"/>
          <p:cNvSpPr txBox="1"/>
          <p:nvPr/>
        </p:nvSpPr>
        <p:spPr>
          <a:xfrm>
            <a:off x="746683" y="3854324"/>
            <a:ext cx="7633100" cy="830997"/>
          </a:xfrm>
          <a:prstGeom prst="rect">
            <a:avLst/>
          </a:prstGeom>
          <a:noFill/>
        </p:spPr>
        <p:txBody>
          <a:bodyPr wrap="square" rtlCol="0">
            <a:spAutoFit/>
          </a:bodyPr>
          <a:lstStyle/>
          <a:p>
            <a:r>
              <a:rPr lang="en-US" altLang="zh-TW" sz="2400" dirty="0"/>
              <a:t>Given a set of w and b, what is its probability of generating the data?</a:t>
            </a:r>
            <a:endParaRPr lang="zh-TW" altLang="en-US" sz="2400" dirty="0"/>
          </a:p>
        </p:txBody>
      </p:sp>
      <mc:AlternateContent xmlns:mc="http://schemas.openxmlformats.org/markup-compatibility/2006">
        <mc:Choice xmlns:a14="http://schemas.microsoft.com/office/drawing/2010/main" Requires="a14">
          <p:sp>
            <p:nvSpPr>
              <p:cNvPr id="20" name="矩形 19"/>
              <p:cNvSpPr/>
              <p:nvPr/>
            </p:nvSpPr>
            <p:spPr>
              <a:xfrm>
                <a:off x="1158232" y="4653258"/>
                <a:ext cx="7256858"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e>
                      </m:d>
                      <m:r>
                        <a:rPr lang="en-US" altLang="zh-TW" sz="2400" b="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2</m:t>
                              </m:r>
                            </m:sup>
                          </m:sSup>
                        </m:e>
                      </m:d>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𝑁</m:t>
                              </m:r>
                            </m:sup>
                          </m:sSup>
                        </m:e>
                      </m:d>
                    </m:oMath>
                  </m:oMathPara>
                </a14:m>
                <a:endParaRPr lang="zh-TW" altLang="en-US" sz="2400" dirty="0"/>
              </a:p>
            </p:txBody>
          </p:sp>
        </mc:Choice>
        <mc:Fallback>
          <p:sp>
            <p:nvSpPr>
              <p:cNvPr id="20" name="矩形 19"/>
              <p:cNvSpPr>
                <a:spLocks noRot="1" noChangeAspect="1" noMove="1" noResize="1" noEditPoints="1" noAdjustHandles="1" noChangeArrowheads="1" noChangeShapeType="1" noTextEdit="1"/>
              </p:cNvSpPr>
              <p:nvPr/>
            </p:nvSpPr>
            <p:spPr>
              <a:xfrm>
                <a:off x="1158232" y="4653258"/>
                <a:ext cx="7256858" cy="645048"/>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769524" y="5341330"/>
                <a:ext cx="7610259" cy="461665"/>
              </a:xfrm>
              <a:prstGeom prst="rect">
                <a:avLst/>
              </a:prstGeom>
              <a:noFill/>
            </p:spPr>
            <p:txBody>
              <a:bodyPr wrap="square" rtlCol="0">
                <a:spAutoFit/>
              </a:bodyPr>
              <a:lstStyle/>
              <a:p>
                <a:r>
                  <a:rPr lang="en-US" altLang="zh-TW" sz="2400" dirty="0"/>
                  <a:t>The most likely w</a:t>
                </a:r>
                <a:r>
                  <a:rPr lang="en-US" altLang="zh-TW" sz="2400" baseline="30000" dirty="0"/>
                  <a:t>*</a:t>
                </a:r>
                <a:r>
                  <a:rPr lang="en-US" altLang="zh-TW" sz="2400" dirty="0"/>
                  <a:t> and b</a:t>
                </a:r>
                <a:r>
                  <a:rPr lang="en-US" altLang="zh-TW" sz="2400" baseline="30000" dirty="0"/>
                  <a:t>*</a:t>
                </a:r>
                <a:r>
                  <a:rPr lang="en-US" altLang="zh-TW" sz="2400" dirty="0"/>
                  <a:t> is the one with the largest </a:t>
                </a:r>
                <a14:m>
                  <m:oMath xmlns:m="http://schemas.openxmlformats.org/officeDocument/2006/math">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a14:m>
                <a:r>
                  <a:rPr lang="en-US" altLang="zh-TW" sz="2400" dirty="0"/>
                  <a:t>.</a:t>
                </a:r>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769524" y="5341330"/>
                <a:ext cx="7610259" cy="461665"/>
              </a:xfrm>
              <a:prstGeom prst="rect">
                <a:avLst/>
              </a:prstGeom>
              <a:blipFill rotWithShape="1">
                <a:blip r:embed="rId11"/>
                <a:stretch>
                  <a:fillRect l="-1201" t="-10526" r="-2242"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746683" y="3253297"/>
                <a:ext cx="8113059" cy="477888"/>
              </a:xfrm>
              <a:prstGeom prst="rect">
                <a:avLst/>
              </a:prstGeom>
              <a:noFill/>
            </p:spPr>
            <p:txBody>
              <a:bodyPr wrap="square" rtlCol="0">
                <a:spAutoFit/>
              </a:bodyPr>
              <a:lstStyle/>
              <a:p>
                <a:r>
                  <a:rPr lang="en-US" altLang="zh-TW" sz="2400" dirty="0"/>
                  <a:t>Assume the data is generated based on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𝑃</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𝐶</m:t>
                            </m:r>
                          </m:e>
                          <m:sub>
                            <m:r>
                              <a:rPr lang="en-US" altLang="zh-TW" sz="2400" i="1">
                                <a:latin typeface="Cambria Math" panose="02040503050406030204" pitchFamily="18" charset="0"/>
                              </a:rPr>
                              <m:t>1</m:t>
                            </m:r>
                          </m:sub>
                        </m:sSub>
                        <m:r>
                          <a:rPr lang="en-US" altLang="zh-TW" sz="2400" i="1">
                            <a:latin typeface="Cambria Math" panose="02040503050406030204" pitchFamily="18" charset="0"/>
                          </a:rPr>
                          <m:t>|</m:t>
                        </m:r>
                        <m:r>
                          <a:rPr lang="en-US" altLang="zh-TW" sz="2400" i="1">
                            <a:latin typeface="Cambria Math" panose="02040503050406030204" pitchFamily="18" charset="0"/>
                          </a:rPr>
                          <m:t>𝑥</m:t>
                        </m:r>
                      </m:e>
                    </m:d>
                  </m:oMath>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746683" y="3253297"/>
                <a:ext cx="8113059" cy="477888"/>
              </a:xfrm>
              <a:prstGeom prst="rect">
                <a:avLst/>
              </a:prstGeom>
              <a:blipFill rotWithShape="1">
                <a:blip r:embed="rId12"/>
                <a:stretch>
                  <a:fillRect l="-1127" t="-8974" b="-2692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5239946" y="5933103"/>
                <a:ext cx="3552191" cy="6038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e>
                      </m:func>
                    </m:oMath>
                  </m:oMathPara>
                </a14:m>
                <a:endParaRPr lang="zh-TW" altLang="en-US" sz="2400" dirty="0"/>
              </a:p>
            </p:txBody>
          </p:sp>
        </mc:Choice>
        <mc:Fallback>
          <p:sp>
            <p:nvSpPr>
              <p:cNvPr id="25" name="矩形 24"/>
              <p:cNvSpPr>
                <a:spLocks noRot="1" noChangeAspect="1" noMove="1" noResize="1" noEditPoints="1" noAdjustHandles="1" noChangeArrowheads="1" noChangeShapeType="1" noTextEdit="1"/>
              </p:cNvSpPr>
              <p:nvPr/>
            </p:nvSpPr>
            <p:spPr>
              <a:xfrm>
                <a:off x="5239946" y="5933103"/>
                <a:ext cx="3552191" cy="603820"/>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ldLvl="0" animBg="1"/>
      <p:bldP spid="22" grpId="0" bldLvl="0" animBg="1"/>
      <p:bldP spid="24" grpId="0" bldLvl="0" animBg="1"/>
      <p:bldP spid="25"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342923" y="2128091"/>
                <a:ext cx="6070060"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e>
                      </m:d>
                      <m:r>
                        <a:rPr lang="en-US" altLang="zh-TW" sz="2400" b="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2</m:t>
                              </m:r>
                            </m:sup>
                          </m:sSup>
                        </m:e>
                      </m:d>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342923" y="2128091"/>
                <a:ext cx="6070060" cy="645048"/>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矩形 4"/>
              <p:cNvSpPr/>
              <p:nvPr/>
            </p:nvSpPr>
            <p:spPr>
              <a:xfrm>
                <a:off x="456526" y="2993780"/>
                <a:ext cx="3552191" cy="6038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max</m:t>
                              </m:r>
                            </m:e>
                            <m:lim>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lim>
                          </m:limLow>
                        </m:fName>
                        <m:e>
                          <m:r>
                            <a:rPr lang="en-US" altLang="zh-TW" sz="2400" i="1">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e>
                      </m:func>
                    </m:oMath>
                  </m:oMathPara>
                </a14:m>
                <a:endParaRPr lang="zh-TW"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456526" y="2993780"/>
                <a:ext cx="3552191" cy="60382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矩形 5"/>
              <p:cNvSpPr/>
              <p:nvPr/>
            </p:nvSpPr>
            <p:spPr>
              <a:xfrm>
                <a:off x="4523050" y="2992126"/>
                <a:ext cx="4012252" cy="601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𝑏</m:t>
                          </m:r>
                        </m:e>
                        <m:sup>
                          <m:r>
                            <a:rPr lang="en-US" altLang="zh-TW" sz="2400" b="0" i="1" smtClean="0">
                              <a:latin typeface="Cambria Math" panose="02040503050406030204" pitchFamily="18" charset="0"/>
                            </a:rPr>
                            <m:t>∗</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𝑎𝑟𝑔</m:t>
                      </m:r>
                      <m:func>
                        <m:funcPr>
                          <m:ctrlPr>
                            <a:rPr lang="en-US" altLang="zh-TW" sz="2400" b="0" i="1" smtClean="0">
                              <a:latin typeface="Cambria Math" panose="02040503050406030204" pitchFamily="18" charset="0"/>
                            </a:rPr>
                          </m:ctrlPr>
                        </m:funcPr>
                        <m:fName>
                          <m:limLow>
                            <m:limLowPr>
                              <m:ctrlPr>
                                <a:rPr lang="en-US" altLang="zh-TW" sz="2400" b="0" i="1" smtClean="0">
                                  <a:latin typeface="Cambria Math" panose="02040503050406030204" pitchFamily="18" charset="0"/>
                                </a:rPr>
                              </m:ctrlPr>
                            </m:limLowPr>
                            <m:e>
                              <m:r>
                                <m:rPr>
                                  <m:sty m:val="p"/>
                                </m:rPr>
                                <a:rPr lang="en-US" altLang="zh-TW" sz="2400" b="0" i="0" smtClean="0">
                                  <a:latin typeface="Cambria Math" panose="02040503050406030204" pitchFamily="18" charset="0"/>
                                </a:rPr>
                                <m:t>min</m:t>
                              </m:r>
                            </m:e>
                            <m:lim>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lim>
                          </m:limLow>
                        </m:fName>
                        <m:e>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e>
                      </m:func>
                    </m:oMath>
                  </m:oMathPara>
                </a14:m>
                <a:endParaRPr lang="zh-TW"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4523050" y="2992126"/>
                <a:ext cx="4012252" cy="601383"/>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1075351" y="3837992"/>
                <a:ext cx="17061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i="1" smtClean="0">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1075351" y="3837992"/>
                <a:ext cx="1706108" cy="46166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1075351" y="4373037"/>
                <a:ext cx="2160463" cy="484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1075351" y="4373037"/>
                <a:ext cx="2160463" cy="484556"/>
              </a:xfrm>
              <a:prstGeom prst="rect">
                <a:avLst/>
              </a:prstGeom>
              <a:blipFill rotWithShape="1">
                <a:blip r:embed="rId5"/>
                <a:stretch>
                  <a:fillRect b="-1375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1383448" y="4911987"/>
                <a:ext cx="1852366" cy="4853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2</m:t>
                              </m:r>
                            </m:sup>
                          </m:sSup>
                        </m:e>
                      </m:d>
                    </m:oMath>
                  </m:oMathPara>
                </a14:m>
                <a:endParaRPr lang="zh-TW" altLang="en-US" sz="2400" dirty="0"/>
              </a:p>
            </p:txBody>
          </p:sp>
        </mc:Choice>
        <mc:Fallback>
          <p:sp>
            <p:nvSpPr>
              <p:cNvPr id="13" name="矩形 12"/>
              <p:cNvSpPr>
                <a:spLocks noRot="1" noChangeAspect="1" noMove="1" noResize="1" noEditPoints="1" noAdjustHandles="1" noChangeArrowheads="1" noChangeShapeType="1" noTextEdit="1"/>
              </p:cNvSpPr>
              <p:nvPr/>
            </p:nvSpPr>
            <p:spPr>
              <a:xfrm>
                <a:off x="1383448" y="4911987"/>
                <a:ext cx="1852366" cy="485326"/>
              </a:xfrm>
              <a:prstGeom prst="rect">
                <a:avLst/>
              </a:prstGeom>
              <a:blipFill rotWithShape="1">
                <a:blip r:embed="rId6"/>
                <a:stretch>
                  <a:fillRect b="-15190"/>
                </a:stretch>
              </a:blipFill>
            </p:spPr>
            <p:txBody>
              <a:bodyPr/>
              <a:lstStyle/>
              <a:p>
                <a:r>
                  <a:rPr lang="zh-TW" altLang="en-US">
                    <a:noFill/>
                  </a:rPr>
                  <a:t> </a:t>
                </a:r>
                <a:endParaRPr lang="zh-TW" altLang="en-US">
                  <a:noFill/>
                </a:endParaRPr>
              </a:p>
            </p:txBody>
          </p:sp>
        </mc:Fallback>
      </mc:AlternateContent>
      <p:sp>
        <p:nvSpPr>
          <p:cNvPr id="14" name="文字方塊 13"/>
          <p:cNvSpPr txBox="1"/>
          <p:nvPr/>
        </p:nvSpPr>
        <p:spPr>
          <a:xfrm rot="5400000">
            <a:off x="1966731" y="6051081"/>
            <a:ext cx="685800"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15" name="矩形 14"/>
              <p:cNvSpPr/>
              <p:nvPr/>
            </p:nvSpPr>
            <p:spPr>
              <a:xfrm>
                <a:off x="544976" y="5397313"/>
                <a:ext cx="2839367"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𝑙𝑛</m:t>
                      </m:r>
                      <m:d>
                        <m:dPr>
                          <m:ctrlPr>
                            <a:rPr lang="en-US" altLang="zh-TW" sz="2400" b="0" i="1" smtClean="0">
                              <a:latin typeface="Cambria Math" panose="02040503050406030204" pitchFamily="18" charset="0"/>
                              <a:ea typeface="Cambria Math" panose="02040503050406030204" pitchFamily="18" charset="0"/>
                            </a:rPr>
                          </m:ctrlPr>
                        </m:dPr>
                        <m:e>
                          <m:r>
                            <a:rPr lang="en-US" altLang="zh-TW" sz="2400" b="0" i="1" smtClean="0">
                              <a:latin typeface="Cambria Math" panose="02040503050406030204" pitchFamily="18" charset="0"/>
                              <a:ea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3</m:t>
                                  </m:r>
                                </m:sup>
                              </m:sSup>
                            </m:e>
                          </m:d>
                        </m:e>
                      </m:d>
                    </m:oMath>
                  </m:oMathPara>
                </a14:m>
                <a:endParaRPr lang="zh-TW" altLang="en-US" sz="2400" dirty="0"/>
              </a:p>
            </p:txBody>
          </p:sp>
        </mc:Choice>
        <mc:Fallback>
          <p:sp>
            <p:nvSpPr>
              <p:cNvPr id="15" name="矩形 14"/>
              <p:cNvSpPr>
                <a:spLocks noRot="1" noChangeAspect="1" noMove="1" noResize="1" noEditPoints="1" noAdjustHandles="1" noChangeArrowheads="1" noChangeShapeType="1" noTextEdit="1"/>
              </p:cNvSpPr>
              <p:nvPr/>
            </p:nvSpPr>
            <p:spPr>
              <a:xfrm>
                <a:off x="544976" y="5397313"/>
                <a:ext cx="2839367" cy="645048"/>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4645713" y="1547459"/>
                <a:ext cx="4126978"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4645713" y="1547459"/>
                <a:ext cx="4126978" cy="461665"/>
              </a:xfrm>
              <a:prstGeom prst="rect">
                <a:avLst/>
              </a:prstGeom>
              <a:blipFill rotWithShape="1">
                <a:blip r:embed="rId8"/>
                <a:stretch>
                  <a:fillRect l="-443"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3677772" y="4397762"/>
                <a:ext cx="5187254"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d>
                        <m:dPr>
                          <m:begChr m:val="["/>
                          <m:endChr m:val="]"/>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1</m:t>
                              </m:r>
                            </m:sup>
                          </m:sSup>
                          <m:r>
                            <a:rPr lang="en-US" altLang="zh-TW" sz="2400" i="1">
                              <a:latin typeface="Cambria Math" panose="02040503050406030204" pitchFamily="18" charset="0"/>
                            </a:rPr>
                            <m:t>𝑙𝑛𝑓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1</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1</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1</m:t>
                                      </m:r>
                                    </m:sup>
                                  </m:sSup>
                                </m:e>
                              </m:d>
                            </m:e>
                          </m:d>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3677772" y="4397762"/>
                <a:ext cx="5187254" cy="416845"/>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3672365" y="5513431"/>
                <a:ext cx="5213670"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d>
                        <m:dPr>
                          <m:begChr m:val="["/>
                          <m:endChr m:val="]"/>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3</m:t>
                              </m:r>
                            </m:sup>
                          </m:sSup>
                          <m:r>
                            <a:rPr lang="en-US" altLang="zh-TW" sz="2400" i="1">
                              <a:latin typeface="Cambria Math" panose="02040503050406030204" pitchFamily="18" charset="0"/>
                            </a:rPr>
                            <m:t>𝑙𝑛𝑓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3</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3</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3</m:t>
                                      </m:r>
                                    </m:sup>
                                  </m:sSup>
                                </m:e>
                              </m:d>
                            </m:e>
                          </m:d>
                        </m:e>
                      </m:d>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3672365" y="5513431"/>
                <a:ext cx="5213670" cy="416845"/>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3" name="矩形 2"/>
          <p:cNvSpPr/>
          <p:nvPr/>
        </p:nvSpPr>
        <p:spPr>
          <a:xfrm>
            <a:off x="456525" y="2972310"/>
            <a:ext cx="3552192" cy="62529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4579322" y="2966937"/>
            <a:ext cx="3820176" cy="62529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p:cNvSpPr txBox="1"/>
          <p:nvPr/>
        </p:nvSpPr>
        <p:spPr>
          <a:xfrm>
            <a:off x="3998599" y="3003904"/>
            <a:ext cx="647114"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dirty="0">
              <a:solidFill>
                <a:srgbClr val="0000FF"/>
              </a:solidFill>
            </a:endParaRPr>
          </a:p>
        </p:txBody>
      </p:sp>
      <p:grpSp>
        <p:nvGrpSpPr>
          <p:cNvPr id="20" name="群組 19"/>
          <p:cNvGrpSpPr/>
          <p:nvPr/>
        </p:nvGrpSpPr>
        <p:grpSpPr>
          <a:xfrm>
            <a:off x="392973" y="312735"/>
            <a:ext cx="3194110" cy="1177280"/>
            <a:chOff x="3543710" y="2359551"/>
            <a:chExt cx="3194110" cy="1177280"/>
          </a:xfrm>
        </p:grpSpPr>
        <p:grpSp>
          <p:nvGrpSpPr>
            <p:cNvPr id="21" name="群組 20"/>
            <p:cNvGrpSpPr/>
            <p:nvPr/>
          </p:nvGrpSpPr>
          <p:grpSpPr>
            <a:xfrm>
              <a:off x="3753769" y="2450505"/>
              <a:ext cx="2799389" cy="925359"/>
              <a:chOff x="182433" y="3469718"/>
              <a:chExt cx="2799389" cy="925359"/>
            </a:xfrm>
          </p:grpSpPr>
          <mc:AlternateContent xmlns:mc="http://schemas.openxmlformats.org/markup-compatibility/2006">
            <mc:Choice xmlns:a14="http://schemas.microsoft.com/office/drawing/2010/main" Requires="a14">
              <p:sp>
                <p:nvSpPr>
                  <p:cNvPr id="23" name="文字方塊 22"/>
                  <p:cNvSpPr txBox="1"/>
                  <p:nvPr/>
                </p:nvSpPr>
                <p:spPr>
                  <a:xfrm>
                    <a:off x="216939" y="3469718"/>
                    <a:ext cx="3852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m:t>
                              </m:r>
                            </m:sup>
                          </m:sSup>
                        </m:oMath>
                      </m:oMathPara>
                    </a14:m>
                    <a:endParaRPr lang="zh-TW" altLang="en-US" sz="2400" dirty="0"/>
                  </a:p>
                </p:txBody>
              </p:sp>
            </mc:Choice>
            <mc:Fallback>
              <p:sp>
                <p:nvSpPr>
                  <p:cNvPr id="2" name="文字方塊 4"/>
                  <p:cNvSpPr txBox="1">
                    <a:spLocks noRot="1" noChangeAspect="1" noMove="1" noResize="1" noEditPoints="1" noAdjustHandles="1" noChangeArrowheads="1" noChangeShapeType="1" noTextEdit="1"/>
                  </p:cNvSpPr>
                  <p:nvPr/>
                </p:nvSpPr>
                <p:spPr>
                  <a:xfrm>
                    <a:off x="216939" y="3469718"/>
                    <a:ext cx="385234" cy="369332"/>
                  </a:xfrm>
                  <a:prstGeom prst="rect">
                    <a:avLst/>
                  </a:prstGeom>
                  <a:blipFill rotWithShape="1">
                    <a:blip r:embed="rId11"/>
                    <a:stretch>
                      <a:fillRect l="-11111" r="-793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1083714" y="3469718"/>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2</m:t>
                              </m:r>
                            </m:sup>
                          </m:sSup>
                        </m:oMath>
                      </m:oMathPara>
                    </a14:m>
                    <a:endParaRPr lang="zh-TW" altLang="en-US" sz="2400" dirty="0"/>
                  </a:p>
                </p:txBody>
              </p:sp>
            </mc:Choice>
            <mc:Fallback>
              <p:sp>
                <p:nvSpPr>
                  <p:cNvPr id="8" name="文字方塊 5"/>
                  <p:cNvSpPr txBox="1">
                    <a:spLocks noRot="1" noChangeAspect="1" noMove="1" noResize="1" noEditPoints="1" noAdjustHandles="1" noChangeArrowheads="1" noChangeShapeType="1" noTextEdit="1"/>
                  </p:cNvSpPr>
                  <p:nvPr/>
                </p:nvSpPr>
                <p:spPr>
                  <a:xfrm>
                    <a:off x="1083714" y="3469718"/>
                    <a:ext cx="391838" cy="369332"/>
                  </a:xfrm>
                  <a:prstGeom prst="rect">
                    <a:avLst/>
                  </a:prstGeom>
                  <a:blipFill rotWithShape="1">
                    <a:blip r:embed="rId12"/>
                    <a:stretch>
                      <a:fillRect l="-9375" r="-781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1892339" y="3469718"/>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3</m:t>
                              </m:r>
                            </m:sup>
                          </m:sSup>
                        </m:oMath>
                      </m:oMathPara>
                    </a14:m>
                    <a:endParaRPr lang="zh-TW" altLang="en-US" sz="2400" dirty="0"/>
                  </a:p>
                </p:txBody>
              </p:sp>
            </mc:Choice>
            <mc:Fallback>
              <p:sp>
                <p:nvSpPr>
                  <p:cNvPr id="9" name="文字方塊 6"/>
                  <p:cNvSpPr txBox="1">
                    <a:spLocks noRot="1" noChangeAspect="1" noMove="1" noResize="1" noEditPoints="1" noAdjustHandles="1" noChangeArrowheads="1" noChangeShapeType="1" noTextEdit="1"/>
                  </p:cNvSpPr>
                  <p:nvPr/>
                </p:nvSpPr>
                <p:spPr>
                  <a:xfrm>
                    <a:off x="1892339" y="3469718"/>
                    <a:ext cx="391838" cy="369332"/>
                  </a:xfrm>
                  <a:prstGeom prst="rect">
                    <a:avLst/>
                  </a:prstGeom>
                  <a:blipFill rotWithShape="1">
                    <a:blip r:embed="rId13"/>
                    <a:stretch>
                      <a:fillRect l="-10938" r="-781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2399931" y="3679326"/>
                    <a:ext cx="5818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p:sp>
                <p:nvSpPr>
                  <p:cNvPr id="23" name="文字方塊 22"/>
                  <p:cNvSpPr txBox="1">
                    <a:spLocks noRot="1" noChangeAspect="1" noMove="1" noResize="1" noEditPoints="1" noAdjustHandles="1" noChangeArrowheads="1" noChangeShapeType="1" noTextEdit="1"/>
                  </p:cNvSpPr>
                  <p:nvPr/>
                </p:nvSpPr>
                <p:spPr>
                  <a:xfrm>
                    <a:off x="2399931" y="3679326"/>
                    <a:ext cx="581891" cy="369332"/>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7" name="文字方塊 26"/>
                  <p:cNvSpPr txBox="1"/>
                  <p:nvPr/>
                </p:nvSpPr>
                <p:spPr>
                  <a:xfrm>
                    <a:off x="182433" y="4025745"/>
                    <a:ext cx="3707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182433" y="4025745"/>
                    <a:ext cx="370743" cy="369332"/>
                  </a:xfrm>
                  <a:prstGeom prst="rect">
                    <a:avLst/>
                  </a:prstGeom>
                  <a:blipFill rotWithShape="1">
                    <a:blip r:embed="rId15"/>
                    <a:stretch>
                      <a:fillRect l="-18033" r="-6557"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文字方塊 27"/>
                  <p:cNvSpPr txBox="1"/>
                  <p:nvPr/>
                </p:nvSpPr>
                <p:spPr>
                  <a:xfrm>
                    <a:off x="1049208" y="4025745"/>
                    <a:ext cx="3707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22" name="文字方塊 10"/>
                  <p:cNvSpPr txBox="1">
                    <a:spLocks noRot="1" noChangeAspect="1" noMove="1" noResize="1" noEditPoints="1" noAdjustHandles="1" noChangeArrowheads="1" noChangeShapeType="1" noTextEdit="1"/>
                  </p:cNvSpPr>
                  <p:nvPr/>
                </p:nvSpPr>
                <p:spPr>
                  <a:xfrm>
                    <a:off x="1049208" y="4025745"/>
                    <a:ext cx="370743" cy="369332"/>
                  </a:xfrm>
                  <a:prstGeom prst="rect">
                    <a:avLst/>
                  </a:prstGeom>
                  <a:blipFill rotWithShape="1">
                    <a:blip r:embed="rId16"/>
                    <a:stretch>
                      <a:fillRect l="-18033" r="-6557"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1887944" y="4025745"/>
                    <a:ext cx="37785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𝐶</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24" name="文字方塊 11"/>
                  <p:cNvSpPr txBox="1">
                    <a:spLocks noRot="1" noChangeAspect="1" noMove="1" noResize="1" noEditPoints="1" noAdjustHandles="1" noChangeArrowheads="1" noChangeShapeType="1" noTextEdit="1"/>
                  </p:cNvSpPr>
                  <p:nvPr/>
                </p:nvSpPr>
                <p:spPr>
                  <a:xfrm>
                    <a:off x="1887944" y="4025745"/>
                    <a:ext cx="377859" cy="369332"/>
                  </a:xfrm>
                  <a:prstGeom prst="rect">
                    <a:avLst/>
                  </a:prstGeom>
                  <a:blipFill rotWithShape="1">
                    <a:blip r:embed="rId17"/>
                    <a:stretch>
                      <a:fillRect l="-17742" r="-6452" b="-13115"/>
                    </a:stretch>
                  </a:blipFill>
                </p:spPr>
                <p:txBody>
                  <a:bodyPr/>
                  <a:lstStyle/>
                  <a:p>
                    <a:r>
                      <a:rPr lang="zh-TW" altLang="en-US">
                        <a:noFill/>
                      </a:rPr>
                      <a:t> </a:t>
                    </a:r>
                    <a:endParaRPr lang="zh-TW" altLang="en-US">
                      <a:noFill/>
                    </a:endParaRPr>
                  </a:p>
                </p:txBody>
              </p:sp>
            </mc:Fallback>
          </mc:AlternateContent>
        </p:grpSp>
        <p:sp>
          <p:nvSpPr>
            <p:cNvPr id="25" name="矩形 24"/>
            <p:cNvSpPr/>
            <p:nvPr/>
          </p:nvSpPr>
          <p:spPr>
            <a:xfrm>
              <a:off x="3543710" y="2359551"/>
              <a:ext cx="3194110" cy="117728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0" name="群組 29"/>
          <p:cNvGrpSpPr/>
          <p:nvPr/>
        </p:nvGrpSpPr>
        <p:grpSpPr>
          <a:xfrm>
            <a:off x="4180841" y="312735"/>
            <a:ext cx="4682292" cy="1177280"/>
            <a:chOff x="2934982" y="2359551"/>
            <a:chExt cx="4682292" cy="1177280"/>
          </a:xfrm>
        </p:grpSpPr>
        <p:grpSp>
          <p:nvGrpSpPr>
            <p:cNvPr id="31" name="群組 30"/>
            <p:cNvGrpSpPr/>
            <p:nvPr/>
          </p:nvGrpSpPr>
          <p:grpSpPr>
            <a:xfrm>
              <a:off x="3226434" y="2518028"/>
              <a:ext cx="4235495" cy="833797"/>
              <a:chOff x="-344902" y="3537241"/>
              <a:chExt cx="4235495" cy="833797"/>
            </a:xfrm>
          </p:grpSpPr>
          <mc:AlternateContent xmlns:mc="http://schemas.openxmlformats.org/markup-compatibility/2006">
            <mc:Choice xmlns:a14="http://schemas.microsoft.com/office/drawing/2010/main" Requires="a14">
              <p:sp>
                <p:nvSpPr>
                  <p:cNvPr id="33" name="文字方塊 32"/>
                  <p:cNvSpPr txBox="1"/>
                  <p:nvPr/>
                </p:nvSpPr>
                <p:spPr>
                  <a:xfrm>
                    <a:off x="-22520" y="3537241"/>
                    <a:ext cx="38523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m:t>
                              </m:r>
                            </m:sup>
                          </m:sSup>
                        </m:oMath>
                      </m:oMathPara>
                    </a14:m>
                    <a:endParaRPr lang="zh-TW" altLang="en-US" sz="2400" dirty="0"/>
                  </a:p>
                </p:txBody>
              </p:sp>
            </mc:Choice>
            <mc:Fallback>
              <p:sp>
                <p:nvSpPr>
                  <p:cNvPr id="26" name="文字方塊 29"/>
                  <p:cNvSpPr txBox="1">
                    <a:spLocks noRot="1" noChangeAspect="1" noMove="1" noResize="1" noEditPoints="1" noAdjustHandles="1" noChangeArrowheads="1" noChangeShapeType="1" noTextEdit="1"/>
                  </p:cNvSpPr>
                  <p:nvPr/>
                </p:nvSpPr>
                <p:spPr>
                  <a:xfrm>
                    <a:off x="-22520" y="3537241"/>
                    <a:ext cx="385234" cy="369332"/>
                  </a:xfrm>
                  <a:prstGeom prst="rect">
                    <a:avLst/>
                  </a:prstGeom>
                  <a:blipFill rotWithShape="1">
                    <a:blip r:embed="rId18"/>
                    <a:stretch>
                      <a:fillRect l="-11111" t="-1667" r="-793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4" name="文字方塊 33"/>
                  <p:cNvSpPr txBox="1"/>
                  <p:nvPr/>
                </p:nvSpPr>
                <p:spPr>
                  <a:xfrm>
                    <a:off x="1203950" y="3553567"/>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2</m:t>
                              </m:r>
                            </m:sup>
                          </m:sSup>
                        </m:oMath>
                      </m:oMathPara>
                    </a14:m>
                    <a:endParaRPr lang="zh-TW" altLang="en-US" sz="2400" dirty="0"/>
                  </a:p>
                </p:txBody>
              </p:sp>
            </mc:Choice>
            <mc:Fallback>
              <p:sp>
                <p:nvSpPr>
                  <p:cNvPr id="27" name="文字方塊 30"/>
                  <p:cNvSpPr txBox="1">
                    <a:spLocks noRot="1" noChangeAspect="1" noMove="1" noResize="1" noEditPoints="1" noAdjustHandles="1" noChangeArrowheads="1" noChangeShapeType="1" noTextEdit="1"/>
                  </p:cNvSpPr>
                  <p:nvPr/>
                </p:nvSpPr>
                <p:spPr>
                  <a:xfrm>
                    <a:off x="1203950" y="3553567"/>
                    <a:ext cx="391838" cy="369332"/>
                  </a:xfrm>
                  <a:prstGeom prst="rect">
                    <a:avLst/>
                  </a:prstGeom>
                  <a:blipFill rotWithShape="1">
                    <a:blip r:embed="rId19"/>
                    <a:stretch>
                      <a:fillRect l="-10938" r="-781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5" name="文字方塊 34"/>
                  <p:cNvSpPr txBox="1"/>
                  <p:nvPr/>
                </p:nvSpPr>
                <p:spPr>
                  <a:xfrm>
                    <a:off x="2424066" y="3537241"/>
                    <a:ext cx="3918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3</m:t>
                              </m:r>
                            </m:sup>
                          </m:sSup>
                        </m:oMath>
                      </m:oMathPara>
                    </a14:m>
                    <a:endParaRPr lang="zh-TW" altLang="en-US" sz="2400" dirty="0"/>
                  </a:p>
                </p:txBody>
              </p:sp>
            </mc:Choice>
            <mc:Fallback>
              <p:sp>
                <p:nvSpPr>
                  <p:cNvPr id="32" name="文字方塊 31"/>
                  <p:cNvSpPr txBox="1">
                    <a:spLocks noRot="1" noChangeAspect="1" noMove="1" noResize="1" noEditPoints="1" noAdjustHandles="1" noChangeArrowheads="1" noChangeShapeType="1" noTextEdit="1"/>
                  </p:cNvSpPr>
                  <p:nvPr/>
                </p:nvSpPr>
                <p:spPr>
                  <a:xfrm>
                    <a:off x="2424066" y="3537241"/>
                    <a:ext cx="391838" cy="369332"/>
                  </a:xfrm>
                  <a:prstGeom prst="rect">
                    <a:avLst/>
                  </a:prstGeom>
                  <a:blipFill rotWithShape="1">
                    <a:blip r:embed="rId20"/>
                    <a:stretch>
                      <a:fillRect l="-9375" t="-1667" r="-781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6" name="文字方塊 35"/>
                  <p:cNvSpPr txBox="1"/>
                  <p:nvPr/>
                </p:nvSpPr>
                <p:spPr>
                  <a:xfrm>
                    <a:off x="3308702" y="3714376"/>
                    <a:ext cx="5818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b="0" i="1" smtClean="0">
                              <a:latin typeface="Cambria Math" panose="02040503050406030204" pitchFamily="18" charset="0"/>
                            </a:rPr>
                            <m:t>…</m:t>
                          </m:r>
                        </m:oMath>
                      </m:oMathPara>
                    </a14:m>
                    <a:endParaRPr lang="zh-TW" altLang="en-US" sz="2400" dirty="0"/>
                  </a:p>
                </p:txBody>
              </p:sp>
            </mc:Choice>
            <mc:Fallback>
              <p:sp>
                <p:nvSpPr>
                  <p:cNvPr id="33" name="文字方塊 32"/>
                  <p:cNvSpPr txBox="1">
                    <a:spLocks noRot="1" noChangeAspect="1" noMove="1" noResize="1" noEditPoints="1" noAdjustHandles="1" noChangeArrowheads="1" noChangeShapeType="1" noTextEdit="1"/>
                  </p:cNvSpPr>
                  <p:nvPr/>
                </p:nvSpPr>
                <p:spPr>
                  <a:xfrm>
                    <a:off x="3308702" y="3714376"/>
                    <a:ext cx="581891" cy="369332"/>
                  </a:xfrm>
                  <a:prstGeom prst="rect">
                    <a:avLst/>
                  </a:prstGeom>
                  <a:blipFill rotWithShape="1">
                    <a:blip r:embed="rId2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7" name="文字方塊 36"/>
                  <p:cNvSpPr txBox="1"/>
                  <p:nvPr/>
                </p:nvSpPr>
                <p:spPr>
                  <a:xfrm>
                    <a:off x="-344902" y="4001706"/>
                    <a:ext cx="9615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=1</m:t>
                          </m:r>
                        </m:oMath>
                      </m:oMathPara>
                    </a14:m>
                    <a:endParaRPr lang="zh-TW" altLang="en-US" sz="2400" dirty="0"/>
                  </a:p>
                </p:txBody>
              </p:sp>
            </mc:Choice>
            <mc:Fallback>
              <p:sp>
                <p:nvSpPr>
                  <p:cNvPr id="37" name="文字方塊 36"/>
                  <p:cNvSpPr txBox="1">
                    <a:spLocks noRot="1" noChangeAspect="1" noMove="1" noResize="1" noEditPoints="1" noAdjustHandles="1" noChangeArrowheads="1" noChangeShapeType="1" noTextEdit="1"/>
                  </p:cNvSpPr>
                  <p:nvPr/>
                </p:nvSpPr>
                <p:spPr>
                  <a:xfrm>
                    <a:off x="-344902" y="4001706"/>
                    <a:ext cx="961545" cy="369332"/>
                  </a:xfrm>
                  <a:prstGeom prst="rect">
                    <a:avLst/>
                  </a:prstGeom>
                  <a:blipFill rotWithShape="1">
                    <a:blip r:embed="rId22"/>
                    <a:stretch>
                      <a:fillRect l="-7643" t="-16393" r="-7643" b="-24590"/>
                    </a:stretch>
                  </a:blipFill>
                </p:spPr>
                <p:txBody>
                  <a:bodyPr/>
                  <a:lstStyle/>
                  <a:p>
                    <a:r>
                      <a:rPr lang="zh-TW" altLang="en-US">
                        <a:noFill/>
                      </a:rPr>
                      <a:t> </a:t>
                    </a:r>
                    <a:endParaRPr lang="zh-TW" altLang="en-US">
                      <a:noFill/>
                    </a:endParaRPr>
                  </a:p>
                </p:txBody>
              </p:sp>
            </mc:Fallback>
          </mc:AlternateContent>
        </p:grpSp>
        <p:sp>
          <p:nvSpPr>
            <p:cNvPr id="28" name="矩形 27"/>
            <p:cNvSpPr/>
            <p:nvPr/>
          </p:nvSpPr>
          <p:spPr>
            <a:xfrm>
              <a:off x="2934982" y="2359551"/>
              <a:ext cx="4682292" cy="117728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8" name="箭號: 向右 37"/>
          <p:cNvSpPr/>
          <p:nvPr/>
        </p:nvSpPr>
        <p:spPr>
          <a:xfrm>
            <a:off x="3616543" y="543499"/>
            <a:ext cx="534838" cy="715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9" name="文字方塊 38"/>
              <p:cNvSpPr txBox="1"/>
              <p:nvPr/>
            </p:nvSpPr>
            <p:spPr>
              <a:xfrm>
                <a:off x="5693385" y="941911"/>
                <a:ext cx="9681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=1</m:t>
                      </m:r>
                    </m:oMath>
                  </m:oMathPara>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5693385" y="941911"/>
                <a:ext cx="968150" cy="369332"/>
              </a:xfrm>
              <a:prstGeom prst="rect">
                <a:avLst/>
              </a:prstGeom>
              <a:blipFill rotWithShape="1">
                <a:blip r:embed="rId23"/>
                <a:stretch>
                  <a:fillRect l="-7547" t="-18333" r="-6918" b="-26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0" name="文字方塊 39"/>
              <p:cNvSpPr txBox="1"/>
              <p:nvPr/>
            </p:nvSpPr>
            <p:spPr>
              <a:xfrm>
                <a:off x="7009496" y="928588"/>
                <a:ext cx="9681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3</m:t>
                          </m:r>
                        </m:sup>
                      </m:sSup>
                      <m:r>
                        <a:rPr lang="en-US" altLang="zh-TW" sz="2400" b="0" i="1" smtClean="0">
                          <a:latin typeface="Cambria Math" panose="02040503050406030204" pitchFamily="18" charset="0"/>
                        </a:rPr>
                        <m:t>=</m:t>
                      </m:r>
                      <m:r>
                        <a:rPr lang="en-US" altLang="zh-TW" sz="2400" b="0" i="0" smtClean="0">
                          <a:latin typeface="Cambria Math" panose="02040503050406030204" pitchFamily="18" charset="0"/>
                        </a:rPr>
                        <m:t>0</m:t>
                      </m:r>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7009496" y="928588"/>
                <a:ext cx="968150" cy="369332"/>
              </a:xfrm>
              <a:prstGeom prst="rect">
                <a:avLst/>
              </a:prstGeom>
              <a:blipFill rotWithShape="1">
                <a:blip r:embed="rId24"/>
                <a:stretch>
                  <a:fillRect l="-7547" t="-16393" r="-6918"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1" name="文字方塊 40"/>
              <p:cNvSpPr txBox="1"/>
              <p:nvPr/>
            </p:nvSpPr>
            <p:spPr>
              <a:xfrm>
                <a:off x="3670673" y="4942764"/>
                <a:ext cx="5213670"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d>
                        <m:dPr>
                          <m:begChr m:val="["/>
                          <m:endChr m:val="]"/>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rPr>
                            <m:t>𝑙𝑛𝑓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2</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2</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2</m:t>
                                      </m:r>
                                    </m:sup>
                                  </m:sSup>
                                </m:e>
                              </m:d>
                            </m:e>
                          </m:d>
                        </m:e>
                      </m:d>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3670673" y="4942764"/>
                <a:ext cx="5213670" cy="416845"/>
              </a:xfrm>
              <a:prstGeom prst="rect">
                <a:avLst/>
              </a:prstGeom>
              <a:blipFill rotWithShape="1">
                <a:blip r:embed="rId25"/>
                <a:stretch>
                  <a:fillRect/>
                </a:stretch>
              </a:blipFill>
            </p:spPr>
            <p:txBody>
              <a:bodyPr/>
              <a:lstStyle/>
              <a:p>
                <a:r>
                  <a:rPr lang="zh-TW" altLang="en-US">
                    <a:noFill/>
                  </a:rPr>
                  <a:t> </a:t>
                </a:r>
                <a:endParaRPr lang="zh-TW" altLang="en-US">
                  <a:noFill/>
                </a:endParaRPr>
              </a:p>
            </p:txBody>
          </p:sp>
        </mc:Fallback>
      </mc:AlternateContent>
      <p:sp>
        <p:nvSpPr>
          <p:cNvPr id="29" name="箭號: 向右 8"/>
          <p:cNvSpPr/>
          <p:nvPr/>
        </p:nvSpPr>
        <p:spPr>
          <a:xfrm>
            <a:off x="3215129" y="4525617"/>
            <a:ext cx="434859" cy="20842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2" name="箭號: 向右 41"/>
          <p:cNvSpPr/>
          <p:nvPr/>
        </p:nvSpPr>
        <p:spPr>
          <a:xfrm>
            <a:off x="3213688" y="5085018"/>
            <a:ext cx="434859" cy="20842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43" name="箭號: 向右 42"/>
          <p:cNvSpPr/>
          <p:nvPr/>
        </p:nvSpPr>
        <p:spPr>
          <a:xfrm>
            <a:off x="3206786" y="5645188"/>
            <a:ext cx="434859" cy="20842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文字方塊 9"/>
          <p:cNvSpPr txBox="1"/>
          <p:nvPr/>
        </p:nvSpPr>
        <p:spPr>
          <a:xfrm>
            <a:off x="4050211" y="4390980"/>
            <a:ext cx="31931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44" name="文字方塊 43"/>
          <p:cNvSpPr txBox="1"/>
          <p:nvPr/>
        </p:nvSpPr>
        <p:spPr>
          <a:xfrm>
            <a:off x="4050938" y="4935648"/>
            <a:ext cx="319315"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endParaRPr lang="zh-TW" altLang="en-US" sz="2400" dirty="0"/>
          </a:p>
        </p:txBody>
      </p:sp>
      <p:sp>
        <p:nvSpPr>
          <p:cNvPr id="45" name="文字方塊 44"/>
          <p:cNvSpPr txBox="1"/>
          <p:nvPr/>
        </p:nvSpPr>
        <p:spPr>
          <a:xfrm>
            <a:off x="5789766" y="4404753"/>
            <a:ext cx="1074301"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dirty="0"/>
          </a:p>
        </p:txBody>
      </p:sp>
      <p:sp>
        <p:nvSpPr>
          <p:cNvPr id="46" name="文字方塊 45"/>
          <p:cNvSpPr txBox="1"/>
          <p:nvPr/>
        </p:nvSpPr>
        <p:spPr>
          <a:xfrm>
            <a:off x="5789766" y="4956537"/>
            <a:ext cx="1074301"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0</a:t>
            </a:r>
            <a:endParaRPr lang="zh-TW" altLang="en-US" sz="2400" dirty="0"/>
          </a:p>
        </p:txBody>
      </p:sp>
      <p:sp>
        <p:nvSpPr>
          <p:cNvPr id="47" name="文字方塊 46"/>
          <p:cNvSpPr txBox="1"/>
          <p:nvPr/>
        </p:nvSpPr>
        <p:spPr>
          <a:xfrm>
            <a:off x="5789766" y="5518566"/>
            <a:ext cx="1074301"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1</a:t>
            </a:r>
            <a:endParaRPr lang="zh-TW" altLang="en-US" sz="2400" dirty="0"/>
          </a:p>
        </p:txBody>
      </p:sp>
      <p:sp>
        <p:nvSpPr>
          <p:cNvPr id="48" name="文字方塊 47"/>
          <p:cNvSpPr txBox="1"/>
          <p:nvPr/>
        </p:nvSpPr>
        <p:spPr>
          <a:xfrm>
            <a:off x="4050211" y="5518565"/>
            <a:ext cx="323557"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endParaRPr lang="zh-TW" altLang="en-US" sz="2400" dirty="0"/>
          </a:p>
        </p:txBody>
      </p:sp>
      <p:cxnSp>
        <p:nvCxnSpPr>
          <p:cNvPr id="50" name="直線接點 49"/>
          <p:cNvCxnSpPr/>
          <p:nvPr/>
        </p:nvCxnSpPr>
        <p:spPr>
          <a:xfrm>
            <a:off x="5495497" y="4636049"/>
            <a:ext cx="327395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直線接點 50"/>
          <p:cNvCxnSpPr/>
          <p:nvPr/>
        </p:nvCxnSpPr>
        <p:spPr>
          <a:xfrm>
            <a:off x="5508712" y="5187369"/>
            <a:ext cx="327395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a:off x="3994063" y="5749397"/>
            <a:ext cx="177020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灯片编号占位符 34"/>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11" grpId="0" bldLvl="0" animBg="1"/>
      <p:bldP spid="12" grpId="0" bldLvl="0" animBg="1"/>
      <p:bldP spid="13" grpId="0" bldLvl="0" animBg="1"/>
      <p:bldP spid="14" grpId="0"/>
      <p:bldP spid="15" grpId="0" bldLvl="0" animBg="1"/>
      <p:bldP spid="16" grpId="0" bldLvl="0" animBg="1"/>
      <p:bldP spid="17" grpId="0" bldLvl="0" animBg="1"/>
      <p:bldP spid="18" grpId="0" bldLvl="0" animBg="1"/>
      <p:bldP spid="3" grpId="0" bldLvl="0" animBg="1"/>
      <p:bldP spid="19" grpId="0" bldLvl="0" animBg="1"/>
      <p:bldP spid="7" grpId="0"/>
      <p:bldP spid="38" grpId="0" bldLvl="0" animBg="1"/>
      <p:bldP spid="39"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5565756" y="4514724"/>
            <a:ext cx="3016341" cy="13565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44" name="矩形 43"/>
          <p:cNvSpPr/>
          <p:nvPr/>
        </p:nvSpPr>
        <p:spPr>
          <a:xfrm>
            <a:off x="989561" y="4550977"/>
            <a:ext cx="2703085" cy="135656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2: Goodness of a Function</a:t>
            </a:r>
            <a:endParaRPr lang="zh-TW" altLang="en-US" dirty="0"/>
          </a:p>
        </p:txBody>
      </p:sp>
      <mc:AlternateContent xmlns:mc="http://schemas.openxmlformats.org/markup-compatibility/2006">
        <mc:Choice xmlns:a14="http://schemas.microsoft.com/office/drawing/2010/main" Requires="a14">
          <p:sp>
            <p:nvSpPr>
              <p:cNvPr id="4" name="矩形 3"/>
              <p:cNvSpPr/>
              <p:nvPr/>
            </p:nvSpPr>
            <p:spPr>
              <a:xfrm>
                <a:off x="943571" y="1564295"/>
                <a:ext cx="7256858"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e>
                      </m:d>
                      <m:r>
                        <a:rPr lang="en-US" altLang="zh-TW" sz="2400" b="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2</m:t>
                              </m:r>
                            </m:sup>
                          </m:sSup>
                        </m:e>
                      </m:d>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𝑁</m:t>
                              </m:r>
                            </m:sup>
                          </m:sSup>
                        </m:e>
                      </m:d>
                    </m:oMath>
                  </m:oMathPara>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943571" y="1564295"/>
                <a:ext cx="7256858" cy="645048"/>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矩形 4"/>
              <p:cNvSpPr/>
              <p:nvPr/>
            </p:nvSpPr>
            <p:spPr>
              <a:xfrm>
                <a:off x="500180" y="2232409"/>
                <a:ext cx="8143640"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i="1" smtClean="0">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500180" y="2232409"/>
                <a:ext cx="8143640" cy="645048"/>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矩形 5"/>
              <p:cNvSpPr/>
              <p:nvPr/>
            </p:nvSpPr>
            <p:spPr>
              <a:xfrm>
                <a:off x="1122695" y="3305482"/>
                <a:ext cx="70562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𝑛</m:t>
                                          </m:r>
                                        </m:sup>
                                      </m:sSup>
                                    </m:e>
                                  </m:d>
                                </m:e>
                              </m:d>
                            </m:e>
                          </m:d>
                        </m:e>
                      </m:nary>
                    </m:oMath>
                  </m:oMathPara>
                </a14:m>
                <a:endParaRPr lang="zh-TW"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1122695" y="3305482"/>
                <a:ext cx="7056291" cy="988540"/>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2636981" y="2938103"/>
                <a:ext cx="4126978"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2636981" y="2938103"/>
                <a:ext cx="4126978" cy="461665"/>
              </a:xfrm>
              <a:prstGeom prst="rect">
                <a:avLst/>
              </a:prstGeom>
              <a:blipFill rotWithShape="1">
                <a:blip r:embed="rId4"/>
                <a:stretch>
                  <a:fillRect l="-443" t="-10526" b="-28947"/>
                </a:stretch>
              </a:blipFill>
            </p:spPr>
            <p:txBody>
              <a:bodyPr/>
              <a:lstStyle/>
              <a:p>
                <a:r>
                  <a:rPr lang="zh-TW" altLang="en-US">
                    <a:noFill/>
                  </a:rPr>
                  <a:t> </a:t>
                </a:r>
                <a:endParaRPr lang="zh-TW" altLang="en-US">
                  <a:noFill/>
                </a:endParaRPr>
              </a:p>
            </p:txBody>
          </p:sp>
        </mc:Fallback>
      </mc:AlternateContent>
      <p:cxnSp>
        <p:nvCxnSpPr>
          <p:cNvPr id="9" name="直線接點 8"/>
          <p:cNvCxnSpPr/>
          <p:nvPr/>
        </p:nvCxnSpPr>
        <p:spPr>
          <a:xfrm>
            <a:off x="2125760" y="4023976"/>
            <a:ext cx="5755497" cy="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2037819" y="3985966"/>
            <a:ext cx="6289551" cy="461665"/>
          </a:xfrm>
          <a:prstGeom prst="rect">
            <a:avLst/>
          </a:prstGeom>
          <a:noFill/>
        </p:spPr>
        <p:txBody>
          <a:bodyPr wrap="square" rtlCol="0">
            <a:spAutoFit/>
          </a:bodyPr>
          <a:lstStyle/>
          <a:p>
            <a:r>
              <a:rPr lang="en-US" altLang="zh-TW" sz="2400" dirty="0">
                <a:solidFill>
                  <a:srgbClr val="0000FF"/>
                </a:solidFill>
              </a:rPr>
              <a:t>Cross entropy between two Bernoulli distribution</a:t>
            </a:r>
            <a:endParaRPr lang="zh-TW" altLang="en-US" sz="2400" dirty="0">
              <a:solidFill>
                <a:srgbClr val="0000FF"/>
              </a:solidFill>
            </a:endParaRPr>
          </a:p>
        </p:txBody>
      </p:sp>
      <p:grpSp>
        <p:nvGrpSpPr>
          <p:cNvPr id="41" name="群組 40"/>
          <p:cNvGrpSpPr/>
          <p:nvPr/>
        </p:nvGrpSpPr>
        <p:grpSpPr>
          <a:xfrm>
            <a:off x="992948" y="4485272"/>
            <a:ext cx="2653708" cy="1356818"/>
            <a:chOff x="953466" y="4770852"/>
            <a:chExt cx="2653708" cy="1356818"/>
          </a:xfrm>
        </p:grpSpPr>
        <p:sp>
          <p:nvSpPr>
            <p:cNvPr id="11" name="文字方塊 10"/>
            <p:cNvSpPr txBox="1"/>
            <p:nvPr/>
          </p:nvSpPr>
          <p:spPr>
            <a:xfrm>
              <a:off x="953466" y="4770852"/>
              <a:ext cx="2060090" cy="461665"/>
            </a:xfrm>
            <a:prstGeom prst="rect">
              <a:avLst/>
            </a:prstGeom>
            <a:noFill/>
          </p:spPr>
          <p:txBody>
            <a:bodyPr wrap="square" rtlCol="0">
              <a:spAutoFit/>
            </a:bodyPr>
            <a:lstStyle/>
            <a:p>
              <a:pPr algn="ctr"/>
              <a:r>
                <a:rPr lang="en-US" altLang="zh-TW" sz="2400" dirty="0"/>
                <a:t>Distribution p:</a:t>
              </a:r>
              <a:endParaRPr lang="zh-TW" altLang="en-US" sz="2400" dirty="0"/>
            </a:p>
          </p:txBody>
        </p:sp>
        <mc:AlternateContent xmlns:mc="http://schemas.openxmlformats.org/markup-compatibility/2006">
          <mc:Choice xmlns:a14="http://schemas.microsoft.com/office/drawing/2010/main" Requires="a14">
            <p:sp>
              <p:nvSpPr>
                <p:cNvPr id="13" name="文字方塊 12"/>
                <p:cNvSpPr txBox="1"/>
                <p:nvPr/>
              </p:nvSpPr>
              <p:spPr>
                <a:xfrm>
                  <a:off x="1092288" y="5304058"/>
                  <a:ext cx="19879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b="0" i="0" smtClean="0">
                            <a:latin typeface="Cambria Math" panose="02040503050406030204" pitchFamily="18" charset="0"/>
                          </a:rPr>
                          <m:t>p</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=1</m:t>
                            </m:r>
                          </m:e>
                        </m:d>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1092288" y="5304058"/>
                  <a:ext cx="1987980" cy="369332"/>
                </a:xfrm>
                <a:prstGeom prst="rect">
                  <a:avLst/>
                </a:prstGeom>
                <a:blipFill rotWithShape="1">
                  <a:blip r:embed="rId5"/>
                  <a:stretch>
                    <a:fillRect l="-3374" t="-16393" r="-13804"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8" name="文字方塊 37"/>
                <p:cNvSpPr txBox="1"/>
                <p:nvPr/>
              </p:nvSpPr>
              <p:spPr>
                <a:xfrm>
                  <a:off x="1083213" y="5758338"/>
                  <a:ext cx="25239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b="0" i="0" smtClean="0">
                            <a:latin typeface="Cambria Math" panose="02040503050406030204" pitchFamily="18" charset="0"/>
                          </a:rPr>
                          <m:t>p</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=0</m:t>
                            </m:r>
                          </m:e>
                        </m:d>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1−</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m:oMathPara>
                  </a14:m>
                  <a:endParaRPr lang="zh-TW" altLang="en-US" sz="2400" dirty="0"/>
                </a:p>
              </p:txBody>
            </p:sp>
          </mc:Choice>
          <mc:Fallback>
            <p:sp>
              <p:nvSpPr>
                <p:cNvPr id="38" name="文字方塊 37"/>
                <p:cNvSpPr txBox="1">
                  <a:spLocks noRot="1" noChangeAspect="1" noMove="1" noResize="1" noEditPoints="1" noAdjustHandles="1" noChangeArrowheads="1" noChangeShapeType="1" noTextEdit="1"/>
                </p:cNvSpPr>
                <p:nvPr/>
              </p:nvSpPr>
              <p:spPr>
                <a:xfrm>
                  <a:off x="1083213" y="5758338"/>
                  <a:ext cx="2523961" cy="369332"/>
                </a:xfrm>
                <a:prstGeom prst="rect">
                  <a:avLst/>
                </a:prstGeom>
                <a:blipFill rotWithShape="1">
                  <a:blip r:embed="rId6"/>
                  <a:stretch>
                    <a:fillRect l="-2657" t="-18333" r="-11111" b="-26667"/>
                  </a:stretch>
                </a:blipFill>
              </p:spPr>
              <p:txBody>
                <a:bodyPr/>
                <a:lstStyle/>
                <a:p>
                  <a:r>
                    <a:rPr lang="zh-TW" altLang="en-US">
                      <a:noFill/>
                    </a:rPr>
                    <a:t> </a:t>
                  </a:r>
                  <a:endParaRPr lang="zh-TW" altLang="en-US">
                    <a:noFill/>
                  </a:endParaRPr>
                </a:p>
              </p:txBody>
            </p:sp>
          </mc:Fallback>
        </mc:AlternateContent>
      </p:grpSp>
      <p:grpSp>
        <p:nvGrpSpPr>
          <p:cNvPr id="42" name="群組 41"/>
          <p:cNvGrpSpPr/>
          <p:nvPr/>
        </p:nvGrpSpPr>
        <p:grpSpPr>
          <a:xfrm>
            <a:off x="5499044" y="4505346"/>
            <a:ext cx="3083053" cy="1336744"/>
            <a:chOff x="4999577" y="4592430"/>
            <a:chExt cx="3083053" cy="1336744"/>
          </a:xfrm>
        </p:grpSpPr>
        <p:sp>
          <p:nvSpPr>
            <p:cNvPr id="12" name="文字方塊 11"/>
            <p:cNvSpPr txBox="1"/>
            <p:nvPr/>
          </p:nvSpPr>
          <p:spPr>
            <a:xfrm>
              <a:off x="4999577" y="4592430"/>
              <a:ext cx="2060090" cy="461665"/>
            </a:xfrm>
            <a:prstGeom prst="rect">
              <a:avLst/>
            </a:prstGeom>
            <a:noFill/>
          </p:spPr>
          <p:txBody>
            <a:bodyPr wrap="square" rtlCol="0">
              <a:spAutoFit/>
            </a:bodyPr>
            <a:lstStyle/>
            <a:p>
              <a:pPr algn="ctr"/>
              <a:r>
                <a:rPr lang="en-US" altLang="zh-TW" sz="2400" dirty="0"/>
                <a:t>Distribution q:</a:t>
              </a:r>
              <a:endParaRPr lang="zh-TW" altLang="en-US" sz="2400" dirty="0"/>
            </a:p>
          </p:txBody>
        </p:sp>
        <mc:AlternateContent xmlns:mc="http://schemas.openxmlformats.org/markup-compatibility/2006">
          <mc:Choice xmlns:a14="http://schemas.microsoft.com/office/drawing/2010/main" Requires="a14">
            <p:sp>
              <p:nvSpPr>
                <p:cNvPr id="39" name="文字方塊 38"/>
                <p:cNvSpPr txBox="1"/>
                <p:nvPr/>
              </p:nvSpPr>
              <p:spPr>
                <a:xfrm>
                  <a:off x="5133681" y="5047795"/>
                  <a:ext cx="24129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a:latin typeface="Cambria Math" panose="02040503050406030204" pitchFamily="18" charset="0"/>
                          </a:rPr>
                          <m:t>q</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=1</m:t>
                            </m:r>
                          </m:e>
                        </m:d>
                        <m:r>
                          <a:rPr lang="en-US" altLang="zh-TW" sz="2400" b="0" i="1" smtClean="0">
                            <a:latin typeface="Cambria Math" panose="02040503050406030204" pitchFamily="18" charset="0"/>
                          </a:rPr>
                          <m:t>=</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oMath>
                    </m:oMathPara>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5133681" y="5047795"/>
                  <a:ext cx="2412968" cy="369332"/>
                </a:xfrm>
                <a:prstGeom prst="rect">
                  <a:avLst/>
                </a:prstGeom>
                <a:blipFill rotWithShape="1">
                  <a:blip r:embed="rId7"/>
                  <a:stretch>
                    <a:fillRect l="-2778" b="-3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0" name="文字方塊 39"/>
                <p:cNvSpPr txBox="1"/>
                <p:nvPr/>
              </p:nvSpPr>
              <p:spPr>
                <a:xfrm>
                  <a:off x="5133681" y="5559842"/>
                  <a:ext cx="29489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400" b="0" i="0" smtClean="0">
                            <a:latin typeface="Cambria Math" panose="02040503050406030204" pitchFamily="18" charset="0"/>
                          </a:rPr>
                          <m:t>q</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=0</m:t>
                            </m:r>
                          </m:e>
                        </m:d>
                        <m:r>
                          <a:rPr lang="en-US" altLang="zh-TW" sz="2400" b="0" i="1" smtClean="0">
                            <a:latin typeface="Cambria Math" panose="02040503050406030204" pitchFamily="18" charset="0"/>
                          </a:rPr>
                          <m:t>=</m:t>
                        </m:r>
                        <m:r>
                          <a:rPr lang="en-US" altLang="zh-TW" sz="2400" i="1">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5133681" y="5559842"/>
                  <a:ext cx="2948949" cy="369332"/>
                </a:xfrm>
                <a:prstGeom prst="rect">
                  <a:avLst/>
                </a:prstGeom>
                <a:blipFill rotWithShape="1">
                  <a:blip r:embed="rId8"/>
                  <a:stretch>
                    <a:fillRect l="-2066" b="-35000"/>
                  </a:stretch>
                </a:blipFill>
              </p:spPr>
              <p:txBody>
                <a:bodyPr/>
                <a:lstStyle/>
                <a:p>
                  <a:r>
                    <a:rPr lang="zh-TW" altLang="en-US">
                      <a:noFill/>
                    </a:rPr>
                    <a:t> </a:t>
                  </a:r>
                  <a:endParaRPr lang="zh-TW" altLang="en-US">
                    <a:noFill/>
                  </a:endParaRPr>
                </a:p>
              </p:txBody>
            </p:sp>
          </mc:Fallback>
        </mc:AlternateContent>
      </p:grpSp>
      <mc:AlternateContent xmlns:mc="http://schemas.openxmlformats.org/markup-compatibility/2006">
        <mc:Choice xmlns:a14="http://schemas.microsoft.com/office/drawing/2010/main" Requires="a14">
          <p:sp>
            <p:nvSpPr>
              <p:cNvPr id="43" name="文字方塊 42"/>
              <p:cNvSpPr txBox="1"/>
              <p:nvPr/>
            </p:nvSpPr>
            <p:spPr>
              <a:xfrm>
                <a:off x="2751148" y="5871293"/>
                <a:ext cx="3923446"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𝐻</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𝑝</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𝑞</m:t>
                          </m:r>
                        </m:e>
                      </m:d>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𝑥</m:t>
                          </m:r>
                        </m:sub>
                        <m:sup/>
                        <m:e>
                          <m:r>
                            <a:rPr lang="en-US" altLang="zh-TW" sz="2400" b="0" i="1" smtClean="0">
                              <a:latin typeface="Cambria Math" panose="02040503050406030204" pitchFamily="18" charset="0"/>
                            </a:rPr>
                            <m:t>𝑝</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𝑙𝑛</m:t>
                          </m:r>
                          <m:d>
                            <m:dPr>
                              <m:ctrlPr>
                                <a:rPr lang="en-US" altLang="zh-TW" sz="2400" b="0" i="1" smtClean="0">
                                  <a:latin typeface="Cambria Math" panose="02040503050406030204" pitchFamily="18" charset="0"/>
                                </a:rPr>
                              </m:ctrlPr>
                            </m:dPr>
                            <m:e>
                              <m:r>
                                <a:rPr lang="en-US" altLang="zh-TW" sz="2400" i="1">
                                  <a:latin typeface="Cambria Math" panose="02040503050406030204" pitchFamily="18" charset="0"/>
                                </a:rPr>
                                <m:t>𝑞</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d>
                        </m:e>
                      </m:nary>
                    </m:oMath>
                  </m:oMathPara>
                </a14:m>
                <a:endParaRPr lang="zh-TW" altLang="en-US" sz="2400" dirty="0"/>
              </a:p>
            </p:txBody>
          </p:sp>
        </mc:Choice>
        <mc:Fallback>
          <p:sp>
            <p:nvSpPr>
              <p:cNvPr id="43" name="文字方塊 42"/>
              <p:cNvSpPr txBox="1">
                <a:spLocks noRot="1" noChangeAspect="1" noMove="1" noResize="1" noEditPoints="1" noAdjustHandles="1" noChangeArrowheads="1" noChangeShapeType="1" noTextEdit="1"/>
              </p:cNvSpPr>
              <p:nvPr/>
            </p:nvSpPr>
            <p:spPr>
              <a:xfrm>
                <a:off x="2751148" y="5871293"/>
                <a:ext cx="3923446" cy="896207"/>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46" name="箭號: 左-右雙向 45"/>
          <p:cNvSpPr/>
          <p:nvPr/>
        </p:nvSpPr>
        <p:spPr>
          <a:xfrm>
            <a:off x="3692646" y="4789715"/>
            <a:ext cx="1806398" cy="406400"/>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8" name="文字方塊 47"/>
          <p:cNvSpPr txBox="1"/>
          <p:nvPr/>
        </p:nvSpPr>
        <p:spPr>
          <a:xfrm>
            <a:off x="4013716" y="5018478"/>
            <a:ext cx="1168879" cy="830997"/>
          </a:xfrm>
          <a:prstGeom prst="rect">
            <a:avLst/>
          </a:prstGeom>
          <a:noFill/>
        </p:spPr>
        <p:txBody>
          <a:bodyPr wrap="square" rtlCol="0">
            <a:spAutoFit/>
          </a:bodyPr>
          <a:lstStyle/>
          <a:p>
            <a:pPr algn="ctr"/>
            <a:r>
              <a:rPr lang="en-US" altLang="zh-TW" sz="2400" dirty="0">
                <a:solidFill>
                  <a:srgbClr val="0000FF"/>
                </a:solidFill>
              </a:rPr>
              <a:t>cross entropy</a:t>
            </a:r>
            <a:endParaRPr lang="zh-TW" altLang="en-US" sz="2400" dirty="0">
              <a:solidFill>
                <a:srgbClr val="0000FF"/>
              </a:solidFill>
            </a:endParaRPr>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4" grpId="0" bldLvl="0" animBg="1"/>
      <p:bldP spid="6" grpId="0" bldLvl="0" animBg="1"/>
      <p:bldP spid="7" grpId="0" bldLvl="0" animBg="1"/>
      <p:bldP spid="10" grpId="0"/>
      <p:bldP spid="43" grpId="0" bldLvl="0" animBg="1"/>
      <p:bldP spid="46" grpId="0" bldLvl="0" animBg="1"/>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2: Goodness of a Function</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4" name="矩形 3"/>
              <p:cNvSpPr/>
              <p:nvPr/>
            </p:nvSpPr>
            <p:spPr>
              <a:xfrm>
                <a:off x="943571" y="1564295"/>
                <a:ext cx="7256858"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𝐿</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e>
                      </m:d>
                      <m:r>
                        <a:rPr lang="en-US" altLang="zh-TW" sz="2400" b="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1</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2</m:t>
                              </m:r>
                            </m:sup>
                          </m:sSup>
                        </m:e>
                      </m:d>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𝑁</m:t>
                              </m:r>
                            </m:sup>
                          </m:sSup>
                        </m:e>
                      </m:d>
                    </m:oMath>
                  </m:oMathPara>
                </a14:m>
                <a:endParaRPr lang="zh-TW" altLang="en-US" sz="2400" dirty="0"/>
              </a:p>
            </p:txBody>
          </p:sp>
        </mc:Choice>
        <mc:Fallback>
          <p:sp>
            <p:nvSpPr>
              <p:cNvPr id="4" name="矩形 3"/>
              <p:cNvSpPr>
                <a:spLocks noRot="1" noChangeAspect="1" noMove="1" noResize="1" noEditPoints="1" noAdjustHandles="1" noChangeArrowheads="1" noChangeShapeType="1" noTextEdit="1"/>
              </p:cNvSpPr>
              <p:nvPr/>
            </p:nvSpPr>
            <p:spPr>
              <a:xfrm>
                <a:off x="943571" y="1564295"/>
                <a:ext cx="7256858" cy="645048"/>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矩形 4"/>
              <p:cNvSpPr/>
              <p:nvPr/>
            </p:nvSpPr>
            <p:spPr>
              <a:xfrm>
                <a:off x="500180" y="2232409"/>
                <a:ext cx="8143640"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i="1" smtClean="0">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1</m:t>
                              </m:r>
                            </m:sup>
                          </m:sSup>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2</m:t>
                              </m:r>
                            </m:sup>
                          </m:sSup>
                        </m:e>
                      </m:d>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3</m:t>
                                  </m:r>
                                </m:sup>
                              </m:sSup>
                            </m:e>
                          </m:d>
                        </m:e>
                      </m:d>
                      <m:r>
                        <a:rPr lang="en-US" altLang="zh-TW" sz="240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p:sp>
            <p:nvSpPr>
              <p:cNvPr id="5" name="矩形 4"/>
              <p:cNvSpPr>
                <a:spLocks noRot="1" noChangeAspect="1" noMove="1" noResize="1" noEditPoints="1" noAdjustHandles="1" noChangeArrowheads="1" noChangeShapeType="1" noTextEdit="1"/>
              </p:cNvSpPr>
              <p:nvPr/>
            </p:nvSpPr>
            <p:spPr>
              <a:xfrm>
                <a:off x="500180" y="2232409"/>
                <a:ext cx="8143640" cy="645048"/>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 name="矩形 5"/>
              <p:cNvSpPr/>
              <p:nvPr/>
            </p:nvSpPr>
            <p:spPr>
              <a:xfrm>
                <a:off x="1122695" y="3305482"/>
                <a:ext cx="70562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𝑛</m:t>
                                          </m:r>
                                        </m:sup>
                                      </m:sSup>
                                    </m:e>
                                  </m:d>
                                </m:e>
                              </m:d>
                            </m:e>
                          </m:d>
                        </m:e>
                      </m:nary>
                    </m:oMath>
                  </m:oMathPara>
                </a14:m>
                <a:endParaRPr lang="zh-TW" altLang="en-US" sz="2400" dirty="0"/>
              </a:p>
            </p:txBody>
          </p:sp>
        </mc:Choice>
        <mc:Fallback>
          <p:sp>
            <p:nvSpPr>
              <p:cNvPr id="6" name="矩形 5"/>
              <p:cNvSpPr>
                <a:spLocks noRot="1" noChangeAspect="1" noMove="1" noResize="1" noEditPoints="1" noAdjustHandles="1" noChangeArrowheads="1" noChangeShapeType="1" noTextEdit="1"/>
              </p:cNvSpPr>
              <p:nvPr/>
            </p:nvSpPr>
            <p:spPr>
              <a:xfrm>
                <a:off x="1122695" y="3305482"/>
                <a:ext cx="7056291" cy="988540"/>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 name="文字方塊 6"/>
              <p:cNvSpPr txBox="1"/>
              <p:nvPr/>
            </p:nvSpPr>
            <p:spPr>
              <a:xfrm>
                <a:off x="2636981" y="2938103"/>
                <a:ext cx="4126978"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7" name="文字方塊 6"/>
              <p:cNvSpPr txBox="1">
                <a:spLocks noRot="1" noChangeAspect="1" noMove="1" noResize="1" noEditPoints="1" noAdjustHandles="1" noChangeArrowheads="1" noChangeShapeType="1" noTextEdit="1"/>
              </p:cNvSpPr>
              <p:nvPr/>
            </p:nvSpPr>
            <p:spPr>
              <a:xfrm>
                <a:off x="2636981" y="2938103"/>
                <a:ext cx="4126978" cy="461665"/>
              </a:xfrm>
              <a:prstGeom prst="rect">
                <a:avLst/>
              </a:prstGeom>
              <a:blipFill rotWithShape="1">
                <a:blip r:embed="rId4"/>
                <a:stretch>
                  <a:fillRect l="-443" t="-10526" b="-28947"/>
                </a:stretch>
              </a:blipFill>
            </p:spPr>
            <p:txBody>
              <a:bodyPr/>
              <a:lstStyle/>
              <a:p>
                <a:r>
                  <a:rPr lang="zh-TW" altLang="en-US">
                    <a:noFill/>
                  </a:rPr>
                  <a:t> </a:t>
                </a:r>
                <a:endParaRPr lang="zh-TW" altLang="en-US">
                  <a:noFill/>
                </a:endParaRPr>
              </a:p>
            </p:txBody>
          </p:sp>
        </mc:Fallback>
      </mc:AlternateContent>
      <p:cxnSp>
        <p:nvCxnSpPr>
          <p:cNvPr id="9" name="直線接點 8"/>
          <p:cNvCxnSpPr/>
          <p:nvPr/>
        </p:nvCxnSpPr>
        <p:spPr>
          <a:xfrm>
            <a:off x="2125760" y="4023976"/>
            <a:ext cx="5755497" cy="0"/>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2037819" y="3985966"/>
            <a:ext cx="6289551" cy="461665"/>
          </a:xfrm>
          <a:prstGeom prst="rect">
            <a:avLst/>
          </a:prstGeom>
          <a:noFill/>
        </p:spPr>
        <p:txBody>
          <a:bodyPr wrap="square" rtlCol="0">
            <a:spAutoFit/>
          </a:bodyPr>
          <a:lstStyle/>
          <a:p>
            <a:r>
              <a:rPr lang="en-US" altLang="zh-TW" sz="2400" dirty="0">
                <a:solidFill>
                  <a:srgbClr val="0000FF"/>
                </a:solidFill>
              </a:rPr>
              <a:t>Cross entropy between two Bernoulli distribution</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22" name="矩形 21"/>
              <p:cNvSpPr/>
              <p:nvPr/>
            </p:nvSpPr>
            <p:spPr>
              <a:xfrm>
                <a:off x="6761141" y="4935901"/>
                <a:ext cx="10307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oMath>
                  </m:oMathPara>
                </a14:m>
                <a:endParaRPr lang="zh-TW" altLang="en-US" sz="2400" dirty="0"/>
              </a:p>
            </p:txBody>
          </p:sp>
        </mc:Choice>
        <mc:Fallback>
          <p:sp>
            <p:nvSpPr>
              <p:cNvPr id="22" name="矩形 21"/>
              <p:cNvSpPr>
                <a:spLocks noRot="1" noChangeAspect="1" noMove="1" noResize="1" noEditPoints="1" noAdjustHandles="1" noChangeArrowheads="1" noChangeShapeType="1" noTextEdit="1"/>
              </p:cNvSpPr>
              <p:nvPr/>
            </p:nvSpPr>
            <p:spPr>
              <a:xfrm>
                <a:off x="6761141" y="4935901"/>
                <a:ext cx="1030795" cy="461665"/>
              </a:xfrm>
              <a:prstGeom prst="rect">
                <a:avLst/>
              </a:prstGeom>
              <a:blipFill rotWithShape="1">
                <a:blip r:embed="rId5"/>
                <a:stretch>
                  <a:fillRect l="-1183" b="-18667"/>
                </a:stretch>
              </a:blipFill>
            </p:spPr>
            <p:txBody>
              <a:bodyPr/>
              <a:lstStyle/>
              <a:p>
                <a:r>
                  <a:rPr lang="zh-TW" altLang="en-US">
                    <a:noFill/>
                  </a:rPr>
                  <a:t> </a:t>
                </a:r>
                <a:endParaRPr lang="zh-TW" altLang="en-US">
                  <a:noFill/>
                </a:endParaRPr>
              </a:p>
            </p:txBody>
          </p:sp>
        </mc:Fallback>
      </mc:AlternateContent>
      <p:cxnSp>
        <p:nvCxnSpPr>
          <p:cNvPr id="25" name="直線接點 24"/>
          <p:cNvCxnSpPr/>
          <p:nvPr/>
        </p:nvCxnSpPr>
        <p:spPr>
          <a:xfrm>
            <a:off x="5695442" y="4949534"/>
            <a:ext cx="0" cy="869349"/>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698018" y="5059758"/>
            <a:ext cx="1065699" cy="2614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5712873" y="5476776"/>
            <a:ext cx="310208" cy="254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矩形 27"/>
              <p:cNvSpPr/>
              <p:nvPr/>
            </p:nvSpPr>
            <p:spPr>
              <a:xfrm>
                <a:off x="6207782" y="5385206"/>
                <a:ext cx="156677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oMath>
                  </m:oMathPara>
                </a14:m>
                <a:endParaRPr lang="zh-TW" altLang="en-US" sz="2400" dirty="0"/>
              </a:p>
            </p:txBody>
          </p:sp>
        </mc:Choice>
        <mc:Fallback>
          <p:sp>
            <p:nvSpPr>
              <p:cNvPr id="28" name="矩形 27"/>
              <p:cNvSpPr>
                <a:spLocks noRot="1" noChangeAspect="1" noMove="1" noResize="1" noEditPoints="1" noAdjustHandles="1" noChangeArrowheads="1" noChangeShapeType="1" noTextEdit="1"/>
              </p:cNvSpPr>
              <p:nvPr/>
            </p:nvSpPr>
            <p:spPr>
              <a:xfrm>
                <a:off x="6207782" y="5385206"/>
                <a:ext cx="1566775" cy="461665"/>
              </a:xfrm>
              <a:prstGeom prst="rect">
                <a:avLst/>
              </a:prstGeom>
              <a:blipFill rotWithShape="1">
                <a:blip r:embed="rId6"/>
                <a:stretch>
                  <a:fillRect b="-17105"/>
                </a:stretch>
              </a:blipFill>
            </p:spPr>
            <p:txBody>
              <a:bodyPr/>
              <a:lstStyle/>
              <a:p>
                <a:r>
                  <a:rPr lang="zh-TW" altLang="en-US">
                    <a:noFill/>
                  </a:rPr>
                  <a:t> </a:t>
                </a:r>
                <a:endParaRPr lang="zh-TW" altLang="en-US">
                  <a:noFill/>
                </a:endParaRPr>
              </a:p>
            </p:txBody>
          </p:sp>
        </mc:Fallback>
      </mc:AlternateContent>
      <p:cxnSp>
        <p:nvCxnSpPr>
          <p:cNvPr id="29" name="直線接點 28"/>
          <p:cNvCxnSpPr/>
          <p:nvPr/>
        </p:nvCxnSpPr>
        <p:spPr>
          <a:xfrm>
            <a:off x="1923345" y="4859444"/>
            <a:ext cx="0" cy="869349"/>
          </a:xfrm>
          <a:prstGeom prst="line">
            <a:avLst/>
          </a:prstGeom>
          <a:ln w="57150"/>
        </p:spPr>
        <p:style>
          <a:lnRef idx="2">
            <a:schemeClr val="accent2"/>
          </a:lnRef>
          <a:fillRef idx="0">
            <a:schemeClr val="accent2"/>
          </a:fillRef>
          <a:effectRef idx="1">
            <a:schemeClr val="accent2"/>
          </a:effectRef>
          <a:fontRef idx="minor">
            <a:schemeClr val="tx1"/>
          </a:fontRef>
        </p:style>
      </p:cxnSp>
      <p:sp>
        <p:nvSpPr>
          <p:cNvPr id="30" name="矩形 29"/>
          <p:cNvSpPr/>
          <p:nvPr/>
        </p:nvSpPr>
        <p:spPr>
          <a:xfrm>
            <a:off x="1912770" y="5015492"/>
            <a:ext cx="1260000" cy="2614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31" name="文字方塊 30"/>
          <p:cNvSpPr txBox="1"/>
          <p:nvPr/>
        </p:nvSpPr>
        <p:spPr>
          <a:xfrm>
            <a:off x="3059509" y="4918687"/>
            <a:ext cx="781135" cy="461665"/>
          </a:xfrm>
          <a:prstGeom prst="rect">
            <a:avLst/>
          </a:prstGeom>
          <a:noFill/>
        </p:spPr>
        <p:txBody>
          <a:bodyPr wrap="square" rtlCol="0">
            <a:spAutoFit/>
          </a:bodyPr>
          <a:lstStyle/>
          <a:p>
            <a:pPr algn="ctr"/>
            <a:r>
              <a:rPr lang="en-US" altLang="zh-TW" sz="2400" dirty="0"/>
              <a:t>1.0</a:t>
            </a:r>
            <a:endParaRPr lang="zh-TW" altLang="en-US" sz="2400" dirty="0"/>
          </a:p>
        </p:txBody>
      </p:sp>
      <mc:AlternateContent xmlns:mc="http://schemas.openxmlformats.org/markup-compatibility/2006">
        <mc:Choice xmlns:a14="http://schemas.microsoft.com/office/drawing/2010/main" Requires="a14">
          <p:sp>
            <p:nvSpPr>
              <p:cNvPr id="32" name="文字方塊 31"/>
              <p:cNvSpPr txBox="1"/>
              <p:nvPr/>
            </p:nvSpPr>
            <p:spPr>
              <a:xfrm>
                <a:off x="997470" y="5677727"/>
                <a:ext cx="3090599" cy="830997"/>
              </a:xfrm>
              <a:prstGeom prst="rect">
                <a:avLst/>
              </a:prstGeom>
              <a:noFill/>
            </p:spPr>
            <p:txBody>
              <a:bodyPr wrap="square" rtlCol="0">
                <a:spAutoFit/>
              </a:bodyPr>
              <a:lstStyle/>
              <a:p>
                <a:pPr algn="ctr"/>
                <a:r>
                  <a:rPr lang="en-US" altLang="zh-TW" sz="2400" dirty="0"/>
                  <a:t>Ground Truth </a:t>
                </a:r>
                <a:endParaRPr lang="en-US" altLang="zh-TW"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=1</m:t>
                      </m:r>
                    </m:oMath>
                  </m:oMathPara>
                </a14:m>
                <a:endParaRPr lang="zh-TW" altLang="en-US" sz="2400" dirty="0"/>
              </a:p>
            </p:txBody>
          </p:sp>
        </mc:Choice>
        <mc:Fallback>
          <p:sp>
            <p:nvSpPr>
              <p:cNvPr id="32" name="文字方塊 31"/>
              <p:cNvSpPr txBox="1">
                <a:spLocks noRot="1" noChangeAspect="1" noMove="1" noResize="1" noEditPoints="1" noAdjustHandles="1" noChangeArrowheads="1" noChangeShapeType="1" noTextEdit="1"/>
              </p:cNvSpPr>
              <p:nvPr/>
            </p:nvSpPr>
            <p:spPr>
              <a:xfrm>
                <a:off x="997470" y="5677727"/>
                <a:ext cx="3090599" cy="830997"/>
              </a:xfrm>
              <a:prstGeom prst="rect">
                <a:avLst/>
              </a:prstGeom>
              <a:blipFill rotWithShape="1">
                <a:blip r:embed="rId7"/>
                <a:stretch>
                  <a:fillRect t="-5839" b="-5109"/>
                </a:stretch>
              </a:blipFill>
            </p:spPr>
            <p:txBody>
              <a:bodyPr/>
              <a:lstStyle/>
              <a:p>
                <a:r>
                  <a:rPr lang="zh-TW" altLang="en-US">
                    <a:noFill/>
                  </a:rPr>
                  <a:t> </a:t>
                </a:r>
                <a:endParaRPr lang="zh-TW" altLang="en-US">
                  <a:noFill/>
                </a:endParaRPr>
              </a:p>
            </p:txBody>
          </p:sp>
        </mc:Fallback>
      </mc:AlternateContent>
      <p:sp>
        <p:nvSpPr>
          <p:cNvPr id="33" name="箭號: 左-右雙向 32"/>
          <p:cNvSpPr/>
          <p:nvPr/>
        </p:nvSpPr>
        <p:spPr>
          <a:xfrm>
            <a:off x="4036239" y="5126229"/>
            <a:ext cx="1262531" cy="339803"/>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34" name="文字方塊 33"/>
          <p:cNvSpPr txBox="1"/>
          <p:nvPr/>
        </p:nvSpPr>
        <p:spPr>
          <a:xfrm>
            <a:off x="3795307" y="5403384"/>
            <a:ext cx="1744394" cy="830997"/>
          </a:xfrm>
          <a:prstGeom prst="rect">
            <a:avLst/>
          </a:prstGeom>
          <a:noFill/>
        </p:spPr>
        <p:txBody>
          <a:bodyPr wrap="square" rtlCol="0">
            <a:spAutoFit/>
          </a:bodyPr>
          <a:lstStyle/>
          <a:p>
            <a:pPr algn="ctr"/>
            <a:r>
              <a:rPr lang="en-US" altLang="zh-TW" sz="2400" dirty="0"/>
              <a:t>cross entropy</a:t>
            </a:r>
            <a:endParaRPr lang="zh-TW" altLang="en-US" sz="2400" dirty="0"/>
          </a:p>
        </p:txBody>
      </p:sp>
      <p:sp>
        <p:nvSpPr>
          <p:cNvPr id="8" name="文字方塊 7"/>
          <p:cNvSpPr txBox="1"/>
          <p:nvPr/>
        </p:nvSpPr>
        <p:spPr>
          <a:xfrm>
            <a:off x="3914835" y="4667376"/>
            <a:ext cx="1479196" cy="461665"/>
          </a:xfrm>
          <a:prstGeom prst="rect">
            <a:avLst/>
          </a:prstGeom>
          <a:noFill/>
        </p:spPr>
        <p:txBody>
          <a:bodyPr wrap="square" rtlCol="0">
            <a:spAutoFit/>
          </a:bodyPr>
          <a:lstStyle/>
          <a:p>
            <a:pPr algn="ctr"/>
            <a:r>
              <a:rPr lang="en-US" altLang="zh-TW" sz="2400" dirty="0">
                <a:solidFill>
                  <a:srgbClr val="FF0000"/>
                </a:solidFill>
              </a:rPr>
              <a:t>minimize</a:t>
            </a:r>
            <a:endParaRPr lang="zh-TW" altLang="en-US" sz="2400" dirty="0">
              <a:solidFill>
                <a:srgbClr val="FF0000"/>
              </a:solidFill>
            </a:endParaRPr>
          </a:p>
        </p:txBody>
      </p:sp>
      <p:sp>
        <p:nvSpPr>
          <p:cNvPr id="37" name="文字方塊 36"/>
          <p:cNvSpPr txBox="1"/>
          <p:nvPr/>
        </p:nvSpPr>
        <p:spPr>
          <a:xfrm>
            <a:off x="1200971" y="5280964"/>
            <a:ext cx="781135" cy="461665"/>
          </a:xfrm>
          <a:prstGeom prst="rect">
            <a:avLst/>
          </a:prstGeom>
          <a:noFill/>
        </p:spPr>
        <p:txBody>
          <a:bodyPr wrap="square" rtlCol="0">
            <a:spAutoFit/>
          </a:bodyPr>
          <a:lstStyle/>
          <a:p>
            <a:pPr algn="ctr"/>
            <a:r>
              <a:rPr lang="en-US" altLang="zh-TW" sz="2400" dirty="0"/>
              <a:t>0.0</a:t>
            </a:r>
            <a:endParaRPr lang="zh-TW" altLang="en-US" sz="24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6" grpId="0" bldLvl="0" animBg="1"/>
      <p:bldP spid="27" grpId="0" bldLvl="0" animBg="1"/>
      <p:bldP spid="28" grpId="0" bldLvl="0" animBg="1"/>
      <p:bldP spid="30" grpId="0" bldLvl="0" animBg="1"/>
      <p:bldP spid="31" grpId="0"/>
      <p:bldP spid="32" grpId="0" bldLvl="0" animBg="1"/>
      <p:bldP spid="33" grpId="0" bldLvl="0" animBg="1"/>
      <p:bldP spid="34" grpId="0"/>
      <p:bldP spid="8" grpId="0"/>
      <p:bldP spid="3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Find the best function</a:t>
            </a:r>
            <a:endParaRPr lang="zh-TW" altLang="en-US" dirty="0"/>
          </a:p>
        </p:txBody>
      </p:sp>
      <mc:AlternateContent xmlns:mc="http://schemas.openxmlformats.org/markup-compatibility/2006">
        <mc:Choice xmlns:a14="http://schemas.microsoft.com/office/drawing/2010/main" Requires="a14">
          <p:sp>
            <p:nvSpPr>
              <p:cNvPr id="5" name="文字方塊 4"/>
              <p:cNvSpPr txBox="1"/>
              <p:nvPr/>
            </p:nvSpPr>
            <p:spPr>
              <a:xfrm>
                <a:off x="1001486" y="2345035"/>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FF"/>
                          </a:solidFill>
                          <a:latin typeface="Cambria Math" panose="02040503050406030204" pitchFamily="18" charset="0"/>
                        </a:rPr>
                        <m:t>𝜕</m:t>
                      </m:r>
                      <m:sSub>
                        <m:sSubPr>
                          <m:ctrlPr>
                            <a:rPr lang="en-US" altLang="zh-TW" sz="2400" i="1" smtClean="0">
                              <a:solidFill>
                                <a:srgbClr val="0000FF"/>
                              </a:solidFill>
                              <a:latin typeface="Cambria Math" panose="02040503050406030204" pitchFamily="18" charset="0"/>
                            </a:rPr>
                          </m:ctrlPr>
                        </m:sSubPr>
                        <m:e>
                          <m:r>
                            <a:rPr lang="en-US" altLang="zh-TW" sz="2400" b="0" i="1" smtClean="0">
                              <a:solidFill>
                                <a:srgbClr val="0000FF"/>
                              </a:solidFill>
                              <a:latin typeface="Cambria Math" panose="02040503050406030204" pitchFamily="18" charset="0"/>
                            </a:rPr>
                            <m:t>𝑤</m:t>
                          </m:r>
                        </m:e>
                        <m:sub>
                          <m:r>
                            <a:rPr lang="en-US" altLang="zh-TW" sz="2400" b="0" i="1" smtClean="0">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5" name="文字方塊 4"/>
              <p:cNvSpPr txBox="1">
                <a:spLocks noRot="1" noChangeAspect="1" noMove="1" noResize="1" noEditPoints="1" noAdjustHandles="1" noChangeArrowheads="1" noChangeShapeType="1" noTextEdit="1"/>
              </p:cNvSpPr>
              <p:nvPr/>
            </p:nvSpPr>
            <p:spPr>
              <a:xfrm>
                <a:off x="1001486" y="2345035"/>
                <a:ext cx="564706" cy="369332"/>
              </a:xfrm>
              <a:prstGeom prst="rect">
                <a:avLst/>
              </a:prstGeom>
              <a:blipFill rotWithShape="1">
                <a:blip r:embed="rId1"/>
                <a:stretch>
                  <a:fillRect l="-12903" r="-3226" b="-16667"/>
                </a:stretch>
              </a:blipFill>
            </p:spPr>
            <p:txBody>
              <a:bodyPr/>
              <a:lstStyle/>
              <a:p>
                <a:r>
                  <a:rPr lang="zh-TW" altLang="en-US">
                    <a:noFill/>
                  </a:rPr>
                  <a:t> </a:t>
                </a:r>
                <a:endParaRPr lang="zh-TW" altLang="en-US">
                  <a:noFill/>
                </a:endParaRPr>
              </a:p>
            </p:txBody>
          </p:sp>
        </mc:Fallback>
      </mc:AlternateContent>
      <p:cxnSp>
        <p:nvCxnSpPr>
          <p:cNvPr id="6" name="直線接點 5"/>
          <p:cNvCxnSpPr/>
          <p:nvPr/>
        </p:nvCxnSpPr>
        <p:spPr>
          <a:xfrm flipV="1">
            <a:off x="494514" y="2345035"/>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矩形 10"/>
              <p:cNvSpPr/>
              <p:nvPr/>
            </p:nvSpPr>
            <p:spPr>
              <a:xfrm>
                <a:off x="357195" y="1894095"/>
                <a:ext cx="17061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i="1" smtClean="0">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357195" y="1894095"/>
                <a:ext cx="1706108" cy="461665"/>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1850567" y="1690689"/>
                <a:ext cx="70562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𝑛</m:t>
                                          </m:r>
                                        </m:sup>
                                      </m:sSup>
                                    </m:e>
                                  </m:d>
                                </m:e>
                              </m:d>
                            </m:e>
                          </m:d>
                        </m:e>
                      </m:nary>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1850567" y="1690689"/>
                <a:ext cx="7056291" cy="988540"/>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3926328"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FF"/>
                          </a:solidFill>
                          <a:latin typeface="Cambria Math" panose="02040503050406030204" pitchFamily="18" charset="0"/>
                        </a:rPr>
                        <m:t>𝜕</m:t>
                      </m:r>
                      <m:sSub>
                        <m:sSubPr>
                          <m:ctrlPr>
                            <a:rPr lang="en-US" altLang="zh-TW" sz="2400" i="1" smtClean="0">
                              <a:solidFill>
                                <a:srgbClr val="0000FF"/>
                              </a:solidFill>
                              <a:latin typeface="Cambria Math" panose="02040503050406030204" pitchFamily="18" charset="0"/>
                            </a:rPr>
                          </m:ctrlPr>
                        </m:sSubPr>
                        <m:e>
                          <m:r>
                            <a:rPr lang="en-US" altLang="zh-TW" sz="2400" b="0" i="1" smtClean="0">
                              <a:solidFill>
                                <a:srgbClr val="0000FF"/>
                              </a:solidFill>
                              <a:latin typeface="Cambria Math" panose="02040503050406030204" pitchFamily="18" charset="0"/>
                            </a:rPr>
                            <m:t>𝑤</m:t>
                          </m:r>
                        </m:e>
                        <m:sub>
                          <m:r>
                            <a:rPr lang="en-US" altLang="zh-TW" sz="2400" b="0" i="1" smtClean="0">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13" name="文字方塊 12"/>
              <p:cNvSpPr txBox="1">
                <a:spLocks noRot="1" noChangeAspect="1" noMove="1" noResize="1" noEditPoints="1" noAdjustHandles="1" noChangeArrowheads="1" noChangeShapeType="1" noTextEdit="1"/>
              </p:cNvSpPr>
              <p:nvPr/>
            </p:nvSpPr>
            <p:spPr>
              <a:xfrm>
                <a:off x="3926328" y="2355760"/>
                <a:ext cx="564706" cy="369332"/>
              </a:xfrm>
              <a:prstGeom prst="rect">
                <a:avLst/>
              </a:prstGeom>
              <a:blipFill rotWithShape="1">
                <a:blip r:embed="rId4"/>
                <a:stretch>
                  <a:fillRect l="-12903" r="-3226" b="-14754"/>
                </a:stretch>
              </a:blipFill>
            </p:spPr>
            <p:txBody>
              <a:bodyPr/>
              <a:lstStyle/>
              <a:p>
                <a:r>
                  <a:rPr lang="zh-TW" altLang="en-US">
                    <a:noFill/>
                  </a:rPr>
                  <a:t> </a:t>
                </a:r>
                <a:endParaRPr lang="zh-TW" altLang="en-US">
                  <a:noFill/>
                </a:endParaRPr>
              </a:p>
            </p:txBody>
          </p:sp>
        </mc:Fallback>
      </mc:AlternateContent>
      <p:cxnSp>
        <p:nvCxnSpPr>
          <p:cNvPr id="14" name="直線接點 13"/>
          <p:cNvCxnSpPr/>
          <p:nvPr/>
        </p:nvCxnSpPr>
        <p:spPr>
          <a:xfrm flipV="1">
            <a:off x="3419356" y="2355760"/>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4"/>
              <p:cNvSpPr txBox="1"/>
              <p:nvPr/>
            </p:nvSpPr>
            <p:spPr>
              <a:xfrm>
                <a:off x="7251919"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FF"/>
                          </a:solidFill>
                          <a:latin typeface="Cambria Math" panose="02040503050406030204" pitchFamily="18" charset="0"/>
                        </a:rPr>
                        <m:t>𝜕</m:t>
                      </m:r>
                      <m:sSub>
                        <m:sSubPr>
                          <m:ctrlPr>
                            <a:rPr lang="en-US" altLang="zh-TW" sz="2400" i="1" smtClean="0">
                              <a:solidFill>
                                <a:srgbClr val="0000FF"/>
                              </a:solidFill>
                              <a:latin typeface="Cambria Math" panose="02040503050406030204" pitchFamily="18" charset="0"/>
                            </a:rPr>
                          </m:ctrlPr>
                        </m:sSubPr>
                        <m:e>
                          <m:r>
                            <a:rPr lang="en-US" altLang="zh-TW" sz="2400" b="0" i="1" smtClean="0">
                              <a:solidFill>
                                <a:srgbClr val="0000FF"/>
                              </a:solidFill>
                              <a:latin typeface="Cambria Math" panose="02040503050406030204" pitchFamily="18" charset="0"/>
                            </a:rPr>
                            <m:t>𝑤</m:t>
                          </m:r>
                        </m:e>
                        <m:sub>
                          <m:r>
                            <a:rPr lang="en-US" altLang="zh-TW" sz="2400" b="0" i="1" smtClean="0">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15" name="文字方塊 14"/>
              <p:cNvSpPr txBox="1">
                <a:spLocks noRot="1" noChangeAspect="1" noMove="1" noResize="1" noEditPoints="1" noAdjustHandles="1" noChangeArrowheads="1" noChangeShapeType="1" noTextEdit="1"/>
              </p:cNvSpPr>
              <p:nvPr/>
            </p:nvSpPr>
            <p:spPr>
              <a:xfrm>
                <a:off x="7251919" y="2355760"/>
                <a:ext cx="564706" cy="369332"/>
              </a:xfrm>
              <a:prstGeom prst="rect">
                <a:avLst/>
              </a:prstGeom>
              <a:blipFill rotWithShape="1">
                <a:blip r:embed="rId5"/>
                <a:stretch>
                  <a:fillRect l="-13043" r="-4348" b="-14754"/>
                </a:stretch>
              </a:blipFill>
            </p:spPr>
            <p:txBody>
              <a:bodyPr/>
              <a:lstStyle/>
              <a:p>
                <a:r>
                  <a:rPr lang="zh-TW" altLang="en-US">
                    <a:noFill/>
                  </a:rPr>
                  <a:t> </a:t>
                </a:r>
                <a:endParaRPr lang="zh-TW" altLang="en-US">
                  <a:noFill/>
                </a:endParaRPr>
              </a:p>
            </p:txBody>
          </p:sp>
        </mc:Fallback>
      </mc:AlternateContent>
      <p:cxnSp>
        <p:nvCxnSpPr>
          <p:cNvPr id="16" name="直線接點 15"/>
          <p:cNvCxnSpPr/>
          <p:nvPr/>
        </p:nvCxnSpPr>
        <p:spPr>
          <a:xfrm>
            <a:off x="6354059" y="2355760"/>
            <a:ext cx="214677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字方塊 16"/>
              <p:cNvSpPr txBox="1"/>
              <p:nvPr/>
            </p:nvSpPr>
            <p:spPr>
              <a:xfrm>
                <a:off x="1484990" y="5686921"/>
                <a:ext cx="1008994"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1484990" y="5686921"/>
                <a:ext cx="1008994" cy="385555"/>
              </a:xfrm>
              <a:prstGeom prst="rect">
                <a:avLst/>
              </a:prstGeom>
              <a:blipFill rotWithShape="1">
                <a:blip r:embed="rId6"/>
                <a:stretch>
                  <a:fillRect l="-10909" b="-3015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2493984" y="5704301"/>
                <a:ext cx="9804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𝜎</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2493984" y="5704301"/>
                <a:ext cx="980461" cy="369332"/>
              </a:xfrm>
              <a:prstGeom prst="rect">
                <a:avLst/>
              </a:prstGeom>
              <a:blipFill rotWithShape="1">
                <a:blip r:embed="rId7"/>
                <a:stretch>
                  <a:fillRect l="-310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1394396" y="6133398"/>
                <a:ext cx="25747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f>
                        <m:fPr>
                          <m:type m:val="lin"/>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i="1">
                              <a:latin typeface="Cambria Math" panose="02040503050406030204" pitchFamily="18" charset="0"/>
                              <a:ea typeface="Cambria Math" panose="02040503050406030204" pitchFamily="18" charset="0"/>
                            </a:rPr>
                            <m:t>1+</m:t>
                          </m:r>
                          <m:r>
                            <a:rPr lang="en-US" altLang="zh-TW" sz="2400" i="1">
                              <a:latin typeface="Cambria Math" panose="02040503050406030204" pitchFamily="18" charset="0"/>
                              <a:ea typeface="Cambria Math" panose="02040503050406030204" pitchFamily="18" charset="0"/>
                            </a:rPr>
                            <m:t>𝑒𝑥𝑝</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rPr>
                                <m:t>−</m:t>
                              </m:r>
                              <m:r>
                                <a:rPr lang="en-US" altLang="zh-TW" sz="2400" b="0" i="1" smtClean="0">
                                  <a:latin typeface="Cambria Math" panose="02040503050406030204" pitchFamily="18" charset="0"/>
                                </a:rPr>
                                <m:t>𝑧</m:t>
                              </m:r>
                            </m:e>
                          </m:d>
                        </m:den>
                      </m:f>
                    </m:oMath>
                  </m:oMathPara>
                </a14:m>
                <a:endParaRPr lang="zh-TW" altLang="en-US" sz="2400" dirty="0"/>
              </a:p>
            </p:txBody>
          </p:sp>
        </mc:Choice>
        <mc:Fallback>
          <p:sp>
            <p:nvSpPr>
              <p:cNvPr id="19" name="矩形 18"/>
              <p:cNvSpPr>
                <a:spLocks noRot="1" noChangeAspect="1" noMove="1" noResize="1" noEditPoints="1" noAdjustHandles="1" noChangeArrowheads="1" noChangeShapeType="1" noTextEdit="1"/>
              </p:cNvSpPr>
              <p:nvPr/>
            </p:nvSpPr>
            <p:spPr>
              <a:xfrm>
                <a:off x="1394460" y="5914390"/>
                <a:ext cx="2574925" cy="943610"/>
              </a:xfrm>
              <a:prstGeom prst="rect">
                <a:avLst/>
              </a:prstGeom>
              <a:blipFill rotWithShape="1">
                <a:blip r:embed="rId8"/>
                <a:stretch>
                  <a:fillRect t="-125000" b="-19078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4344848" y="5673814"/>
                <a:ext cx="3796489"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4344848" y="5673814"/>
                <a:ext cx="3796489" cy="896207"/>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cxnSp>
        <p:nvCxnSpPr>
          <p:cNvPr id="21" name="直線接點 20"/>
          <p:cNvCxnSpPr/>
          <p:nvPr/>
        </p:nvCxnSpPr>
        <p:spPr>
          <a:xfrm>
            <a:off x="-366309" y="5439006"/>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字方塊 21"/>
              <p:cNvSpPr txBox="1"/>
              <p:nvPr/>
            </p:nvSpPr>
            <p:spPr>
              <a:xfrm>
                <a:off x="518570" y="3025046"/>
                <a:ext cx="3798091" cy="7791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i="1" smtClean="0">
                          <a:latin typeface="Cambria Math" panose="02040503050406030204" pitchFamily="18" charset="0"/>
                        </a:rPr>
                        <m:t>=</m:t>
                      </m:r>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𝑧</m:t>
                          </m:r>
                        </m:den>
                      </m:f>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518570" y="3025046"/>
                <a:ext cx="3798091" cy="779188"/>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4674192" y="2986125"/>
                <a:ext cx="1409040" cy="857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i="1">
                              <a:latin typeface="Cambria Math" panose="02040503050406030204" pitchFamily="18" charset="0"/>
                            </a:rPr>
                            <m:t>𝑖</m:t>
                          </m:r>
                        </m:sub>
                      </m:sSub>
                    </m:oMath>
                  </m:oMathPara>
                </a14:m>
                <a:endParaRPr lang="zh-TW"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4674192" y="2986125"/>
                <a:ext cx="1409040" cy="857029"/>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420382" y="4307992"/>
                <a:ext cx="1111393" cy="716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𝑧</m:t>
                          </m:r>
                        </m:den>
                      </m:f>
                    </m:oMath>
                  </m:oMathPara>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420382" y="4307992"/>
                <a:ext cx="1111393" cy="716735"/>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1566192" y="4310776"/>
                <a:ext cx="1800108"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en>
                      </m:f>
                      <m:f>
                        <m:fPr>
                          <m:ctrlPr>
                            <a:rPr lang="en-US" altLang="zh-TW" sz="2400" i="1">
                              <a:latin typeface="Cambria Math" panose="02040503050406030204" pitchFamily="18" charset="0"/>
                            </a:rPr>
                          </m:ctrlPr>
                        </m:fPr>
                        <m:num>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𝑧</m:t>
                          </m:r>
                        </m:den>
                      </m:f>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1566192" y="4310776"/>
                <a:ext cx="1800108" cy="768993"/>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3373094" y="4341629"/>
                <a:ext cx="3037883" cy="7461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en>
                      </m:f>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1−</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e>
                      </m:d>
                    </m:oMath>
                  </m:oMathPara>
                </a14:m>
                <a:endParaRPr lang="zh-TW" altLang="en-US" sz="2400" dirty="0"/>
              </a:p>
            </p:txBody>
          </p:sp>
        </mc:Choice>
        <mc:Fallback>
          <p:sp>
            <p:nvSpPr>
              <p:cNvPr id="26" name="文字方塊 25"/>
              <p:cNvSpPr txBox="1">
                <a:spLocks noRot="1" noChangeAspect="1" noMove="1" noResize="1" noEditPoints="1" noAdjustHandles="1" noChangeArrowheads="1" noChangeShapeType="1" noTextEdit="1"/>
              </p:cNvSpPr>
              <p:nvPr/>
            </p:nvSpPr>
            <p:spPr>
              <a:xfrm>
                <a:off x="3373094" y="4341629"/>
                <a:ext cx="3037883" cy="746102"/>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p:cxnSp>
        <p:nvCxnSpPr>
          <p:cNvPr id="28" name="直線接點 27"/>
          <p:cNvCxnSpPr/>
          <p:nvPr/>
        </p:nvCxnSpPr>
        <p:spPr>
          <a:xfrm>
            <a:off x="3771081" y="4827133"/>
            <a:ext cx="552743" cy="2951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接點 29"/>
          <p:cNvCxnSpPr/>
          <p:nvPr/>
        </p:nvCxnSpPr>
        <p:spPr>
          <a:xfrm>
            <a:off x="4322005" y="4639654"/>
            <a:ext cx="602861" cy="2312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文字方塊 30"/>
              <p:cNvSpPr txBox="1"/>
              <p:nvPr/>
            </p:nvSpPr>
            <p:spPr>
              <a:xfrm>
                <a:off x="3111267" y="1310586"/>
                <a:ext cx="2410788"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31" name="文字方塊 30"/>
              <p:cNvSpPr txBox="1">
                <a:spLocks noRot="1" noChangeAspect="1" noMove="1" noResize="1" noEditPoints="1" noAdjustHandles="1" noChangeArrowheads="1" noChangeShapeType="1" noTextEdit="1"/>
              </p:cNvSpPr>
              <p:nvPr/>
            </p:nvSpPr>
            <p:spPr>
              <a:xfrm>
                <a:off x="3111267" y="1310586"/>
                <a:ext cx="2410788" cy="552715"/>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p:sp>
        <p:nvSpPr>
          <p:cNvPr id="32" name="矩形 31"/>
          <p:cNvSpPr/>
          <p:nvPr/>
        </p:nvSpPr>
        <p:spPr>
          <a:xfrm>
            <a:off x="3499210" y="1894095"/>
            <a:ext cx="1392826" cy="820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單箭頭接點 3"/>
          <p:cNvCxnSpPr/>
          <p:nvPr/>
        </p:nvCxnSpPr>
        <p:spPr>
          <a:xfrm flipH="1">
            <a:off x="1394396" y="3614057"/>
            <a:ext cx="1099588" cy="69393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3" name="群組 2"/>
          <p:cNvGrpSpPr/>
          <p:nvPr/>
        </p:nvGrpSpPr>
        <p:grpSpPr>
          <a:xfrm>
            <a:off x="6361996" y="2930235"/>
            <a:ext cx="2577106" cy="2061577"/>
            <a:chOff x="6361996" y="2930235"/>
            <a:chExt cx="2577106" cy="2061577"/>
          </a:xfrm>
        </p:grpSpPr>
        <p:pic>
          <p:nvPicPr>
            <p:cNvPr id="27" name="圖片 26"/>
            <p:cNvPicPr>
              <a:picLocks noChangeAspect="1"/>
            </p:cNvPicPr>
            <p:nvPr/>
          </p:nvPicPr>
          <p:blipFill>
            <a:blip r:embed="rId16"/>
            <a:stretch>
              <a:fillRect/>
            </a:stretch>
          </p:blipFill>
          <p:spPr>
            <a:xfrm>
              <a:off x="6361996" y="2930235"/>
              <a:ext cx="2577106" cy="2061577"/>
            </a:xfrm>
            <a:prstGeom prst="rect">
              <a:avLst/>
            </a:prstGeom>
          </p:spPr>
        </p:pic>
        <mc:AlternateContent xmlns:mc="http://schemas.openxmlformats.org/markup-compatibility/2006">
          <mc:Choice xmlns:a14="http://schemas.microsoft.com/office/drawing/2010/main" Requires="a14">
            <p:sp>
              <p:nvSpPr>
                <p:cNvPr id="33" name="文字方塊 32"/>
                <p:cNvSpPr txBox="1"/>
                <p:nvPr/>
              </p:nvSpPr>
              <p:spPr>
                <a:xfrm>
                  <a:off x="7080348" y="3244725"/>
                  <a:ext cx="83787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oMath>
                    </m:oMathPara>
                  </a14:m>
                  <a:endParaRPr lang="zh-TW" altLang="en-US" sz="2400" dirty="0"/>
                </a:p>
              </p:txBody>
            </p:sp>
          </mc:Choice>
          <mc:Fallback>
            <p:sp>
              <p:nvSpPr>
                <p:cNvPr id="33" name="文字方塊 32"/>
                <p:cNvSpPr txBox="1">
                  <a:spLocks noRot="1" noChangeAspect="1" noMove="1" noResize="1" noEditPoints="1" noAdjustHandles="1" noChangeArrowheads="1" noChangeShapeType="1" noTextEdit="1"/>
                </p:cNvSpPr>
                <p:nvPr/>
              </p:nvSpPr>
              <p:spPr>
                <a:xfrm>
                  <a:off x="7080348" y="3244725"/>
                  <a:ext cx="837875" cy="369332"/>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7848107" y="3857291"/>
                  <a:ext cx="1021946"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num>
                          <m:den>
                            <m:r>
                              <a:rPr lang="zh-TW" altLang="en-US" sz="2400" i="1">
                                <a:latin typeface="Cambria Math" panose="02040503050406030204" pitchFamily="18" charset="0"/>
                              </a:rPr>
                              <m:t>𝜕</m:t>
                            </m:r>
                            <m:r>
                              <a:rPr lang="en-US" altLang="zh-TW" sz="2400" i="1">
                                <a:latin typeface="Cambria Math" panose="02040503050406030204" pitchFamily="18" charset="0"/>
                              </a:rPr>
                              <m:t>𝑧</m:t>
                            </m:r>
                          </m:den>
                        </m:f>
                      </m:oMath>
                    </m:oMathPara>
                  </a14:m>
                  <a:endParaRPr lang="zh-TW" altLang="en-US" sz="2400" dirty="0"/>
                </a:p>
              </p:txBody>
            </p:sp>
          </mc:Choice>
          <mc:Fallback>
            <p:sp>
              <p:nvSpPr>
                <p:cNvPr id="9" name="矩形 8"/>
                <p:cNvSpPr>
                  <a:spLocks noRot="1" noChangeAspect="1" noMove="1" noResize="1" noEditPoints="1" noAdjustHandles="1" noChangeArrowheads="1" noChangeShapeType="1" noTextEdit="1"/>
                </p:cNvSpPr>
                <p:nvPr/>
              </p:nvSpPr>
              <p:spPr>
                <a:xfrm>
                  <a:off x="7848107" y="3857291"/>
                  <a:ext cx="1021946" cy="809068"/>
                </a:xfrm>
                <a:prstGeom prst="rect">
                  <a:avLst/>
                </a:prstGeom>
                <a:blipFill rotWithShape="1">
                  <a:blip r:embed="rId18"/>
                  <a:stretch>
                    <a:fillRect/>
                  </a:stretch>
                </a:blipFill>
              </p:spPr>
              <p:txBody>
                <a:bodyPr/>
                <a:lstStyle/>
                <a:p>
                  <a:r>
                    <a:rPr lang="zh-TW" altLang="en-US">
                      <a:noFill/>
                    </a:rPr>
                    <a:t> </a:t>
                  </a:r>
                  <a:endParaRPr lang="zh-TW" altLang="en-US">
                    <a:noFill/>
                  </a:endParaRPr>
                </a:p>
              </p:txBody>
            </p:sp>
          </mc:Fallback>
        </mc:AlternateContent>
      </p:grpSp>
      <p:sp>
        <p:nvSpPr>
          <p:cNvPr id="7" name="灯片编号占位符 6"/>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3" grpId="0" bldLvl="0" animBg="1"/>
      <p:bldP spid="15" grpId="0" bldLvl="0" animBg="1"/>
      <p:bldP spid="22" grpId="0" bldLvl="0" animBg="1"/>
      <p:bldP spid="23" grpId="0" bldLvl="0" animBg="1"/>
      <p:bldP spid="24" grpId="0" bldLvl="0" animBg="1"/>
      <p:bldP spid="25" grpId="0" bldLvl="0" animBg="1"/>
      <p:bldP spid="26" grpId="0" bldLvl="0" animBg="1"/>
      <p:bldP spid="31" grpId="0" bldLvl="0" animBg="1"/>
      <p:bldP spid="32"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Find the best function</a:t>
            </a:r>
            <a:endParaRPr lang="zh-TW" altLang="en-US" dirty="0"/>
          </a:p>
        </p:txBody>
      </p:sp>
      <mc:AlternateContent xmlns:mc="http://schemas.openxmlformats.org/markup-compatibility/2006">
        <mc:Choice xmlns:a14="http://schemas.microsoft.com/office/drawing/2010/main" Requires="a14">
          <p:sp>
            <p:nvSpPr>
              <p:cNvPr id="5" name="文字方塊 4"/>
              <p:cNvSpPr txBox="1"/>
              <p:nvPr/>
            </p:nvSpPr>
            <p:spPr>
              <a:xfrm>
                <a:off x="1001486" y="2345035"/>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FF"/>
                          </a:solidFill>
                          <a:latin typeface="Cambria Math" panose="02040503050406030204" pitchFamily="18" charset="0"/>
                        </a:rPr>
                        <m:t>𝜕</m:t>
                      </m:r>
                      <m:sSub>
                        <m:sSubPr>
                          <m:ctrlPr>
                            <a:rPr lang="en-US" altLang="zh-TW" sz="2400" i="1" smtClean="0">
                              <a:solidFill>
                                <a:srgbClr val="0000FF"/>
                              </a:solidFill>
                              <a:latin typeface="Cambria Math" panose="02040503050406030204" pitchFamily="18" charset="0"/>
                            </a:rPr>
                          </m:ctrlPr>
                        </m:sSubPr>
                        <m:e>
                          <m:r>
                            <a:rPr lang="en-US" altLang="zh-TW" sz="2400" b="0" i="1" smtClean="0">
                              <a:solidFill>
                                <a:srgbClr val="0000FF"/>
                              </a:solidFill>
                              <a:latin typeface="Cambria Math" panose="02040503050406030204" pitchFamily="18" charset="0"/>
                            </a:rPr>
                            <m:t>𝑤</m:t>
                          </m:r>
                        </m:e>
                        <m:sub>
                          <m:r>
                            <a:rPr lang="en-US" altLang="zh-TW" sz="2400" b="0" i="1" smtClean="0">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5" name="文字方塊 4"/>
              <p:cNvSpPr txBox="1">
                <a:spLocks noRot="1" noChangeAspect="1" noMove="1" noResize="1" noEditPoints="1" noAdjustHandles="1" noChangeArrowheads="1" noChangeShapeType="1" noTextEdit="1"/>
              </p:cNvSpPr>
              <p:nvPr/>
            </p:nvSpPr>
            <p:spPr>
              <a:xfrm>
                <a:off x="1001486" y="2345035"/>
                <a:ext cx="564706" cy="369332"/>
              </a:xfrm>
              <a:prstGeom prst="rect">
                <a:avLst/>
              </a:prstGeom>
              <a:blipFill rotWithShape="1">
                <a:blip r:embed="rId1"/>
                <a:stretch>
                  <a:fillRect l="-12903" r="-3226" b="-16667"/>
                </a:stretch>
              </a:blipFill>
            </p:spPr>
            <p:txBody>
              <a:bodyPr/>
              <a:lstStyle/>
              <a:p>
                <a:r>
                  <a:rPr lang="zh-TW" altLang="en-US">
                    <a:noFill/>
                  </a:rPr>
                  <a:t> </a:t>
                </a:r>
                <a:endParaRPr lang="zh-TW" altLang="en-US">
                  <a:noFill/>
                </a:endParaRPr>
              </a:p>
            </p:txBody>
          </p:sp>
        </mc:Fallback>
      </mc:AlternateContent>
      <p:cxnSp>
        <p:nvCxnSpPr>
          <p:cNvPr id="6" name="直線接點 5"/>
          <p:cNvCxnSpPr/>
          <p:nvPr/>
        </p:nvCxnSpPr>
        <p:spPr>
          <a:xfrm flipV="1">
            <a:off x="494514" y="2345035"/>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矩形 10"/>
              <p:cNvSpPr/>
              <p:nvPr/>
            </p:nvSpPr>
            <p:spPr>
              <a:xfrm>
                <a:off x="357195" y="1894095"/>
                <a:ext cx="17061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i="1" smtClean="0">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11" name="矩形 10"/>
              <p:cNvSpPr>
                <a:spLocks noRot="1" noChangeAspect="1" noMove="1" noResize="1" noEditPoints="1" noAdjustHandles="1" noChangeArrowheads="1" noChangeShapeType="1" noTextEdit="1"/>
              </p:cNvSpPr>
              <p:nvPr/>
            </p:nvSpPr>
            <p:spPr>
              <a:xfrm>
                <a:off x="357195" y="1894095"/>
                <a:ext cx="1706108" cy="461665"/>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1850567" y="1690689"/>
                <a:ext cx="70562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𝑛</m:t>
                                          </m:r>
                                        </m:sup>
                                      </m:sSup>
                                    </m:e>
                                  </m:d>
                                </m:e>
                              </m:d>
                            </m:e>
                          </m:d>
                        </m:e>
                      </m:nary>
                    </m:oMath>
                  </m:oMathPara>
                </a14:m>
                <a:endParaRPr lang="zh-TW" altLang="en-US" sz="2400" dirty="0"/>
              </a:p>
            </p:txBody>
          </p:sp>
        </mc:Choice>
        <mc:Fallback>
          <p:sp>
            <p:nvSpPr>
              <p:cNvPr id="12" name="矩形 11"/>
              <p:cNvSpPr>
                <a:spLocks noRot="1" noChangeAspect="1" noMove="1" noResize="1" noEditPoints="1" noAdjustHandles="1" noChangeArrowheads="1" noChangeShapeType="1" noTextEdit="1"/>
              </p:cNvSpPr>
              <p:nvPr/>
            </p:nvSpPr>
            <p:spPr>
              <a:xfrm>
                <a:off x="1850567" y="1690689"/>
                <a:ext cx="7056291" cy="988540"/>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3926328"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FF"/>
                          </a:solidFill>
                          <a:latin typeface="Cambria Math" panose="02040503050406030204" pitchFamily="18" charset="0"/>
                        </a:rPr>
                        <m:t>𝜕</m:t>
                      </m:r>
                      <m:sSub>
                        <m:sSubPr>
                          <m:ctrlPr>
                            <a:rPr lang="en-US" altLang="zh-TW" sz="2400" i="1" smtClean="0">
                              <a:solidFill>
                                <a:srgbClr val="0000FF"/>
                              </a:solidFill>
                              <a:latin typeface="Cambria Math" panose="02040503050406030204" pitchFamily="18" charset="0"/>
                            </a:rPr>
                          </m:ctrlPr>
                        </m:sSubPr>
                        <m:e>
                          <m:r>
                            <a:rPr lang="en-US" altLang="zh-TW" sz="2400" b="0" i="1" smtClean="0">
                              <a:solidFill>
                                <a:srgbClr val="0000FF"/>
                              </a:solidFill>
                              <a:latin typeface="Cambria Math" panose="02040503050406030204" pitchFamily="18" charset="0"/>
                            </a:rPr>
                            <m:t>𝑤</m:t>
                          </m:r>
                        </m:e>
                        <m:sub>
                          <m:r>
                            <a:rPr lang="en-US" altLang="zh-TW" sz="2400" b="0" i="1" smtClean="0">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13" name="文字方塊 12"/>
              <p:cNvSpPr txBox="1">
                <a:spLocks noRot="1" noChangeAspect="1" noMove="1" noResize="1" noEditPoints="1" noAdjustHandles="1" noChangeArrowheads="1" noChangeShapeType="1" noTextEdit="1"/>
              </p:cNvSpPr>
              <p:nvPr/>
            </p:nvSpPr>
            <p:spPr>
              <a:xfrm>
                <a:off x="3926328" y="2355760"/>
                <a:ext cx="564706" cy="369332"/>
              </a:xfrm>
              <a:prstGeom prst="rect">
                <a:avLst/>
              </a:prstGeom>
              <a:blipFill rotWithShape="1">
                <a:blip r:embed="rId4"/>
                <a:stretch>
                  <a:fillRect l="-12903" r="-3226" b="-14754"/>
                </a:stretch>
              </a:blipFill>
            </p:spPr>
            <p:txBody>
              <a:bodyPr/>
              <a:lstStyle/>
              <a:p>
                <a:r>
                  <a:rPr lang="zh-TW" altLang="en-US">
                    <a:noFill/>
                  </a:rPr>
                  <a:t> </a:t>
                </a:r>
                <a:endParaRPr lang="zh-TW" altLang="en-US">
                  <a:noFill/>
                </a:endParaRPr>
              </a:p>
            </p:txBody>
          </p:sp>
        </mc:Fallback>
      </mc:AlternateContent>
      <p:cxnSp>
        <p:nvCxnSpPr>
          <p:cNvPr id="14" name="直線接點 13"/>
          <p:cNvCxnSpPr/>
          <p:nvPr/>
        </p:nvCxnSpPr>
        <p:spPr>
          <a:xfrm flipV="1">
            <a:off x="3419356" y="2355760"/>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文字方塊 14"/>
              <p:cNvSpPr txBox="1"/>
              <p:nvPr/>
            </p:nvSpPr>
            <p:spPr>
              <a:xfrm>
                <a:off x="7251919"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FF"/>
                          </a:solidFill>
                          <a:latin typeface="Cambria Math" panose="02040503050406030204" pitchFamily="18" charset="0"/>
                        </a:rPr>
                        <m:t>𝜕</m:t>
                      </m:r>
                      <m:sSub>
                        <m:sSubPr>
                          <m:ctrlPr>
                            <a:rPr lang="en-US" altLang="zh-TW" sz="2400" i="1" smtClean="0">
                              <a:solidFill>
                                <a:srgbClr val="0000FF"/>
                              </a:solidFill>
                              <a:latin typeface="Cambria Math" panose="02040503050406030204" pitchFamily="18" charset="0"/>
                            </a:rPr>
                          </m:ctrlPr>
                        </m:sSubPr>
                        <m:e>
                          <m:r>
                            <a:rPr lang="en-US" altLang="zh-TW" sz="2400" b="0" i="1" smtClean="0">
                              <a:solidFill>
                                <a:srgbClr val="0000FF"/>
                              </a:solidFill>
                              <a:latin typeface="Cambria Math" panose="02040503050406030204" pitchFamily="18" charset="0"/>
                            </a:rPr>
                            <m:t>𝑤</m:t>
                          </m:r>
                        </m:e>
                        <m:sub>
                          <m:r>
                            <a:rPr lang="en-US" altLang="zh-TW" sz="2400" b="0" i="1" smtClean="0">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15" name="文字方塊 14"/>
              <p:cNvSpPr txBox="1">
                <a:spLocks noRot="1" noChangeAspect="1" noMove="1" noResize="1" noEditPoints="1" noAdjustHandles="1" noChangeArrowheads="1" noChangeShapeType="1" noTextEdit="1"/>
              </p:cNvSpPr>
              <p:nvPr/>
            </p:nvSpPr>
            <p:spPr>
              <a:xfrm>
                <a:off x="7251919" y="2355760"/>
                <a:ext cx="564706" cy="369332"/>
              </a:xfrm>
              <a:prstGeom prst="rect">
                <a:avLst/>
              </a:prstGeom>
              <a:blipFill rotWithShape="1">
                <a:blip r:embed="rId5"/>
                <a:stretch>
                  <a:fillRect l="-13043" r="-4348" b="-14754"/>
                </a:stretch>
              </a:blipFill>
            </p:spPr>
            <p:txBody>
              <a:bodyPr/>
              <a:lstStyle/>
              <a:p>
                <a:r>
                  <a:rPr lang="zh-TW" altLang="en-US">
                    <a:noFill/>
                  </a:rPr>
                  <a:t> </a:t>
                </a:r>
                <a:endParaRPr lang="zh-TW" altLang="en-US">
                  <a:noFill/>
                </a:endParaRPr>
              </a:p>
            </p:txBody>
          </p:sp>
        </mc:Fallback>
      </mc:AlternateContent>
      <p:cxnSp>
        <p:nvCxnSpPr>
          <p:cNvPr id="16" name="直線接點 15"/>
          <p:cNvCxnSpPr/>
          <p:nvPr/>
        </p:nvCxnSpPr>
        <p:spPr>
          <a:xfrm>
            <a:off x="6354059" y="2355760"/>
            <a:ext cx="214677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字方塊 16"/>
              <p:cNvSpPr txBox="1"/>
              <p:nvPr/>
            </p:nvSpPr>
            <p:spPr>
              <a:xfrm>
                <a:off x="1484990" y="5755143"/>
                <a:ext cx="1008994"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1484990" y="5755143"/>
                <a:ext cx="1008994" cy="385555"/>
              </a:xfrm>
              <a:prstGeom prst="rect">
                <a:avLst/>
              </a:prstGeom>
              <a:blipFill rotWithShape="1">
                <a:blip r:embed="rId6"/>
                <a:stretch>
                  <a:fillRect l="-10909" b="-3174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2493984" y="5772523"/>
                <a:ext cx="9804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𝜎</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2493984" y="5772523"/>
                <a:ext cx="980461" cy="369332"/>
              </a:xfrm>
              <a:prstGeom prst="rect">
                <a:avLst/>
              </a:prstGeom>
              <a:blipFill rotWithShape="1">
                <a:blip r:embed="rId7"/>
                <a:stretch>
                  <a:fillRect l="-310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1394396" y="6201620"/>
                <a:ext cx="25747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m:t>
                      </m:r>
                      <m:f>
                        <m:fPr>
                          <m:type m:val="lin"/>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i="1">
                              <a:latin typeface="Cambria Math" panose="02040503050406030204" pitchFamily="18" charset="0"/>
                              <a:ea typeface="Cambria Math" panose="02040503050406030204" pitchFamily="18" charset="0"/>
                            </a:rPr>
                            <m:t>1+</m:t>
                          </m:r>
                          <m:r>
                            <a:rPr lang="en-US" altLang="zh-TW" sz="2400" i="1">
                              <a:latin typeface="Cambria Math" panose="02040503050406030204" pitchFamily="18" charset="0"/>
                              <a:ea typeface="Cambria Math" panose="02040503050406030204" pitchFamily="18" charset="0"/>
                            </a:rPr>
                            <m:t>𝑒𝑥𝑝</m:t>
                          </m:r>
                          <m:d>
                            <m:dPr>
                              <m:ctrlPr>
                                <a:rPr lang="en-US" altLang="zh-TW" sz="2400" i="1">
                                  <a:latin typeface="Cambria Math" panose="02040503050406030204" pitchFamily="18" charset="0"/>
                                  <a:ea typeface="Cambria Math" panose="02040503050406030204" pitchFamily="18" charset="0"/>
                                </a:rPr>
                              </m:ctrlPr>
                            </m:dPr>
                            <m:e>
                              <m:r>
                                <a:rPr lang="en-US" altLang="zh-TW" sz="2400" i="1">
                                  <a:latin typeface="Cambria Math" panose="02040503050406030204" pitchFamily="18" charset="0"/>
                                </a:rPr>
                                <m:t>−</m:t>
                              </m:r>
                              <m:r>
                                <a:rPr lang="en-US" altLang="zh-TW" sz="2400" b="0" i="1" smtClean="0">
                                  <a:latin typeface="Cambria Math" panose="02040503050406030204" pitchFamily="18" charset="0"/>
                                </a:rPr>
                                <m:t>𝑧</m:t>
                              </m:r>
                            </m:e>
                          </m:d>
                        </m:den>
                      </m:f>
                    </m:oMath>
                  </m:oMathPara>
                </a14:m>
                <a:endParaRPr lang="zh-TW" altLang="en-US" sz="2400" dirty="0"/>
              </a:p>
            </p:txBody>
          </p:sp>
        </mc:Choice>
        <mc:Fallback>
          <p:sp>
            <p:nvSpPr>
              <p:cNvPr id="19" name="矩形 18"/>
              <p:cNvSpPr>
                <a:spLocks noRot="1" noChangeAspect="1" noMove="1" noResize="1" noEditPoints="1" noAdjustHandles="1" noChangeArrowheads="1" noChangeShapeType="1" noTextEdit="1"/>
              </p:cNvSpPr>
              <p:nvPr/>
            </p:nvSpPr>
            <p:spPr>
              <a:xfrm>
                <a:off x="1394396" y="6201620"/>
                <a:ext cx="2574743" cy="461665"/>
              </a:xfrm>
              <a:prstGeom prst="rect">
                <a:avLst/>
              </a:prstGeom>
              <a:blipFill rotWithShape="1">
                <a:blip r:embed="rId8"/>
                <a:stretch>
                  <a:fillRect t="-125000" b="-19078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4379947" y="5772523"/>
                <a:ext cx="3796489"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𝑤</m:t>
                      </m:r>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4379947" y="5772523"/>
                <a:ext cx="3796489" cy="896207"/>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cxnSp>
        <p:nvCxnSpPr>
          <p:cNvPr id="21" name="直線接點 20"/>
          <p:cNvCxnSpPr/>
          <p:nvPr/>
        </p:nvCxnSpPr>
        <p:spPr>
          <a:xfrm>
            <a:off x="-477396" y="5639031"/>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文字方塊 21"/>
              <p:cNvSpPr txBox="1"/>
              <p:nvPr/>
            </p:nvSpPr>
            <p:spPr>
              <a:xfrm>
                <a:off x="389286" y="3122323"/>
                <a:ext cx="5576142" cy="9603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e>
                          </m:d>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i="1" smtClean="0">
                          <a:latin typeface="Cambria Math" panose="02040503050406030204" pitchFamily="18" charset="0"/>
                        </a:rPr>
                        <m:t>=</m:t>
                      </m:r>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e>
                          </m:d>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𝑧</m:t>
                          </m:r>
                        </m:den>
                      </m:f>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389286" y="3122323"/>
                <a:ext cx="5576142" cy="960391"/>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6295464" y="3264584"/>
                <a:ext cx="1409040" cy="857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i="1">
                              <a:latin typeface="Cambria Math" panose="02040503050406030204" pitchFamily="18" charset="0"/>
                            </a:rPr>
                            <m:t>𝑖</m:t>
                          </m:r>
                        </m:sub>
                      </m:sSub>
                    </m:oMath>
                  </m:oMathPara>
                </a14:m>
                <a:endParaRPr lang="zh-TW"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6295464" y="3264584"/>
                <a:ext cx="1409040" cy="857029"/>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277798" y="4377516"/>
                <a:ext cx="1929118" cy="7620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𝑙𝑛</m:t>
                          </m:r>
                          <m:d>
                            <m:dPr>
                              <m:ctrlPr>
                                <a:rPr lang="en-US" altLang="zh-TW" sz="2400" i="1" smtClean="0">
                                  <a:latin typeface="Cambria Math" panose="02040503050406030204" pitchFamily="18" charset="0"/>
                                </a:rPr>
                              </m:ctrlPr>
                            </m:dPr>
                            <m:e>
                              <m:r>
                                <a:rPr lang="en-US" altLang="zh-TW" sz="2400" i="1">
                                  <a:latin typeface="Cambria Math" panose="02040503050406030204" pitchFamily="18" charset="0"/>
                                </a:rPr>
                                <m:t>1−</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e>
                          </m:d>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𝑧</m:t>
                          </m:r>
                        </m:den>
                      </m:f>
                    </m:oMath>
                  </m:oMathPara>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277798" y="4377516"/>
                <a:ext cx="1929118" cy="762068"/>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2321386" y="4375553"/>
                <a:ext cx="2616614" cy="768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i="1">
                              <a:latin typeface="Cambria Math" panose="02040503050406030204" pitchFamily="18" charset="0"/>
                            </a:rPr>
                            <m:t>1−</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en>
                      </m:f>
                      <m:f>
                        <m:fPr>
                          <m:ctrlPr>
                            <a:rPr lang="en-US" altLang="zh-TW" sz="2400" i="1">
                              <a:latin typeface="Cambria Math" panose="02040503050406030204" pitchFamily="18" charset="0"/>
                            </a:rPr>
                          </m:ctrlPr>
                        </m:fPr>
                        <m:num>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𝑧</m:t>
                          </m:r>
                        </m:den>
                      </m:f>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2321386" y="4375553"/>
                <a:ext cx="2616614" cy="768993"/>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5052470" y="4385499"/>
                <a:ext cx="3854388" cy="7461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i="1">
                              <a:latin typeface="Cambria Math" panose="02040503050406030204" pitchFamily="18" charset="0"/>
                            </a:rPr>
                            <m:t>1−</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en>
                      </m:f>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1−</m:t>
                          </m:r>
                          <m:r>
                            <a:rPr lang="zh-TW" altLang="en-US" sz="2400" i="1">
                              <a:latin typeface="Cambria Math" panose="02040503050406030204" pitchFamily="18" charset="0"/>
                            </a:rPr>
                            <m:t>𝜎</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𝑧</m:t>
                              </m:r>
                            </m:e>
                          </m:d>
                        </m:e>
                      </m:d>
                    </m:oMath>
                  </m:oMathPara>
                </a14:m>
                <a:endParaRPr lang="zh-TW" altLang="en-US" sz="2400" dirty="0"/>
              </a:p>
            </p:txBody>
          </p:sp>
        </mc:Choice>
        <mc:Fallback>
          <p:sp>
            <p:nvSpPr>
              <p:cNvPr id="26" name="文字方塊 25"/>
              <p:cNvSpPr txBox="1">
                <a:spLocks noRot="1" noChangeAspect="1" noMove="1" noResize="1" noEditPoints="1" noAdjustHandles="1" noChangeArrowheads="1" noChangeShapeType="1" noTextEdit="1"/>
              </p:cNvSpPr>
              <p:nvPr/>
            </p:nvSpPr>
            <p:spPr>
              <a:xfrm>
                <a:off x="5052470" y="4385499"/>
                <a:ext cx="3854388" cy="746102"/>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p:sp>
        <p:nvSpPr>
          <p:cNvPr id="32" name="矩形 31"/>
          <p:cNvSpPr/>
          <p:nvPr/>
        </p:nvSpPr>
        <p:spPr>
          <a:xfrm>
            <a:off x="3499210" y="1894095"/>
            <a:ext cx="1392826" cy="820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6327942" y="1904820"/>
            <a:ext cx="2293543" cy="820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接點 33"/>
          <p:cNvCxnSpPr/>
          <p:nvPr/>
        </p:nvCxnSpPr>
        <p:spPr>
          <a:xfrm>
            <a:off x="5680971" y="4851500"/>
            <a:ext cx="1068172" cy="28010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7515194" y="4641414"/>
            <a:ext cx="1391664" cy="3131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文字方塊 37"/>
              <p:cNvSpPr txBox="1"/>
              <p:nvPr/>
            </p:nvSpPr>
            <p:spPr>
              <a:xfrm>
                <a:off x="6599217" y="1448156"/>
                <a:ext cx="1750992"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38" name="文字方塊 37"/>
              <p:cNvSpPr txBox="1">
                <a:spLocks noRot="1" noChangeAspect="1" noMove="1" noResize="1" noEditPoints="1" noAdjustHandles="1" noChangeArrowheads="1" noChangeShapeType="1" noTextEdit="1"/>
              </p:cNvSpPr>
              <p:nvPr/>
            </p:nvSpPr>
            <p:spPr>
              <a:xfrm>
                <a:off x="6599217" y="1448156"/>
                <a:ext cx="1750992" cy="385555"/>
              </a:xfrm>
              <a:prstGeom prst="rect">
                <a:avLst/>
              </a:prstGeom>
              <a:blipFill rotWithShape="1">
                <a:blip r:embed="rId15"/>
                <a:stretch>
                  <a:fillRect l="-697" b="-30159"/>
                </a:stretch>
              </a:blipFill>
            </p:spPr>
            <p:txBody>
              <a:bodyPr/>
              <a:lstStyle/>
              <a:p>
                <a:r>
                  <a:rPr lang="zh-TW" altLang="en-US">
                    <a:noFill/>
                  </a:rPr>
                  <a:t> </a:t>
                </a:r>
                <a:endParaRPr lang="zh-TW" altLang="en-US">
                  <a:noFill/>
                </a:endParaRPr>
              </a:p>
            </p:txBody>
          </p:sp>
        </mc:Fallback>
      </mc:AlternateContent>
      <p:cxnSp>
        <p:nvCxnSpPr>
          <p:cNvPr id="39" name="直線單箭頭接點 38"/>
          <p:cNvCxnSpPr/>
          <p:nvPr/>
        </p:nvCxnSpPr>
        <p:spPr>
          <a:xfrm flipH="1">
            <a:off x="2206916" y="3786010"/>
            <a:ext cx="1520235" cy="70466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文字方塊 40"/>
              <p:cNvSpPr txBox="1"/>
              <p:nvPr/>
            </p:nvSpPr>
            <p:spPr>
              <a:xfrm>
                <a:off x="3111267" y="1310586"/>
                <a:ext cx="2410788"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3111267" y="1310586"/>
                <a:ext cx="2410788" cy="552715"/>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nimBg="1"/>
      <p:bldP spid="24" grpId="0" bldLvl="0" animBg="1"/>
      <p:bldP spid="25" grpId="0" bldLvl="0" animBg="1"/>
      <p:bldP spid="26" grpId="0" bldLvl="0" animBg="1"/>
      <p:bldP spid="33" grpId="0" bldLvl="0" animBg="1"/>
      <p:bldP spid="38"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Step 3: Find the best function</a:t>
            </a:r>
            <a:endParaRPr lang="zh-TW" altLang="en-US" dirty="0"/>
          </a:p>
        </p:txBody>
      </p:sp>
      <p:sp>
        <p:nvSpPr>
          <p:cNvPr id="3" name="內容版面配置區 2"/>
          <p:cNvSpPr>
            <a:spLocks noGrp="1"/>
          </p:cNvSpPr>
          <p:nvPr>
            <p:ph idx="1"/>
          </p:nvPr>
        </p:nvSpPr>
        <p:spPr/>
        <p:txBody>
          <a:bodyPr/>
          <a:lstStyle/>
          <a:p>
            <a:endParaRPr lang="zh-TW" altLang="en-US" sz="2400" dirty="0"/>
          </a:p>
          <a:p>
            <a:endParaRPr lang="zh-TW" altLang="en-US" dirty="0"/>
          </a:p>
          <a:p>
            <a:endParaRPr lang="zh-TW" altLang="en-US" dirty="0"/>
          </a:p>
        </p:txBody>
      </p:sp>
      <mc:AlternateContent xmlns:mc="http://schemas.openxmlformats.org/markup-compatibility/2006">
        <mc:Choice xmlns:a14="http://schemas.microsoft.com/office/drawing/2010/main" Requires="a14">
          <p:sp>
            <p:nvSpPr>
              <p:cNvPr id="20" name="文字方塊 19"/>
              <p:cNvSpPr txBox="1"/>
              <p:nvPr/>
            </p:nvSpPr>
            <p:spPr>
              <a:xfrm>
                <a:off x="1001486" y="2345035"/>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FF"/>
                          </a:solidFill>
                          <a:latin typeface="Cambria Math" panose="02040503050406030204" pitchFamily="18" charset="0"/>
                        </a:rPr>
                        <m:t>𝜕</m:t>
                      </m:r>
                      <m:sSub>
                        <m:sSubPr>
                          <m:ctrlPr>
                            <a:rPr lang="en-US" altLang="zh-TW" sz="2400" i="1" smtClean="0">
                              <a:solidFill>
                                <a:srgbClr val="0000FF"/>
                              </a:solidFill>
                              <a:latin typeface="Cambria Math" panose="02040503050406030204" pitchFamily="18" charset="0"/>
                            </a:rPr>
                          </m:ctrlPr>
                        </m:sSubPr>
                        <m:e>
                          <m:r>
                            <a:rPr lang="en-US" altLang="zh-TW" sz="2400" b="0" i="1" smtClean="0">
                              <a:solidFill>
                                <a:srgbClr val="0000FF"/>
                              </a:solidFill>
                              <a:latin typeface="Cambria Math" panose="02040503050406030204" pitchFamily="18" charset="0"/>
                            </a:rPr>
                            <m:t>𝑤</m:t>
                          </m:r>
                        </m:e>
                        <m:sub>
                          <m:r>
                            <a:rPr lang="en-US" altLang="zh-TW" sz="2400" b="0" i="1" smtClean="0">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20" name="文字方塊 19"/>
              <p:cNvSpPr txBox="1">
                <a:spLocks noRot="1" noChangeAspect="1" noMove="1" noResize="1" noEditPoints="1" noAdjustHandles="1" noChangeArrowheads="1" noChangeShapeType="1" noTextEdit="1"/>
              </p:cNvSpPr>
              <p:nvPr/>
            </p:nvSpPr>
            <p:spPr>
              <a:xfrm>
                <a:off x="1001486" y="2345035"/>
                <a:ext cx="564706" cy="369332"/>
              </a:xfrm>
              <a:prstGeom prst="rect">
                <a:avLst/>
              </a:prstGeom>
              <a:blipFill rotWithShape="1">
                <a:blip r:embed="rId1"/>
                <a:stretch>
                  <a:fillRect l="-12903" r="-3226" b="-16667"/>
                </a:stretch>
              </a:blipFill>
            </p:spPr>
            <p:txBody>
              <a:bodyPr/>
              <a:lstStyle/>
              <a:p>
                <a:r>
                  <a:rPr lang="zh-TW" altLang="en-US">
                    <a:noFill/>
                  </a:rPr>
                  <a:t> </a:t>
                </a:r>
                <a:endParaRPr lang="zh-TW" altLang="en-US">
                  <a:noFill/>
                </a:endParaRPr>
              </a:p>
            </p:txBody>
          </p:sp>
        </mc:Fallback>
      </mc:AlternateContent>
      <p:cxnSp>
        <p:nvCxnSpPr>
          <p:cNvPr id="21" name="直線接點 20"/>
          <p:cNvCxnSpPr/>
          <p:nvPr/>
        </p:nvCxnSpPr>
        <p:spPr>
          <a:xfrm flipV="1">
            <a:off x="494514" y="2345035"/>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矩形 21"/>
              <p:cNvSpPr/>
              <p:nvPr/>
            </p:nvSpPr>
            <p:spPr>
              <a:xfrm>
                <a:off x="357195" y="1894095"/>
                <a:ext cx="170610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r>
                        <a:rPr lang="en-US" altLang="zh-TW" sz="2400" i="1" smtClean="0">
                          <a:latin typeface="Cambria Math" panose="02040503050406030204" pitchFamily="18" charset="0"/>
                        </a:rPr>
                        <m:t>𝑙𝑛𝐿</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22" name="矩形 21"/>
              <p:cNvSpPr>
                <a:spLocks noRot="1" noChangeAspect="1" noMove="1" noResize="1" noEditPoints="1" noAdjustHandles="1" noChangeArrowheads="1" noChangeShapeType="1" noTextEdit="1"/>
              </p:cNvSpPr>
              <p:nvPr/>
            </p:nvSpPr>
            <p:spPr>
              <a:xfrm>
                <a:off x="357195" y="1894095"/>
                <a:ext cx="1706108" cy="461665"/>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1850567" y="1690689"/>
                <a:ext cx="7056291"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r>
                                <a:rPr lang="en-US" altLang="zh-TW" sz="2400" i="1">
                                  <a:latin typeface="Cambria Math" panose="02040503050406030204" pitchFamily="18" charset="0"/>
                                </a:rPr>
                                <m:t>𝑙𝑛</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b="0" i="1" smtClean="0">
                                              <a:latin typeface="Cambria Math" panose="02040503050406030204" pitchFamily="18" charset="0"/>
                                            </a:rPr>
                                            <m:t>𝑛</m:t>
                                          </m:r>
                                        </m:sup>
                                      </m:sSup>
                                    </m:e>
                                  </m:d>
                                </m:e>
                              </m:d>
                            </m:e>
                          </m:d>
                        </m:e>
                      </m:nary>
                    </m:oMath>
                  </m:oMathPara>
                </a14:m>
                <a:endParaRPr lang="zh-TW" altLang="en-US" sz="2400" dirty="0"/>
              </a:p>
            </p:txBody>
          </p:sp>
        </mc:Choice>
        <mc:Fallback>
          <p:sp>
            <p:nvSpPr>
              <p:cNvPr id="23" name="矩形 22"/>
              <p:cNvSpPr>
                <a:spLocks noRot="1" noChangeAspect="1" noMove="1" noResize="1" noEditPoints="1" noAdjustHandles="1" noChangeArrowheads="1" noChangeShapeType="1" noTextEdit="1"/>
              </p:cNvSpPr>
              <p:nvPr/>
            </p:nvSpPr>
            <p:spPr>
              <a:xfrm>
                <a:off x="1850567" y="1690689"/>
                <a:ext cx="7056291" cy="988540"/>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3926328"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FF"/>
                          </a:solidFill>
                          <a:latin typeface="Cambria Math" panose="02040503050406030204" pitchFamily="18" charset="0"/>
                        </a:rPr>
                        <m:t>𝜕</m:t>
                      </m:r>
                      <m:sSub>
                        <m:sSubPr>
                          <m:ctrlPr>
                            <a:rPr lang="en-US" altLang="zh-TW" sz="2400" i="1" smtClean="0">
                              <a:solidFill>
                                <a:srgbClr val="0000FF"/>
                              </a:solidFill>
                              <a:latin typeface="Cambria Math" panose="02040503050406030204" pitchFamily="18" charset="0"/>
                            </a:rPr>
                          </m:ctrlPr>
                        </m:sSubPr>
                        <m:e>
                          <m:r>
                            <a:rPr lang="en-US" altLang="zh-TW" sz="2400" b="0" i="1" smtClean="0">
                              <a:solidFill>
                                <a:srgbClr val="0000FF"/>
                              </a:solidFill>
                              <a:latin typeface="Cambria Math" panose="02040503050406030204" pitchFamily="18" charset="0"/>
                            </a:rPr>
                            <m:t>𝑤</m:t>
                          </m:r>
                        </m:e>
                        <m:sub>
                          <m:r>
                            <a:rPr lang="en-US" altLang="zh-TW" sz="2400" b="0" i="1" smtClean="0">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24" name="文字方塊 23"/>
              <p:cNvSpPr txBox="1">
                <a:spLocks noRot="1" noChangeAspect="1" noMove="1" noResize="1" noEditPoints="1" noAdjustHandles="1" noChangeArrowheads="1" noChangeShapeType="1" noTextEdit="1"/>
              </p:cNvSpPr>
              <p:nvPr/>
            </p:nvSpPr>
            <p:spPr>
              <a:xfrm>
                <a:off x="3926328" y="2355760"/>
                <a:ext cx="564706" cy="369332"/>
              </a:xfrm>
              <a:prstGeom prst="rect">
                <a:avLst/>
              </a:prstGeom>
              <a:blipFill rotWithShape="1">
                <a:blip r:embed="rId4"/>
                <a:stretch>
                  <a:fillRect l="-12903" r="-3226" b="-14754"/>
                </a:stretch>
              </a:blipFill>
            </p:spPr>
            <p:txBody>
              <a:bodyPr/>
              <a:lstStyle/>
              <a:p>
                <a:r>
                  <a:rPr lang="zh-TW" altLang="en-US">
                    <a:noFill/>
                  </a:rPr>
                  <a:t> </a:t>
                </a:r>
                <a:endParaRPr lang="zh-TW" altLang="en-US">
                  <a:noFill/>
                </a:endParaRPr>
              </a:p>
            </p:txBody>
          </p:sp>
        </mc:Fallback>
      </mc:AlternateContent>
      <p:cxnSp>
        <p:nvCxnSpPr>
          <p:cNvPr id="25" name="直線接點 24"/>
          <p:cNvCxnSpPr/>
          <p:nvPr/>
        </p:nvCxnSpPr>
        <p:spPr>
          <a:xfrm flipV="1">
            <a:off x="3419356" y="2355760"/>
            <a:ext cx="1481705"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文字方塊 25"/>
              <p:cNvSpPr txBox="1"/>
              <p:nvPr/>
            </p:nvSpPr>
            <p:spPr>
              <a:xfrm>
                <a:off x="7251919" y="2355760"/>
                <a:ext cx="5647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solidFill>
                            <a:srgbClr val="0000FF"/>
                          </a:solidFill>
                          <a:latin typeface="Cambria Math" panose="02040503050406030204" pitchFamily="18" charset="0"/>
                        </a:rPr>
                        <m:t>𝜕</m:t>
                      </m:r>
                      <m:sSub>
                        <m:sSubPr>
                          <m:ctrlPr>
                            <a:rPr lang="en-US" altLang="zh-TW" sz="2400" i="1" smtClean="0">
                              <a:solidFill>
                                <a:srgbClr val="0000FF"/>
                              </a:solidFill>
                              <a:latin typeface="Cambria Math" panose="02040503050406030204" pitchFamily="18" charset="0"/>
                            </a:rPr>
                          </m:ctrlPr>
                        </m:sSubPr>
                        <m:e>
                          <m:r>
                            <a:rPr lang="en-US" altLang="zh-TW" sz="2400" b="0" i="1" smtClean="0">
                              <a:solidFill>
                                <a:srgbClr val="0000FF"/>
                              </a:solidFill>
                              <a:latin typeface="Cambria Math" panose="02040503050406030204" pitchFamily="18" charset="0"/>
                            </a:rPr>
                            <m:t>𝑤</m:t>
                          </m:r>
                        </m:e>
                        <m:sub>
                          <m:r>
                            <a:rPr lang="en-US" altLang="zh-TW" sz="2400" b="0" i="1" smtClean="0">
                              <a:solidFill>
                                <a:srgbClr val="0000FF"/>
                              </a:solidFill>
                              <a:latin typeface="Cambria Math" panose="02040503050406030204" pitchFamily="18" charset="0"/>
                            </a:rPr>
                            <m:t>𝑖</m:t>
                          </m:r>
                        </m:sub>
                      </m:sSub>
                    </m:oMath>
                  </m:oMathPara>
                </a14:m>
                <a:endParaRPr lang="zh-TW" altLang="en-US" sz="2400" dirty="0">
                  <a:solidFill>
                    <a:srgbClr val="0000FF"/>
                  </a:solidFill>
                </a:endParaRPr>
              </a:p>
            </p:txBody>
          </p:sp>
        </mc:Choice>
        <mc:Fallback>
          <p:sp>
            <p:nvSpPr>
              <p:cNvPr id="26" name="文字方塊 25"/>
              <p:cNvSpPr txBox="1">
                <a:spLocks noRot="1" noChangeAspect="1" noMove="1" noResize="1" noEditPoints="1" noAdjustHandles="1" noChangeArrowheads="1" noChangeShapeType="1" noTextEdit="1"/>
              </p:cNvSpPr>
              <p:nvPr/>
            </p:nvSpPr>
            <p:spPr>
              <a:xfrm>
                <a:off x="7251919" y="2355760"/>
                <a:ext cx="564706" cy="369332"/>
              </a:xfrm>
              <a:prstGeom prst="rect">
                <a:avLst/>
              </a:prstGeom>
              <a:blipFill rotWithShape="1">
                <a:blip r:embed="rId5"/>
                <a:stretch>
                  <a:fillRect l="-13043" r="-4348" b="-14754"/>
                </a:stretch>
              </a:blipFill>
            </p:spPr>
            <p:txBody>
              <a:bodyPr/>
              <a:lstStyle/>
              <a:p>
                <a:r>
                  <a:rPr lang="zh-TW" altLang="en-US">
                    <a:noFill/>
                  </a:rPr>
                  <a:t> </a:t>
                </a:r>
                <a:endParaRPr lang="zh-TW" altLang="en-US">
                  <a:noFill/>
                </a:endParaRPr>
              </a:p>
            </p:txBody>
          </p:sp>
        </mc:Fallback>
      </mc:AlternateContent>
      <p:cxnSp>
        <p:nvCxnSpPr>
          <p:cNvPr id="27" name="直線接點 26"/>
          <p:cNvCxnSpPr/>
          <p:nvPr/>
        </p:nvCxnSpPr>
        <p:spPr>
          <a:xfrm>
            <a:off x="6354059" y="2355760"/>
            <a:ext cx="2146776"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499210" y="1894095"/>
            <a:ext cx="1392826" cy="820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327942" y="1904820"/>
            <a:ext cx="2293543" cy="820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2" name="矩形 31"/>
              <p:cNvSpPr/>
              <p:nvPr/>
            </p:nvSpPr>
            <p:spPr>
              <a:xfrm>
                <a:off x="420648" y="2814165"/>
                <a:ext cx="7234416"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𝑖</m:t>
                                  </m:r>
                                </m:sub>
                                <m:sup>
                                  <m:r>
                                    <a:rPr lang="en-US" altLang="zh-TW" sz="2400" b="0" i="1" smtClean="0">
                                      <a:latin typeface="Cambria Math" panose="02040503050406030204" pitchFamily="18" charset="0"/>
                                    </a:rPr>
                                    <m:t>𝑛</m:t>
                                  </m:r>
                                </m:sup>
                              </m:sSubSup>
                              <m:r>
                                <a:rPr lang="en-US" altLang="zh-TW" sz="2400" b="0" i="1" smtClean="0">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b="0" i="1" smtClean="0">
                                          <a:latin typeface="Cambria Math" panose="02040503050406030204" pitchFamily="18" charset="0"/>
                                        </a:rPr>
                                        <m:t>𝑛</m:t>
                                      </m:r>
                                    </m:sup>
                                  </m:sSup>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e>
                          </m:d>
                        </m:e>
                      </m:nary>
                    </m:oMath>
                  </m:oMathPara>
                </a14:m>
                <a:endParaRPr lang="zh-TW" altLang="en-US" sz="2400" dirty="0"/>
              </a:p>
            </p:txBody>
          </p:sp>
        </mc:Choice>
        <mc:Fallback>
          <p:sp>
            <p:nvSpPr>
              <p:cNvPr id="32" name="矩形 31"/>
              <p:cNvSpPr>
                <a:spLocks noRot="1" noChangeAspect="1" noMove="1" noResize="1" noEditPoints="1" noAdjustHandles="1" noChangeArrowheads="1" noChangeShapeType="1" noTextEdit="1"/>
              </p:cNvSpPr>
              <p:nvPr/>
            </p:nvSpPr>
            <p:spPr>
              <a:xfrm>
                <a:off x="420648" y="2814165"/>
                <a:ext cx="7234416" cy="988540"/>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415244" y="3828843"/>
                <a:ext cx="7345409"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i="1">
                              <a:latin typeface="Cambria Math" panose="02040503050406030204" pitchFamily="18" charset="0"/>
                            </a:rPr>
                            <m:t>−</m:t>
                          </m:r>
                          <m:d>
                            <m:dPr>
                              <m:begChr m:val="["/>
                              <m:endChr m:val="]"/>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e>
                      </m:nary>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34" name="矩形 33"/>
              <p:cNvSpPr>
                <a:spLocks noRot="1" noChangeAspect="1" noMove="1" noResize="1" noEditPoints="1" noAdjustHandles="1" noChangeArrowheads="1" noChangeShapeType="1" noTextEdit="1"/>
              </p:cNvSpPr>
              <p:nvPr/>
            </p:nvSpPr>
            <p:spPr>
              <a:xfrm>
                <a:off x="415244" y="3828843"/>
                <a:ext cx="7345409" cy="988540"/>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cxnSp>
        <p:nvCxnSpPr>
          <p:cNvPr id="37" name="直線接點 36"/>
          <p:cNvCxnSpPr/>
          <p:nvPr/>
        </p:nvCxnSpPr>
        <p:spPr>
          <a:xfrm>
            <a:off x="2140080" y="4152312"/>
            <a:ext cx="1625377" cy="3164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4079775" y="3633815"/>
            <a:ext cx="329061"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7073225" y="3622457"/>
            <a:ext cx="329061"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矩形 41"/>
              <p:cNvSpPr/>
              <p:nvPr/>
            </p:nvSpPr>
            <p:spPr>
              <a:xfrm>
                <a:off x="415244" y="4755380"/>
                <a:ext cx="3829062"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b="0" i="1" smtClean="0">
                              <a:latin typeface="Cambria Math" panose="02040503050406030204" pitchFamily="18" charset="0"/>
                            </a:rPr>
                            <m:t>−</m:t>
                          </m:r>
                          <m:d>
                            <m:dPr>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e>
                      </m:nary>
                    </m:oMath>
                  </m:oMathPara>
                </a14:m>
                <a:endParaRPr lang="zh-TW" altLang="en-US" sz="2400" dirty="0"/>
              </a:p>
            </p:txBody>
          </p:sp>
        </mc:Choice>
        <mc:Fallback>
          <p:sp>
            <p:nvSpPr>
              <p:cNvPr id="42" name="矩形 41"/>
              <p:cNvSpPr>
                <a:spLocks noRot="1" noChangeAspect="1" noMove="1" noResize="1" noEditPoints="1" noAdjustHandles="1" noChangeArrowheads="1" noChangeShapeType="1" noTextEdit="1"/>
              </p:cNvSpPr>
              <p:nvPr/>
            </p:nvSpPr>
            <p:spPr>
              <a:xfrm>
                <a:off x="415244" y="4755380"/>
                <a:ext cx="3829062" cy="98854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cxnSp>
        <p:nvCxnSpPr>
          <p:cNvPr id="43" name="直線接點 42"/>
          <p:cNvCxnSpPr/>
          <p:nvPr/>
        </p:nvCxnSpPr>
        <p:spPr>
          <a:xfrm>
            <a:off x="2200626" y="3494271"/>
            <a:ext cx="216573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a:off x="5882512" y="3494271"/>
            <a:ext cx="151977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矩形 47"/>
              <p:cNvSpPr/>
              <p:nvPr/>
            </p:nvSpPr>
            <p:spPr>
              <a:xfrm>
                <a:off x="3926328" y="5503121"/>
                <a:ext cx="51645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𝑖</m:t>
                          </m:r>
                        </m:sub>
                      </m:sSub>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b="0" i="1" smtClean="0">
                              <a:latin typeface="Cambria Math" panose="02040503050406030204" pitchFamily="18" charset="0"/>
                            </a:rPr>
                            <m:t>−</m:t>
                          </m:r>
                          <m:d>
                            <m:dPr>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e>
                      </m:nary>
                    </m:oMath>
                  </m:oMathPara>
                </a14:m>
                <a:endParaRPr lang="zh-TW" altLang="en-US" sz="2400" dirty="0"/>
              </a:p>
            </p:txBody>
          </p:sp>
        </mc:Choice>
        <mc:Fallback>
          <p:sp>
            <p:nvSpPr>
              <p:cNvPr id="48" name="矩形 47"/>
              <p:cNvSpPr>
                <a:spLocks noRot="1" noChangeAspect="1" noMove="1" noResize="1" noEditPoints="1" noAdjustHandles="1" noChangeArrowheads="1" noChangeShapeType="1" noTextEdit="1"/>
              </p:cNvSpPr>
              <p:nvPr/>
            </p:nvSpPr>
            <p:spPr>
              <a:xfrm>
                <a:off x="3926328" y="5503121"/>
                <a:ext cx="5164555" cy="988540"/>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cxnSp>
        <p:nvCxnSpPr>
          <p:cNvPr id="49" name="直線接點 48"/>
          <p:cNvCxnSpPr/>
          <p:nvPr/>
        </p:nvCxnSpPr>
        <p:spPr>
          <a:xfrm>
            <a:off x="6530038" y="6184756"/>
            <a:ext cx="1797504"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51" name="文字方塊 50"/>
          <p:cNvSpPr txBox="1"/>
          <p:nvPr/>
        </p:nvSpPr>
        <p:spPr>
          <a:xfrm>
            <a:off x="4601722" y="4995593"/>
            <a:ext cx="4224218"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Larger difference, larger update</a:t>
            </a:r>
            <a:endParaRPr lang="zh-TW" altLang="en-US" sz="2400" dirty="0"/>
          </a:p>
        </p:txBody>
      </p:sp>
      <mc:AlternateContent xmlns:mc="http://schemas.openxmlformats.org/markup-compatibility/2006">
        <mc:Choice xmlns:a14="http://schemas.microsoft.com/office/drawing/2010/main" Requires="a14">
          <p:sp>
            <p:nvSpPr>
              <p:cNvPr id="53" name="文字方塊 52"/>
              <p:cNvSpPr txBox="1"/>
              <p:nvPr/>
            </p:nvSpPr>
            <p:spPr>
              <a:xfrm>
                <a:off x="6713831" y="1423141"/>
                <a:ext cx="1750992" cy="3855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53" name="文字方塊 52"/>
              <p:cNvSpPr txBox="1">
                <a:spLocks noRot="1" noChangeAspect="1" noMove="1" noResize="1" noEditPoints="1" noAdjustHandles="1" noChangeArrowheads="1" noChangeShapeType="1" noTextEdit="1"/>
              </p:cNvSpPr>
              <p:nvPr/>
            </p:nvSpPr>
            <p:spPr>
              <a:xfrm>
                <a:off x="6713831" y="1423141"/>
                <a:ext cx="1750992" cy="385555"/>
              </a:xfrm>
              <a:prstGeom prst="rect">
                <a:avLst/>
              </a:prstGeom>
              <a:blipFill rotWithShape="1">
                <a:blip r:embed="rId10"/>
                <a:stretch>
                  <a:fillRect l="-347" b="-29688"/>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4" name="文字方塊 53"/>
              <p:cNvSpPr txBox="1"/>
              <p:nvPr/>
            </p:nvSpPr>
            <p:spPr>
              <a:xfrm>
                <a:off x="3111267" y="1310586"/>
                <a:ext cx="2410788"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oMath>
                  </m:oMathPara>
                </a14:m>
                <a:endParaRPr lang="zh-TW" altLang="en-US" sz="2400" dirty="0"/>
              </a:p>
            </p:txBody>
          </p:sp>
        </mc:Choice>
        <mc:Fallback>
          <p:sp>
            <p:nvSpPr>
              <p:cNvPr id="54" name="文字方塊 53"/>
              <p:cNvSpPr txBox="1">
                <a:spLocks noRot="1" noChangeAspect="1" noMove="1" noResize="1" noEditPoints="1" noAdjustHandles="1" noChangeArrowheads="1" noChangeShapeType="1" noTextEdit="1"/>
              </p:cNvSpPr>
              <p:nvPr/>
            </p:nvSpPr>
            <p:spPr>
              <a:xfrm>
                <a:off x="3111267" y="1310586"/>
                <a:ext cx="2410788" cy="552715"/>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cxnSp>
        <p:nvCxnSpPr>
          <p:cNvPr id="56" name="直線接點 55"/>
          <p:cNvCxnSpPr/>
          <p:nvPr/>
        </p:nvCxnSpPr>
        <p:spPr>
          <a:xfrm>
            <a:off x="7254654" y="4506531"/>
            <a:ext cx="329061" cy="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8" name="直線接點 57"/>
          <p:cNvCxnSpPr/>
          <p:nvPr/>
        </p:nvCxnSpPr>
        <p:spPr>
          <a:xfrm>
            <a:off x="5447848" y="4102907"/>
            <a:ext cx="1625377" cy="31640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4" grpId="0" bldLvl="0" animBg="1"/>
      <p:bldP spid="42" grpId="0" bldLvl="0" animBg="1"/>
      <p:bldP spid="48" grpId="0" bldLvl="0" animBg="1"/>
      <p:bldP spid="51"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014207" y="195911"/>
            <a:ext cx="7116413" cy="523220"/>
          </a:xfrm>
          <a:prstGeom prst="rect">
            <a:avLst/>
          </a:prstGeom>
          <a:noFill/>
        </p:spPr>
        <p:txBody>
          <a:bodyPr wrap="square" rtlCol="0">
            <a:spAutoFit/>
          </a:bodyPr>
          <a:lstStyle/>
          <a:p>
            <a:pPr algn="ctr"/>
            <a:r>
              <a:rPr lang="en-US" altLang="zh-TW" sz="2800" b="1" i="1" u="sng" dirty="0"/>
              <a:t>Logistic Regression + Square Error</a:t>
            </a:r>
            <a:endParaRPr lang="zh-TW" altLang="en-US" sz="2800" b="1" i="1" u="sng" dirty="0"/>
          </a:p>
        </p:txBody>
      </p:sp>
      <mc:AlternateContent xmlns:mc="http://schemas.openxmlformats.org/markup-compatibility/2006">
        <mc:Choice xmlns:a14="http://schemas.microsoft.com/office/drawing/2010/main" Requires="a14">
          <p:sp>
            <p:nvSpPr>
              <p:cNvPr id="5" name="文字方塊 4"/>
              <p:cNvSpPr txBox="1"/>
              <p:nvPr/>
            </p:nvSpPr>
            <p:spPr>
              <a:xfrm>
                <a:off x="2060507" y="936644"/>
                <a:ext cx="3597331" cy="98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zh-TW" altLang="en-US" sz="2400" b="0" i="1" smtClean="0">
                          <a:latin typeface="Cambria Math" panose="02040503050406030204" pitchFamily="18" charset="0"/>
                        </a:rPr>
                        <m:t>𝜎</m:t>
                      </m:r>
                      <m:d>
                        <m:dPr>
                          <m:ctrlPr>
                            <a:rPr lang="en-US" altLang="zh-TW" sz="2400" b="0" i="1" smtClean="0">
                              <a:latin typeface="Cambria Math" panose="02040503050406030204" pitchFamily="18" charset="0"/>
                            </a:rPr>
                          </m:ctrlPr>
                        </m:dPr>
                        <m:e>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2060507" y="936644"/>
                <a:ext cx="3597331" cy="981935"/>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 name="文字方塊 7"/>
              <p:cNvSpPr txBox="1"/>
              <p:nvPr/>
            </p:nvSpPr>
            <p:spPr>
              <a:xfrm>
                <a:off x="1927542" y="2043661"/>
                <a:ext cx="6891230"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1927542" y="2043661"/>
                <a:ext cx="6891230" cy="461665"/>
              </a:xfrm>
              <a:prstGeom prst="rect">
                <a:avLst/>
              </a:prstGeom>
              <a:blipFill rotWithShape="1">
                <a:blip r:embed="rId2"/>
                <a:stretch>
                  <a:fillRect l="-1326"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3399796" y="2573455"/>
                <a:ext cx="3946721"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e>
                      </m:d>
                      <m:r>
                        <a:rPr lang="en-US" altLang="zh-TW" sz="2400" b="0" i="1" smtClean="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sSup>
                            <m:sSupPr>
                              <m:ctrlPr>
                                <a:rPr lang="en-US" altLang="zh-TW" sz="2400" b="0" i="1" smtClean="0">
                                  <a:latin typeface="Cambria Math" panose="02040503050406030204" pitchFamily="18" charset="0"/>
                                </a:rPr>
                              </m:ctrlPr>
                            </m:sSupPr>
                            <m:e>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e>
                              </m:d>
                            </m:e>
                            <m:sup>
                              <m:r>
                                <a:rPr lang="en-US" altLang="zh-TW" sz="2400" b="0" i="1" smtClean="0">
                                  <a:latin typeface="Cambria Math" panose="02040503050406030204" pitchFamily="18" charset="0"/>
                                </a:rPr>
                                <m:t>2</m:t>
                              </m:r>
                            </m:sup>
                          </m:sSup>
                        </m:e>
                      </m:nary>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3399796" y="2573455"/>
                <a:ext cx="3946721" cy="896207"/>
              </a:xfrm>
              <a:prstGeom prst="rect">
                <a:avLst/>
              </a:prstGeom>
              <a:blipFill rotWithShape="1">
                <a:blip r:embed="rId3"/>
                <a:stretch>
                  <a:fillRect/>
                </a:stretch>
              </a:blipFill>
            </p:spPr>
            <p:txBody>
              <a:bodyPr/>
              <a:lstStyle/>
              <a:p>
                <a:r>
                  <a:rPr lang="zh-TW" altLang="en-US">
                    <a:noFill/>
                  </a:rPr>
                  <a:t> </a:t>
                </a:r>
                <a:endParaRPr lang="zh-TW" altLang="en-US">
                  <a:noFill/>
                </a:endParaRPr>
              </a:p>
            </p:txBody>
          </p:sp>
        </mc:Fallback>
      </mc:AlternateContent>
      <p:sp>
        <p:nvSpPr>
          <p:cNvPr id="11" name="文字方塊 10"/>
          <p:cNvSpPr txBox="1"/>
          <p:nvPr/>
        </p:nvSpPr>
        <p:spPr>
          <a:xfrm>
            <a:off x="441642" y="1166002"/>
            <a:ext cx="1485900" cy="523220"/>
          </a:xfrm>
          <a:prstGeom prst="rect">
            <a:avLst/>
          </a:prstGeom>
          <a:noFill/>
        </p:spPr>
        <p:txBody>
          <a:bodyPr wrap="square" rtlCol="0">
            <a:spAutoFit/>
          </a:bodyPr>
          <a:lstStyle/>
          <a:p>
            <a:pPr algn="ctr"/>
            <a:r>
              <a:rPr lang="en-US" altLang="zh-TW" sz="2800" dirty="0"/>
              <a:t>Step 1:</a:t>
            </a:r>
            <a:endParaRPr lang="zh-TW" altLang="en-US" sz="2800" dirty="0"/>
          </a:p>
        </p:txBody>
      </p:sp>
      <p:sp>
        <p:nvSpPr>
          <p:cNvPr id="12" name="文字方塊 11"/>
          <p:cNvSpPr txBox="1"/>
          <p:nvPr/>
        </p:nvSpPr>
        <p:spPr>
          <a:xfrm>
            <a:off x="441642" y="2012884"/>
            <a:ext cx="1485900" cy="523220"/>
          </a:xfrm>
          <a:prstGeom prst="rect">
            <a:avLst/>
          </a:prstGeom>
          <a:noFill/>
        </p:spPr>
        <p:txBody>
          <a:bodyPr wrap="square" rtlCol="0">
            <a:spAutoFit/>
          </a:bodyPr>
          <a:lstStyle/>
          <a:p>
            <a:pPr algn="ctr"/>
            <a:r>
              <a:rPr lang="en-US" altLang="zh-TW" sz="2800" dirty="0"/>
              <a:t>Step 2:</a:t>
            </a:r>
            <a:endParaRPr lang="zh-TW" altLang="en-US" sz="2800" dirty="0"/>
          </a:p>
        </p:txBody>
      </p:sp>
      <mc:AlternateContent xmlns:mc="http://schemas.openxmlformats.org/markup-compatibility/2006">
        <mc:Choice xmlns:a14="http://schemas.microsoft.com/office/drawing/2010/main" Requires="a14">
          <p:sp>
            <p:nvSpPr>
              <p:cNvPr id="13" name="文字方塊 12"/>
              <p:cNvSpPr txBox="1"/>
              <p:nvPr/>
            </p:nvSpPr>
            <p:spPr>
              <a:xfrm>
                <a:off x="2661922" y="3731093"/>
                <a:ext cx="2312941"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=2</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d>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2661922" y="3731093"/>
                <a:ext cx="2312941" cy="416845"/>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5041259" y="3588340"/>
                <a:ext cx="1188339" cy="716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num>
                        <m:den>
                          <m:r>
                            <a:rPr lang="zh-TW" altLang="en-US" sz="2400" b="0" i="1" smtClean="0">
                              <a:latin typeface="Cambria Math" panose="02040503050406030204" pitchFamily="18" charset="0"/>
                            </a:rPr>
                            <m:t>𝜕</m:t>
                          </m:r>
                          <m:r>
                            <a:rPr lang="en-US" altLang="zh-TW" sz="2400" b="0" i="1" smtClean="0">
                              <a:latin typeface="Cambria Math" panose="02040503050406030204" pitchFamily="18" charset="0"/>
                            </a:rPr>
                            <m:t>𝑧</m:t>
                          </m:r>
                        </m:den>
                      </m:f>
                    </m:oMath>
                  </m:oMathPara>
                </a14:m>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5041259" y="3588340"/>
                <a:ext cx="1188339" cy="716735"/>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19" name="文字方塊 18"/>
          <p:cNvSpPr txBox="1"/>
          <p:nvPr/>
        </p:nvSpPr>
        <p:spPr>
          <a:xfrm>
            <a:off x="441642" y="3489200"/>
            <a:ext cx="1485900" cy="523220"/>
          </a:xfrm>
          <a:prstGeom prst="rect">
            <a:avLst/>
          </a:prstGeom>
          <a:noFill/>
        </p:spPr>
        <p:txBody>
          <a:bodyPr wrap="square" rtlCol="0">
            <a:spAutoFit/>
          </a:bodyPr>
          <a:lstStyle/>
          <a:p>
            <a:pPr algn="ctr"/>
            <a:r>
              <a:rPr lang="en-US" altLang="zh-TW" sz="2800" dirty="0"/>
              <a:t>Step 3:</a:t>
            </a:r>
            <a:endParaRPr lang="zh-TW" altLang="en-US" sz="2800" dirty="0"/>
          </a:p>
        </p:txBody>
      </p:sp>
      <mc:AlternateContent xmlns:mc="http://schemas.openxmlformats.org/markup-compatibility/2006">
        <mc:Choice xmlns:a14="http://schemas.microsoft.com/office/drawing/2010/main" Requires="a14">
          <p:sp>
            <p:nvSpPr>
              <p:cNvPr id="20" name="文字方塊 19"/>
              <p:cNvSpPr txBox="1"/>
              <p:nvPr/>
            </p:nvSpPr>
            <p:spPr>
              <a:xfrm>
                <a:off x="2632694" y="4396931"/>
                <a:ext cx="5392887"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=2</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oMath>
                  </m:oMathPara>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2632694" y="4396931"/>
                <a:ext cx="5392887" cy="552715"/>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 name="文字方塊 1"/>
              <p:cNvSpPr txBox="1"/>
              <p:nvPr/>
            </p:nvSpPr>
            <p:spPr>
              <a:xfrm>
                <a:off x="527832" y="5135410"/>
                <a:ext cx="140736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=1</m:t>
                      </m:r>
                    </m:oMath>
                  </m:oMathPara>
                </a14:m>
                <a:endParaRPr lang="zh-TW" altLang="en-US" sz="2400" dirty="0"/>
              </a:p>
            </p:txBody>
          </p:sp>
        </mc:Choice>
        <mc:Fallback>
          <p:sp>
            <p:nvSpPr>
              <p:cNvPr id="2" name="文字方塊 1"/>
              <p:cNvSpPr txBox="1">
                <a:spLocks noRot="1" noChangeAspect="1" noMove="1" noResize="1" noEditPoints="1" noAdjustHandles="1" noChangeArrowheads="1" noChangeShapeType="1" noTextEdit="1"/>
              </p:cNvSpPr>
              <p:nvPr/>
            </p:nvSpPr>
            <p:spPr>
              <a:xfrm>
                <a:off x="527832" y="5135410"/>
                <a:ext cx="1407364" cy="461665"/>
              </a:xfrm>
              <a:prstGeom prst="rect">
                <a:avLst/>
              </a:prstGeom>
              <a:blipFill rotWithShape="1">
                <a:blip r:embed="rId7"/>
                <a:stretch>
                  <a:fillRect t="-3947" b="-1052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1" name="文字方塊 20"/>
              <p:cNvSpPr txBox="1"/>
              <p:nvPr/>
            </p:nvSpPr>
            <p:spPr>
              <a:xfrm>
                <a:off x="2060094" y="5178708"/>
                <a:ext cx="2258042" cy="477888"/>
              </a:xfrm>
              <a:prstGeom prst="rect">
                <a:avLst/>
              </a:prstGeom>
              <a:noFill/>
            </p:spPr>
            <p:txBody>
              <a:bodyPr wrap="square" rtlCol="0">
                <a:spAutoFit/>
              </a:bodyPr>
              <a:lstStyle/>
              <a:p>
                <a:r>
                  <a:rPr lang="en-US" altLang="zh-TW" sz="2400" dirty="0"/>
                  <a:t>If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b="0" i="1" smtClean="0">
                        <a:latin typeface="Cambria Math" panose="02040503050406030204" pitchFamily="18" charset="0"/>
                      </a:rPr>
                      <m:t>=1</m:t>
                    </m:r>
                  </m:oMath>
                </a14:m>
                <a:endParaRPr lang="zh-TW" altLang="en-US" sz="2400" dirty="0"/>
              </a:p>
            </p:txBody>
          </p:sp>
        </mc:Choice>
        <mc:Fallback>
          <p:sp>
            <p:nvSpPr>
              <p:cNvPr id="21" name="文字方塊 20"/>
              <p:cNvSpPr txBox="1">
                <a:spLocks noRot="1" noChangeAspect="1" noMove="1" noResize="1" noEditPoints="1" noAdjustHandles="1" noChangeArrowheads="1" noChangeShapeType="1" noTextEdit="1"/>
              </p:cNvSpPr>
              <p:nvPr/>
            </p:nvSpPr>
            <p:spPr>
              <a:xfrm>
                <a:off x="2060094" y="5178708"/>
                <a:ext cx="2258042" cy="477888"/>
              </a:xfrm>
              <a:prstGeom prst="rect">
                <a:avLst/>
              </a:prstGeom>
              <a:blipFill rotWithShape="1">
                <a:blip r:embed="rId8"/>
                <a:stretch>
                  <a:fillRect l="-4324" t="-8974" b="-2692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6890883" y="5248118"/>
                <a:ext cx="16465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𝐿</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b="0" i="1" smtClean="0">
                          <a:latin typeface="Cambria Math" panose="02040503050406030204" pitchFamily="18" charset="0"/>
                        </a:rPr>
                        <m:t>=0</m:t>
                      </m:r>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6890883" y="5248118"/>
                <a:ext cx="1646540" cy="369332"/>
              </a:xfrm>
              <a:prstGeom prst="rect">
                <a:avLst/>
              </a:prstGeom>
              <a:blipFill rotWithShape="1">
                <a:blip r:embed="rId9"/>
                <a:stretch>
                  <a:fillRect l="-10370" t="-171667" r="-4444" b="-25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2060507" y="5927735"/>
                <a:ext cx="2258042" cy="477888"/>
              </a:xfrm>
              <a:prstGeom prst="rect">
                <a:avLst/>
              </a:prstGeom>
              <a:noFill/>
            </p:spPr>
            <p:txBody>
              <a:bodyPr wrap="square" rtlCol="0">
                <a:spAutoFit/>
              </a:bodyPr>
              <a:lstStyle/>
              <a:p>
                <a:r>
                  <a:rPr lang="en-US" altLang="zh-TW" sz="2400" dirty="0"/>
                  <a:t>If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b="0" i="1" smtClean="0">
                        <a:latin typeface="Cambria Math" panose="02040503050406030204" pitchFamily="18" charset="0"/>
                      </a:rPr>
                      <m:t>=0</m:t>
                    </m:r>
                  </m:oMath>
                </a14:m>
                <a:endParaRPr lang="zh-TW" altLang="en-US" sz="2400" dirty="0"/>
              </a:p>
            </p:txBody>
          </p:sp>
        </mc:Choice>
        <mc:Fallback>
          <p:sp>
            <p:nvSpPr>
              <p:cNvPr id="23" name="文字方塊 22"/>
              <p:cNvSpPr txBox="1">
                <a:spLocks noRot="1" noChangeAspect="1" noMove="1" noResize="1" noEditPoints="1" noAdjustHandles="1" noChangeArrowheads="1" noChangeShapeType="1" noTextEdit="1"/>
              </p:cNvSpPr>
              <p:nvPr/>
            </p:nvSpPr>
            <p:spPr>
              <a:xfrm>
                <a:off x="2060507" y="5927735"/>
                <a:ext cx="2258042" cy="477888"/>
              </a:xfrm>
              <a:prstGeom prst="rect">
                <a:avLst/>
              </a:prstGeom>
              <a:blipFill rotWithShape="1">
                <a:blip r:embed="rId10"/>
                <a:stretch>
                  <a:fillRect l="-4054" t="-8861" b="-2531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6891296" y="6011554"/>
                <a:ext cx="16465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𝐿</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b="0" i="1" smtClean="0">
                          <a:latin typeface="Cambria Math" panose="02040503050406030204" pitchFamily="18" charset="0"/>
                        </a:rPr>
                        <m:t>=0</m:t>
                      </m:r>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6891296" y="6011554"/>
                <a:ext cx="1646540" cy="369332"/>
              </a:xfrm>
              <a:prstGeom prst="rect">
                <a:avLst/>
              </a:prstGeom>
              <a:blipFill rotWithShape="1">
                <a:blip r:embed="rId11"/>
                <a:stretch>
                  <a:fillRect l="-10332" t="-167213" r="-4059" b="-250820"/>
                </a:stretch>
              </a:blipFill>
            </p:spPr>
            <p:txBody>
              <a:bodyPr/>
              <a:lstStyle/>
              <a:p>
                <a:r>
                  <a:rPr lang="zh-TW" altLang="en-US">
                    <a:noFill/>
                  </a:rPr>
                  <a:t> </a:t>
                </a:r>
                <a:endParaRPr lang="zh-TW" altLang="en-US">
                  <a:noFill/>
                </a:endParaRPr>
              </a:p>
            </p:txBody>
          </p:sp>
        </mc:Fallback>
      </mc:AlternateContent>
      <p:sp>
        <p:nvSpPr>
          <p:cNvPr id="3" name="文字方塊 2"/>
          <p:cNvSpPr txBox="1"/>
          <p:nvPr/>
        </p:nvSpPr>
        <p:spPr>
          <a:xfrm>
            <a:off x="4122055" y="5943958"/>
            <a:ext cx="2218291" cy="461665"/>
          </a:xfrm>
          <a:prstGeom prst="rect">
            <a:avLst/>
          </a:prstGeom>
          <a:noFill/>
        </p:spPr>
        <p:txBody>
          <a:bodyPr wrap="square" rtlCol="0">
            <a:spAutoFit/>
          </a:bodyPr>
          <a:lstStyle/>
          <a:p>
            <a:r>
              <a:rPr lang="en-US" altLang="zh-TW" sz="2400" dirty="0"/>
              <a:t>(far from target)</a:t>
            </a:r>
            <a:endParaRPr lang="zh-TW" altLang="en-US" sz="2400" dirty="0"/>
          </a:p>
        </p:txBody>
      </p:sp>
      <p:sp>
        <p:nvSpPr>
          <p:cNvPr id="26" name="文字方塊 25"/>
          <p:cNvSpPr txBox="1"/>
          <p:nvPr/>
        </p:nvSpPr>
        <p:spPr>
          <a:xfrm>
            <a:off x="4121641" y="5187655"/>
            <a:ext cx="2218291" cy="461665"/>
          </a:xfrm>
          <a:prstGeom prst="rect">
            <a:avLst/>
          </a:prstGeom>
          <a:noFill/>
        </p:spPr>
        <p:txBody>
          <a:bodyPr wrap="square" rtlCol="0">
            <a:spAutoFit/>
          </a:bodyPr>
          <a:lstStyle/>
          <a:p>
            <a:r>
              <a:rPr lang="en-US" altLang="zh-TW" sz="2400" dirty="0"/>
              <a:t>(close to target)</a:t>
            </a:r>
            <a:endParaRPr lang="zh-TW" altLang="en-US" sz="2400" dirty="0"/>
          </a:p>
        </p:txBody>
      </p:sp>
      <p:sp>
        <p:nvSpPr>
          <p:cNvPr id="6" name="箭號: 向右 5"/>
          <p:cNvSpPr/>
          <p:nvPr/>
        </p:nvSpPr>
        <p:spPr>
          <a:xfrm>
            <a:off x="6281874" y="5248118"/>
            <a:ext cx="550951" cy="40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右 26"/>
          <p:cNvSpPr/>
          <p:nvPr/>
        </p:nvSpPr>
        <p:spPr>
          <a:xfrm>
            <a:off x="6282287" y="6013368"/>
            <a:ext cx="550951" cy="40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文字方塊 27"/>
              <p:cNvSpPr txBox="1"/>
              <p:nvPr/>
            </p:nvSpPr>
            <p:spPr>
              <a:xfrm>
                <a:off x="441642" y="4003691"/>
                <a:ext cx="2119811" cy="803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i="1" smtClean="0">
                              <a:latin typeface="Cambria Math" panose="02040503050406030204" pitchFamily="18" charset="0"/>
                            </a:rPr>
                            <m:t> </m:t>
                          </m:r>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r>
                                <m:rPr>
                                  <m:nor/>
                                </m:rPr>
                                <a:rPr lang="en-US" altLang="zh-TW" sz="2400">
                                  <a:latin typeface="Cambria Math" panose="02040503050406030204" pitchFamily="18" charset="0"/>
                                </a:rPr>
                                <m:t>(</m:t>
                              </m:r>
                              <m:r>
                                <m:rPr>
                                  <m:nor/>
                                </m:rPr>
                                <a:rPr lang="en-US" altLang="zh-TW" sz="2400">
                                  <a:latin typeface="Cambria Math" panose="02040503050406030204" pitchFamily="18" charset="0"/>
                                </a:rPr>
                                <m:t>𝑥</m:t>
                              </m:r>
                              <m:r>
                                <m:rPr>
                                  <m:nor/>
                                </m:rPr>
                                <a:rPr lang="en-US" altLang="zh-TW" sz="2400">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r>
                                <a:rPr lang="en-US" altLang="zh-TW" sz="2400" i="1">
                                  <a:latin typeface="Cambria Math" panose="02040503050406030204" pitchFamily="18" charset="0"/>
                                </a:rPr>
                                <m:t>)</m:t>
                              </m:r>
                            </m:e>
                            <m:sup>
                              <m:r>
                                <a:rPr lang="en-US" altLang="zh-TW" sz="2400" b="0" i="1" smtClean="0">
                                  <a:latin typeface="Cambria Math" panose="02040503050406030204" pitchFamily="18" charset="0"/>
                                </a:rPr>
                                <m:t>2</m:t>
                              </m:r>
                            </m:sup>
                          </m:sSup>
                          <m:r>
                            <a:rPr lang="en-US" altLang="zh-TW" sz="2400" i="1" smtClean="0">
                              <a:latin typeface="Cambria Math" panose="02040503050406030204" pitchFamily="18" charset="0"/>
                            </a:rPr>
                            <m:t> </m:t>
                          </m:r>
                        </m:num>
                        <m:den>
                          <m:r>
                            <a:rPr lang="zh-TW" altLang="en-US"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𝑖</m:t>
                              </m:r>
                            </m:sub>
                          </m:sSub>
                        </m:den>
                      </m:f>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441642" y="4003691"/>
                <a:ext cx="2119811" cy="803553"/>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6399580" y="3592767"/>
                <a:ext cx="564706" cy="764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6399580" y="3592767"/>
                <a:ext cx="564706" cy="764697"/>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sp>
        <p:nvSpPr>
          <p:cNvPr id="7" name="灯片编号占位符 6"/>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9" grpId="0"/>
      <p:bldP spid="20" grpId="0" bldLvl="0" animBg="1"/>
      <p:bldP spid="2" grpId="0" bldLvl="0" animBg="1"/>
      <p:bldP spid="21" grpId="0" bldLvl="0" animBg="1"/>
      <p:bldP spid="22" grpId="0" bldLvl="0" animBg="1"/>
      <p:bldP spid="23" grpId="0" bldLvl="0" animBg="1"/>
      <p:bldP spid="25" grpId="0" bldLvl="0" animBg="1"/>
      <p:bldP spid="3" grpId="0"/>
      <p:bldP spid="26" grpId="0"/>
      <p:bldP spid="6" grpId="0" bldLvl="0" animBg="1"/>
      <p:bldP spid="27" grpId="0" bldLvl="0" animBg="1"/>
      <p:bldP spid="28" grpId="0" bldLvl="0" animBg="1"/>
      <p:bldP spid="29"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014207" y="195911"/>
            <a:ext cx="7116413" cy="523220"/>
          </a:xfrm>
          <a:prstGeom prst="rect">
            <a:avLst/>
          </a:prstGeom>
          <a:noFill/>
        </p:spPr>
        <p:txBody>
          <a:bodyPr wrap="square" rtlCol="0">
            <a:spAutoFit/>
          </a:bodyPr>
          <a:lstStyle/>
          <a:p>
            <a:pPr algn="ctr"/>
            <a:r>
              <a:rPr lang="en-US" altLang="zh-TW" sz="2800" b="1" i="1" u="sng" dirty="0"/>
              <a:t>Logistic Regression + Square Error</a:t>
            </a:r>
            <a:endParaRPr lang="zh-TW" altLang="en-US" sz="2800" b="1" i="1" u="sng" dirty="0"/>
          </a:p>
        </p:txBody>
      </p:sp>
      <mc:AlternateContent xmlns:mc="http://schemas.openxmlformats.org/markup-compatibility/2006">
        <mc:Choice xmlns:a14="http://schemas.microsoft.com/office/drawing/2010/main" Requires="a14">
          <p:sp>
            <p:nvSpPr>
              <p:cNvPr id="2" name="文字方塊 1"/>
              <p:cNvSpPr txBox="1"/>
              <p:nvPr/>
            </p:nvSpPr>
            <p:spPr>
              <a:xfrm>
                <a:off x="527832" y="5135410"/>
                <a:ext cx="140736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=0</m:t>
                      </m:r>
                    </m:oMath>
                  </m:oMathPara>
                </a14:m>
                <a:endParaRPr lang="zh-TW" altLang="en-US" sz="2400" dirty="0"/>
              </a:p>
            </p:txBody>
          </p:sp>
        </mc:Choice>
        <mc:Fallback>
          <p:sp>
            <p:nvSpPr>
              <p:cNvPr id="2" name="文字方塊 1"/>
              <p:cNvSpPr txBox="1">
                <a:spLocks noRot="1" noChangeAspect="1" noMove="1" noResize="1" noEditPoints="1" noAdjustHandles="1" noChangeArrowheads="1" noChangeShapeType="1" noTextEdit="1"/>
              </p:cNvSpPr>
              <p:nvPr/>
            </p:nvSpPr>
            <p:spPr>
              <a:xfrm>
                <a:off x="527832" y="5135410"/>
                <a:ext cx="1407364" cy="461665"/>
              </a:xfrm>
              <a:prstGeom prst="rect">
                <a:avLst/>
              </a:prstGeom>
              <a:blipFill rotWithShape="1">
                <a:blip r:embed="rId1"/>
                <a:stretch>
                  <a:fillRect t="-3947" b="-1052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1" name="文字方塊 20"/>
              <p:cNvSpPr txBox="1"/>
              <p:nvPr/>
            </p:nvSpPr>
            <p:spPr>
              <a:xfrm>
                <a:off x="2060094" y="5178708"/>
                <a:ext cx="2258042" cy="477888"/>
              </a:xfrm>
              <a:prstGeom prst="rect">
                <a:avLst/>
              </a:prstGeom>
              <a:noFill/>
            </p:spPr>
            <p:txBody>
              <a:bodyPr wrap="square" rtlCol="0">
                <a:spAutoFit/>
              </a:bodyPr>
              <a:lstStyle/>
              <a:p>
                <a:r>
                  <a:rPr lang="en-US" altLang="zh-TW" sz="2400" dirty="0"/>
                  <a:t>If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b="0" i="1" smtClean="0">
                        <a:latin typeface="Cambria Math" panose="02040503050406030204" pitchFamily="18" charset="0"/>
                      </a:rPr>
                      <m:t>=1</m:t>
                    </m:r>
                  </m:oMath>
                </a14:m>
                <a:endParaRPr lang="zh-TW" altLang="en-US" sz="2400" dirty="0"/>
              </a:p>
            </p:txBody>
          </p:sp>
        </mc:Choice>
        <mc:Fallback>
          <p:sp>
            <p:nvSpPr>
              <p:cNvPr id="21" name="文字方塊 20"/>
              <p:cNvSpPr txBox="1">
                <a:spLocks noRot="1" noChangeAspect="1" noMove="1" noResize="1" noEditPoints="1" noAdjustHandles="1" noChangeArrowheads="1" noChangeShapeType="1" noTextEdit="1"/>
              </p:cNvSpPr>
              <p:nvPr/>
            </p:nvSpPr>
            <p:spPr>
              <a:xfrm>
                <a:off x="2060094" y="5178708"/>
                <a:ext cx="2258042" cy="477888"/>
              </a:xfrm>
              <a:prstGeom prst="rect">
                <a:avLst/>
              </a:prstGeom>
              <a:blipFill rotWithShape="1">
                <a:blip r:embed="rId2"/>
                <a:stretch>
                  <a:fillRect l="-4324" t="-8974" b="-2692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6890883" y="5248118"/>
                <a:ext cx="16465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𝐿</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b="0" i="1" smtClean="0">
                          <a:latin typeface="Cambria Math" panose="02040503050406030204" pitchFamily="18" charset="0"/>
                        </a:rPr>
                        <m:t>=0</m:t>
                      </m:r>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6891020" y="5248275"/>
                <a:ext cx="1646555" cy="679450"/>
              </a:xfrm>
              <a:prstGeom prst="rect">
                <a:avLst/>
              </a:prstGeom>
              <a:blipFill rotWithShape="1">
                <a:blip r:embed="rId3"/>
                <a:stretch>
                  <a:fillRect l="-10370" t="-171667" r="-4444" b="-25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2060507" y="5927735"/>
                <a:ext cx="2258042" cy="477888"/>
              </a:xfrm>
              <a:prstGeom prst="rect">
                <a:avLst/>
              </a:prstGeom>
              <a:noFill/>
            </p:spPr>
            <p:txBody>
              <a:bodyPr wrap="square" rtlCol="0">
                <a:spAutoFit/>
              </a:bodyPr>
              <a:lstStyle/>
              <a:p>
                <a:r>
                  <a:rPr lang="en-US" altLang="zh-TW" sz="2400" dirty="0"/>
                  <a:t>If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b="0" i="1" smtClean="0">
                        <a:latin typeface="Cambria Math" panose="02040503050406030204" pitchFamily="18" charset="0"/>
                      </a:rPr>
                      <m:t>=0</m:t>
                    </m:r>
                  </m:oMath>
                </a14:m>
                <a:endParaRPr lang="zh-TW" altLang="en-US" sz="2400" dirty="0"/>
              </a:p>
            </p:txBody>
          </p:sp>
        </mc:Choice>
        <mc:Fallback>
          <p:sp>
            <p:nvSpPr>
              <p:cNvPr id="23" name="文字方塊 22"/>
              <p:cNvSpPr txBox="1">
                <a:spLocks noRot="1" noChangeAspect="1" noMove="1" noResize="1" noEditPoints="1" noAdjustHandles="1" noChangeArrowheads="1" noChangeShapeType="1" noTextEdit="1"/>
              </p:cNvSpPr>
              <p:nvPr/>
            </p:nvSpPr>
            <p:spPr>
              <a:xfrm>
                <a:off x="2060507" y="5927735"/>
                <a:ext cx="2258042" cy="477888"/>
              </a:xfrm>
              <a:prstGeom prst="rect">
                <a:avLst/>
              </a:prstGeom>
              <a:blipFill rotWithShape="1">
                <a:blip r:embed="rId4"/>
                <a:stretch>
                  <a:fillRect l="-4054" t="-8861" b="-25316"/>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6891296" y="6011554"/>
                <a:ext cx="16465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𝐿</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r>
                        <a:rPr lang="en-US" altLang="zh-TW" sz="2400" b="0" i="1" smtClean="0">
                          <a:latin typeface="Cambria Math" panose="02040503050406030204" pitchFamily="18" charset="0"/>
                        </a:rPr>
                        <m:t>=0</m:t>
                      </m:r>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6891020" y="6011545"/>
                <a:ext cx="1646555" cy="709930"/>
              </a:xfrm>
              <a:prstGeom prst="rect">
                <a:avLst/>
              </a:prstGeom>
              <a:blipFill rotWithShape="1">
                <a:blip r:embed="rId5"/>
                <a:stretch>
                  <a:fillRect l="-10332" t="-167213" r="-4059" b="-250820"/>
                </a:stretch>
              </a:blipFill>
            </p:spPr>
            <p:txBody>
              <a:bodyPr/>
              <a:lstStyle/>
              <a:p>
                <a:r>
                  <a:rPr lang="zh-TW" altLang="en-US">
                    <a:noFill/>
                  </a:rPr>
                  <a:t> </a:t>
                </a:r>
                <a:endParaRPr lang="zh-TW" altLang="en-US">
                  <a:noFill/>
                </a:endParaRPr>
              </a:p>
            </p:txBody>
          </p:sp>
        </mc:Fallback>
      </mc:AlternateContent>
      <p:sp>
        <p:nvSpPr>
          <p:cNvPr id="3" name="文字方塊 2"/>
          <p:cNvSpPr txBox="1"/>
          <p:nvPr/>
        </p:nvSpPr>
        <p:spPr>
          <a:xfrm>
            <a:off x="4122055" y="5943958"/>
            <a:ext cx="2218291" cy="461665"/>
          </a:xfrm>
          <a:prstGeom prst="rect">
            <a:avLst/>
          </a:prstGeom>
          <a:noFill/>
        </p:spPr>
        <p:txBody>
          <a:bodyPr wrap="square" rtlCol="0">
            <a:spAutoFit/>
          </a:bodyPr>
          <a:lstStyle/>
          <a:p>
            <a:r>
              <a:rPr lang="en-US" altLang="zh-TW" sz="2400" dirty="0"/>
              <a:t>(close to target)</a:t>
            </a:r>
            <a:endParaRPr lang="zh-TW" altLang="en-US" sz="2400" dirty="0"/>
          </a:p>
        </p:txBody>
      </p:sp>
      <p:sp>
        <p:nvSpPr>
          <p:cNvPr id="26" name="文字方塊 25"/>
          <p:cNvSpPr txBox="1"/>
          <p:nvPr/>
        </p:nvSpPr>
        <p:spPr>
          <a:xfrm>
            <a:off x="4121641" y="5187655"/>
            <a:ext cx="2218291" cy="461665"/>
          </a:xfrm>
          <a:prstGeom prst="rect">
            <a:avLst/>
          </a:prstGeom>
          <a:noFill/>
        </p:spPr>
        <p:txBody>
          <a:bodyPr wrap="square" rtlCol="0">
            <a:spAutoFit/>
          </a:bodyPr>
          <a:lstStyle/>
          <a:p>
            <a:r>
              <a:rPr lang="en-US" altLang="zh-TW" sz="2400" dirty="0"/>
              <a:t>(far from target)</a:t>
            </a:r>
            <a:endParaRPr lang="zh-TW" altLang="en-US" sz="2400" dirty="0"/>
          </a:p>
        </p:txBody>
      </p:sp>
      <p:sp>
        <p:nvSpPr>
          <p:cNvPr id="6" name="箭號: 向右 5"/>
          <p:cNvSpPr/>
          <p:nvPr/>
        </p:nvSpPr>
        <p:spPr>
          <a:xfrm>
            <a:off x="6281874" y="5248118"/>
            <a:ext cx="550951" cy="40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箭號: 向右 26"/>
          <p:cNvSpPr/>
          <p:nvPr/>
        </p:nvSpPr>
        <p:spPr>
          <a:xfrm>
            <a:off x="6282287" y="6013368"/>
            <a:ext cx="550951" cy="4084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4" name="文字方塊 23"/>
              <p:cNvSpPr txBox="1"/>
              <p:nvPr/>
            </p:nvSpPr>
            <p:spPr>
              <a:xfrm>
                <a:off x="2060507" y="936644"/>
                <a:ext cx="3597331" cy="98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zh-TW" altLang="en-US" sz="2400" b="0" i="1" smtClean="0">
                          <a:latin typeface="Cambria Math" panose="02040503050406030204" pitchFamily="18" charset="0"/>
                        </a:rPr>
                        <m:t>𝜎</m:t>
                      </m:r>
                      <m:d>
                        <m:dPr>
                          <m:ctrlPr>
                            <a:rPr lang="en-US" altLang="zh-TW" sz="2400" b="0" i="1" smtClean="0">
                              <a:latin typeface="Cambria Math" panose="02040503050406030204" pitchFamily="18" charset="0"/>
                            </a:rPr>
                          </m:ctrlPr>
                        </m:dPr>
                        <m:e>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24" name="文字方塊 23"/>
              <p:cNvSpPr txBox="1">
                <a:spLocks noRot="1" noChangeAspect="1" noMove="1" noResize="1" noEditPoints="1" noAdjustHandles="1" noChangeArrowheads="1" noChangeShapeType="1" noTextEdit="1"/>
              </p:cNvSpPr>
              <p:nvPr/>
            </p:nvSpPr>
            <p:spPr>
              <a:xfrm>
                <a:off x="2060507" y="936644"/>
                <a:ext cx="3597331" cy="981935"/>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文字方塊 27"/>
              <p:cNvSpPr txBox="1"/>
              <p:nvPr/>
            </p:nvSpPr>
            <p:spPr>
              <a:xfrm>
                <a:off x="1927542" y="2043661"/>
                <a:ext cx="6891230"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r>
                  <a:rPr lang="en-US" altLang="zh-TW" sz="2400" dirty="0"/>
                  <a:t>, </a:t>
                </a:r>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1927542" y="2043661"/>
                <a:ext cx="6891230" cy="461665"/>
              </a:xfrm>
              <a:prstGeom prst="rect">
                <a:avLst/>
              </a:prstGeom>
              <a:blipFill rotWithShape="1">
                <a:blip r:embed="rId7"/>
                <a:stretch>
                  <a:fillRect l="-1326"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3399796" y="2573455"/>
                <a:ext cx="3946721"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e>
                      </m:d>
                      <m:r>
                        <a:rPr lang="en-US" altLang="zh-TW" sz="2400" b="0" i="1" smtClean="0">
                          <a:latin typeface="Cambria Math" panose="02040503050406030204" pitchFamily="18" charset="0"/>
                        </a:rPr>
                        <m:t>=</m:t>
                      </m:r>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sSup>
                            <m:sSupPr>
                              <m:ctrlPr>
                                <a:rPr lang="en-US" altLang="zh-TW" sz="2400" b="0" i="1" smtClean="0">
                                  <a:latin typeface="Cambria Math" panose="02040503050406030204" pitchFamily="18" charset="0"/>
                                </a:rPr>
                              </m:ctrlPr>
                            </m:sSupPr>
                            <m:e>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e>
                              </m:d>
                            </m:e>
                            <m:sup>
                              <m:r>
                                <a:rPr lang="en-US" altLang="zh-TW" sz="2400" b="0" i="1" smtClean="0">
                                  <a:latin typeface="Cambria Math" panose="02040503050406030204" pitchFamily="18" charset="0"/>
                                </a:rPr>
                                <m:t>2</m:t>
                              </m:r>
                            </m:sup>
                          </m:sSup>
                        </m:e>
                      </m:nary>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3399796" y="2573455"/>
                <a:ext cx="3946721" cy="896207"/>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30" name="文字方塊 29"/>
          <p:cNvSpPr txBox="1"/>
          <p:nvPr/>
        </p:nvSpPr>
        <p:spPr>
          <a:xfrm>
            <a:off x="441642" y="1166002"/>
            <a:ext cx="1485900" cy="523220"/>
          </a:xfrm>
          <a:prstGeom prst="rect">
            <a:avLst/>
          </a:prstGeom>
          <a:noFill/>
        </p:spPr>
        <p:txBody>
          <a:bodyPr wrap="square" rtlCol="0">
            <a:spAutoFit/>
          </a:bodyPr>
          <a:lstStyle/>
          <a:p>
            <a:pPr algn="ctr"/>
            <a:r>
              <a:rPr lang="en-US" altLang="zh-TW" sz="2800" dirty="0"/>
              <a:t>Step 1:</a:t>
            </a:r>
            <a:endParaRPr lang="zh-TW" altLang="en-US" sz="2800" dirty="0"/>
          </a:p>
        </p:txBody>
      </p:sp>
      <p:sp>
        <p:nvSpPr>
          <p:cNvPr id="31" name="文字方塊 30"/>
          <p:cNvSpPr txBox="1"/>
          <p:nvPr/>
        </p:nvSpPr>
        <p:spPr>
          <a:xfrm>
            <a:off x="441642" y="2012884"/>
            <a:ext cx="1485900" cy="523220"/>
          </a:xfrm>
          <a:prstGeom prst="rect">
            <a:avLst/>
          </a:prstGeom>
          <a:noFill/>
        </p:spPr>
        <p:txBody>
          <a:bodyPr wrap="square" rtlCol="0">
            <a:spAutoFit/>
          </a:bodyPr>
          <a:lstStyle/>
          <a:p>
            <a:pPr algn="ctr"/>
            <a:r>
              <a:rPr lang="en-US" altLang="zh-TW" sz="2800" dirty="0"/>
              <a:t>Step 2:</a:t>
            </a:r>
            <a:endParaRPr lang="zh-TW" altLang="en-US" sz="2800" dirty="0"/>
          </a:p>
        </p:txBody>
      </p:sp>
      <p:sp>
        <p:nvSpPr>
          <p:cNvPr id="34" name="文字方塊 33"/>
          <p:cNvSpPr txBox="1"/>
          <p:nvPr/>
        </p:nvSpPr>
        <p:spPr>
          <a:xfrm>
            <a:off x="441642" y="3489200"/>
            <a:ext cx="1485900" cy="523220"/>
          </a:xfrm>
          <a:prstGeom prst="rect">
            <a:avLst/>
          </a:prstGeom>
          <a:noFill/>
        </p:spPr>
        <p:txBody>
          <a:bodyPr wrap="square" rtlCol="0">
            <a:spAutoFit/>
          </a:bodyPr>
          <a:lstStyle/>
          <a:p>
            <a:pPr algn="ctr"/>
            <a:r>
              <a:rPr lang="en-US" altLang="zh-TW" sz="2800" dirty="0"/>
              <a:t>Step 3:</a:t>
            </a:r>
            <a:endParaRPr lang="zh-TW" altLang="en-US" sz="2800" dirty="0"/>
          </a:p>
        </p:txBody>
      </p:sp>
      <mc:AlternateContent xmlns:mc="http://schemas.openxmlformats.org/markup-compatibility/2006">
        <mc:Choice xmlns:a14="http://schemas.microsoft.com/office/drawing/2010/main" Requires="a14">
          <p:sp>
            <p:nvSpPr>
              <p:cNvPr id="38" name="文字方塊 37"/>
              <p:cNvSpPr txBox="1"/>
              <p:nvPr/>
            </p:nvSpPr>
            <p:spPr>
              <a:xfrm>
                <a:off x="2661922" y="3731093"/>
                <a:ext cx="2312941"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=2</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d>
                    </m:oMath>
                  </m:oMathPara>
                </a14:m>
                <a:endParaRPr lang="zh-TW" altLang="en-US" sz="2400" dirty="0"/>
              </a:p>
            </p:txBody>
          </p:sp>
        </mc:Choice>
        <mc:Fallback>
          <p:sp>
            <p:nvSpPr>
              <p:cNvPr id="38" name="文字方塊 37"/>
              <p:cNvSpPr txBox="1">
                <a:spLocks noRot="1" noChangeAspect="1" noMove="1" noResize="1" noEditPoints="1" noAdjustHandles="1" noChangeArrowheads="1" noChangeShapeType="1" noTextEdit="1"/>
              </p:cNvSpPr>
              <p:nvPr/>
            </p:nvSpPr>
            <p:spPr>
              <a:xfrm>
                <a:off x="2661922" y="3731093"/>
                <a:ext cx="2312941" cy="416845"/>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9" name="文字方塊 38"/>
              <p:cNvSpPr txBox="1"/>
              <p:nvPr/>
            </p:nvSpPr>
            <p:spPr>
              <a:xfrm>
                <a:off x="5041259" y="3588340"/>
                <a:ext cx="1188339" cy="716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num>
                        <m:den>
                          <m:r>
                            <a:rPr lang="zh-TW" altLang="en-US" sz="2400" b="0" i="1" smtClean="0">
                              <a:latin typeface="Cambria Math" panose="02040503050406030204" pitchFamily="18" charset="0"/>
                            </a:rPr>
                            <m:t>𝜕</m:t>
                          </m:r>
                          <m:r>
                            <a:rPr lang="en-US" altLang="zh-TW" sz="2400" b="0" i="1" smtClean="0">
                              <a:latin typeface="Cambria Math" panose="02040503050406030204" pitchFamily="18" charset="0"/>
                            </a:rPr>
                            <m:t>𝑧</m:t>
                          </m:r>
                        </m:den>
                      </m:f>
                    </m:oMath>
                  </m:oMathPara>
                </a14:m>
                <a:endParaRPr lang="zh-TW" altLang="en-US" sz="2400" dirty="0"/>
              </a:p>
            </p:txBody>
          </p:sp>
        </mc:Choice>
        <mc:Fallback>
          <p:sp>
            <p:nvSpPr>
              <p:cNvPr id="39" name="文字方塊 38"/>
              <p:cNvSpPr txBox="1">
                <a:spLocks noRot="1" noChangeAspect="1" noMove="1" noResize="1" noEditPoints="1" noAdjustHandles="1" noChangeArrowheads="1" noChangeShapeType="1" noTextEdit="1"/>
              </p:cNvSpPr>
              <p:nvPr/>
            </p:nvSpPr>
            <p:spPr>
              <a:xfrm>
                <a:off x="5041259" y="3588340"/>
                <a:ext cx="1188339" cy="716735"/>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0" name="文字方塊 39"/>
              <p:cNvSpPr txBox="1"/>
              <p:nvPr/>
            </p:nvSpPr>
            <p:spPr>
              <a:xfrm>
                <a:off x="2632694" y="4396931"/>
                <a:ext cx="5392887" cy="552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=2</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i="1">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𝑥</m:t>
                              </m:r>
                            </m:e>
                          </m:d>
                        </m:e>
                      </m:d>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2632694" y="4396931"/>
                <a:ext cx="5392887" cy="552715"/>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1" name="文字方塊 40"/>
              <p:cNvSpPr txBox="1"/>
              <p:nvPr/>
            </p:nvSpPr>
            <p:spPr>
              <a:xfrm>
                <a:off x="441642" y="4003691"/>
                <a:ext cx="2119811" cy="803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i="1" smtClean="0">
                              <a:latin typeface="Cambria Math" panose="02040503050406030204" pitchFamily="18" charset="0"/>
                            </a:rPr>
                            <m:t> </m:t>
                          </m:r>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r>
                                <m:rPr>
                                  <m:nor/>
                                </m:rPr>
                                <a:rPr lang="en-US" altLang="zh-TW" sz="2400">
                                  <a:latin typeface="Cambria Math" panose="02040503050406030204" pitchFamily="18" charset="0"/>
                                </a:rPr>
                                <m:t>(</m:t>
                              </m:r>
                              <m:r>
                                <m:rPr>
                                  <m:nor/>
                                </m:rPr>
                                <a:rPr lang="en-US" altLang="zh-TW" sz="2400">
                                  <a:latin typeface="Cambria Math" panose="02040503050406030204" pitchFamily="18" charset="0"/>
                                </a:rPr>
                                <m:t>𝑥</m:t>
                              </m:r>
                              <m:r>
                                <m:rPr>
                                  <m:nor/>
                                </m:rPr>
                                <a:rPr lang="en-US" altLang="zh-TW" sz="2400">
                                  <a:latin typeface="Cambria Math" panose="02040503050406030204" pitchFamily="18" charset="0"/>
                                </a:rPr>
                                <m:t>)−</m:t>
                              </m:r>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r>
                                <a:rPr lang="en-US" altLang="zh-TW" sz="2400" i="1">
                                  <a:latin typeface="Cambria Math" panose="02040503050406030204" pitchFamily="18" charset="0"/>
                                </a:rPr>
                                <m:t>)</m:t>
                              </m:r>
                            </m:e>
                            <m:sup>
                              <m:r>
                                <a:rPr lang="en-US" altLang="zh-TW" sz="2400" b="0" i="1" smtClean="0">
                                  <a:latin typeface="Cambria Math" panose="02040503050406030204" pitchFamily="18" charset="0"/>
                                </a:rPr>
                                <m:t>2</m:t>
                              </m:r>
                            </m:sup>
                          </m:sSup>
                          <m:r>
                            <a:rPr lang="en-US" altLang="zh-TW" sz="2400" i="1" smtClean="0">
                              <a:latin typeface="Cambria Math" panose="02040503050406030204" pitchFamily="18" charset="0"/>
                            </a:rPr>
                            <m:t> </m:t>
                          </m:r>
                        </m:num>
                        <m:den>
                          <m:r>
                            <a:rPr lang="zh-TW" altLang="en-US"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𝑖</m:t>
                              </m:r>
                            </m:sub>
                          </m:sSub>
                        </m:den>
                      </m:f>
                    </m:oMath>
                  </m:oMathPara>
                </a14:m>
                <a:endParaRPr lang="zh-TW" altLang="en-US" sz="2400" dirty="0"/>
              </a:p>
            </p:txBody>
          </p:sp>
        </mc:Choice>
        <mc:Fallback>
          <p:sp>
            <p:nvSpPr>
              <p:cNvPr id="41" name="文字方塊 40"/>
              <p:cNvSpPr txBox="1">
                <a:spLocks noRot="1" noChangeAspect="1" noMove="1" noResize="1" noEditPoints="1" noAdjustHandles="1" noChangeArrowheads="1" noChangeShapeType="1" noTextEdit="1"/>
              </p:cNvSpPr>
              <p:nvPr/>
            </p:nvSpPr>
            <p:spPr>
              <a:xfrm>
                <a:off x="441642" y="4003691"/>
                <a:ext cx="2119811" cy="803553"/>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2" name="文字方塊 41"/>
              <p:cNvSpPr txBox="1"/>
              <p:nvPr/>
            </p:nvSpPr>
            <p:spPr>
              <a:xfrm>
                <a:off x="6399580" y="3592767"/>
                <a:ext cx="564706" cy="7646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den>
                      </m:f>
                    </m:oMath>
                  </m:oMathPara>
                </a14:m>
                <a:endParaRPr lang="zh-TW" altLang="en-US" sz="2400" dirty="0"/>
              </a:p>
            </p:txBody>
          </p:sp>
        </mc:Choice>
        <mc:Fallback>
          <p:sp>
            <p:nvSpPr>
              <p:cNvPr id="42" name="文字方塊 41"/>
              <p:cNvSpPr txBox="1">
                <a:spLocks noRot="1" noChangeAspect="1" noMove="1" noResize="1" noEditPoints="1" noAdjustHandles="1" noChangeArrowheads="1" noChangeShapeType="1" noTextEdit="1"/>
              </p:cNvSpPr>
              <p:nvPr/>
            </p:nvSpPr>
            <p:spPr>
              <a:xfrm>
                <a:off x="6399580" y="3592767"/>
                <a:ext cx="564706" cy="764697"/>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sp>
        <p:nvSpPr>
          <p:cNvPr id="5" name="灯片编号占位符 4"/>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1" grpId="0" bldLvl="0" animBg="1"/>
      <p:bldP spid="22" grpId="0" bldLvl="0" animBg="1"/>
      <p:bldP spid="23" grpId="0" bldLvl="0" animBg="1"/>
      <p:bldP spid="25" grpId="0" bldLvl="0" animBg="1"/>
      <p:bldP spid="3" grpId="0"/>
      <p:bldP spid="26" grpId="0"/>
      <p:bldP spid="6" grpId="0" bldLvl="0" animBg="1"/>
      <p:bldP spid="27"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Cross Entropy v.s. Square Error</a:t>
            </a:r>
            <a:endParaRPr sz="3600" b="1" kern="0" spc="-5" dirty="0">
              <a:solidFill>
                <a:srgbClr val="00294D"/>
              </a:solidFill>
              <a:latin typeface="Calibri" panose="020F0502020204030204"/>
              <a:cs typeface="Calibri" panose="020F0502020204030204"/>
            </a:endParaRPr>
          </a:p>
        </p:txBody>
      </p:sp>
      <p:pic>
        <p:nvPicPr>
          <p:cNvPr id="4" name="內容版面配置區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92533" y="1589091"/>
            <a:ext cx="5881177" cy="4351338"/>
          </a:xfrm>
          <a:prstGeom prst="rect">
            <a:avLst/>
          </a:prstGeom>
        </p:spPr>
      </p:pic>
      <p:sp>
        <p:nvSpPr>
          <p:cNvPr id="5" name="文字方塊 4"/>
          <p:cNvSpPr txBox="1"/>
          <p:nvPr/>
        </p:nvSpPr>
        <p:spPr>
          <a:xfrm>
            <a:off x="1454312" y="3333804"/>
            <a:ext cx="1002761" cy="830997"/>
          </a:xfrm>
          <a:prstGeom prst="rect">
            <a:avLst/>
          </a:prstGeom>
          <a:noFill/>
        </p:spPr>
        <p:txBody>
          <a:bodyPr wrap="square" rtlCol="0">
            <a:spAutoFit/>
          </a:bodyPr>
          <a:lstStyle/>
          <a:p>
            <a:pPr algn="ctr"/>
            <a:r>
              <a:rPr lang="en-US" altLang="zh-TW" sz="2400" dirty="0"/>
              <a:t>Total </a:t>
            </a:r>
            <a:endParaRPr lang="en-US" altLang="zh-TW" sz="2400" dirty="0"/>
          </a:p>
          <a:p>
            <a:pPr algn="ctr"/>
            <a:r>
              <a:rPr lang="en-US" altLang="zh-TW" sz="2400" dirty="0"/>
              <a:t>Loss</a:t>
            </a:r>
            <a:endParaRPr lang="zh-TW" altLang="en-US" sz="2400" dirty="0"/>
          </a:p>
        </p:txBody>
      </p:sp>
      <p:sp>
        <p:nvSpPr>
          <p:cNvPr id="6" name="文字方塊 5"/>
          <p:cNvSpPr txBox="1"/>
          <p:nvPr/>
        </p:nvSpPr>
        <p:spPr>
          <a:xfrm>
            <a:off x="3551762" y="5578549"/>
            <a:ext cx="1002761"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7" name="文字方塊 6"/>
          <p:cNvSpPr txBox="1"/>
          <p:nvPr/>
        </p:nvSpPr>
        <p:spPr>
          <a:xfrm>
            <a:off x="6795705" y="5478764"/>
            <a:ext cx="1002761"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sp>
        <p:nvSpPr>
          <p:cNvPr id="8" name="文字方塊 7"/>
          <p:cNvSpPr txBox="1"/>
          <p:nvPr/>
        </p:nvSpPr>
        <p:spPr>
          <a:xfrm>
            <a:off x="4143553" y="2218250"/>
            <a:ext cx="1248228"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400" dirty="0"/>
              <a:t>Cross Entropy</a:t>
            </a:r>
            <a:endParaRPr lang="zh-TW" altLang="en-US" sz="2400" dirty="0"/>
          </a:p>
        </p:txBody>
      </p:sp>
      <p:sp>
        <p:nvSpPr>
          <p:cNvPr id="9" name="文字方塊 8"/>
          <p:cNvSpPr txBox="1"/>
          <p:nvPr/>
        </p:nvSpPr>
        <p:spPr>
          <a:xfrm>
            <a:off x="7303809" y="4214462"/>
            <a:ext cx="1211541" cy="83099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Square</a:t>
            </a:r>
            <a:endParaRPr lang="en-US" altLang="zh-TW" sz="2400" dirty="0"/>
          </a:p>
          <a:p>
            <a:pPr algn="ctr"/>
            <a:r>
              <a:rPr lang="en-US" altLang="zh-TW" sz="2400" dirty="0"/>
              <a:t>Error</a:t>
            </a:r>
            <a:endParaRPr lang="zh-TW" altLang="en-US" sz="2400" dirty="0"/>
          </a:p>
        </p:txBody>
      </p:sp>
      <p:sp>
        <p:nvSpPr>
          <p:cNvPr id="10" name="橢圓 9"/>
          <p:cNvSpPr/>
          <p:nvPr/>
        </p:nvSpPr>
        <p:spPr>
          <a:xfrm>
            <a:off x="3002132" y="3064080"/>
            <a:ext cx="203200" cy="2032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11" name="橢圓 10"/>
          <p:cNvSpPr/>
          <p:nvPr/>
        </p:nvSpPr>
        <p:spPr>
          <a:xfrm>
            <a:off x="3007942" y="4792598"/>
            <a:ext cx="203200" cy="2032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cxnSp>
        <p:nvCxnSpPr>
          <p:cNvPr id="12" name="直線單箭頭接點 11"/>
          <p:cNvCxnSpPr/>
          <p:nvPr/>
        </p:nvCxnSpPr>
        <p:spPr>
          <a:xfrm>
            <a:off x="3169315" y="3218789"/>
            <a:ext cx="514481" cy="58335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V="1">
            <a:off x="3212418" y="4821393"/>
            <a:ext cx="172928" cy="58291"/>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93452" y="5717556"/>
            <a:ext cx="2286000" cy="923330"/>
          </a:xfrm>
          <a:prstGeom prst="rect">
            <a:avLst/>
          </a:prstGeom>
        </p:spPr>
        <p:txBody>
          <a:bodyPr wrap="square">
            <a:spAutoFit/>
          </a:bodyPr>
          <a:lstStyle/>
          <a:p>
            <a:r>
              <a:rPr lang="zh-TW" altLang="en-US" dirty="0"/>
              <a:t>http://jmlr.org/proceedings/papers/v9/glorot10a/glorot10a.pdf</a:t>
            </a:r>
            <a:endParaRPr lang="zh-TW" altLang="en-US"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7409313" y="2094244"/>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23" name="圖片 22"/>
          <p:cNvPicPr>
            <a:picLocks noChangeAspect="1"/>
          </p:cNvPicPr>
          <p:nvPr/>
        </p:nvPicPr>
        <p:blipFill>
          <a:blip r:embed="rId1"/>
          <a:stretch>
            <a:fillRect/>
          </a:stretch>
        </p:blipFill>
        <p:spPr>
          <a:xfrm>
            <a:off x="6508057" y="1840786"/>
            <a:ext cx="931280" cy="1051432"/>
          </a:xfrm>
          <a:prstGeom prst="rect">
            <a:avLst/>
          </a:prstGeom>
        </p:spPr>
      </p:pic>
      <p:pic>
        <p:nvPicPr>
          <p:cNvPr id="24" name="圖片 23"/>
          <p:cNvPicPr>
            <a:picLocks noChangeAspect="1"/>
          </p:cNvPicPr>
          <p:nvPr/>
        </p:nvPicPr>
        <p:blipFill>
          <a:blip r:embed="rId2"/>
          <a:stretch>
            <a:fillRect/>
          </a:stretch>
        </p:blipFill>
        <p:spPr>
          <a:xfrm>
            <a:off x="6508057" y="3097561"/>
            <a:ext cx="899978" cy="1075096"/>
          </a:xfrm>
          <a:prstGeom prst="rect">
            <a:avLst/>
          </a:prstGeom>
        </p:spPr>
      </p:pic>
      <p:sp>
        <p:nvSpPr>
          <p:cNvPr id="25" name="文字方塊 24"/>
          <p:cNvSpPr txBox="1"/>
          <p:nvPr/>
        </p:nvSpPr>
        <p:spPr>
          <a:xfrm>
            <a:off x="7427251" y="3442833"/>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26" name="文字方塊 25"/>
          <p:cNvSpPr txBox="1"/>
          <p:nvPr/>
        </p:nvSpPr>
        <p:spPr>
          <a:xfrm>
            <a:off x="7439337" y="4738108"/>
            <a:ext cx="7980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27" name="圖片 26"/>
          <p:cNvPicPr>
            <a:picLocks noChangeAspect="1"/>
          </p:cNvPicPr>
          <p:nvPr/>
        </p:nvPicPr>
        <p:blipFill>
          <a:blip r:embed="rId3"/>
          <a:stretch>
            <a:fillRect/>
          </a:stretch>
        </p:blipFill>
        <p:spPr>
          <a:xfrm>
            <a:off x="6511558" y="4378000"/>
            <a:ext cx="915693" cy="1181883"/>
          </a:xfrm>
          <a:prstGeom prst="rect">
            <a:avLst/>
          </a:prstGeom>
        </p:spPr>
      </p:pic>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What is Machine Learning?</a:t>
            </a:r>
            <a:endParaRPr sz="3600" b="1" kern="0" spc="-5" dirty="0">
              <a:solidFill>
                <a:srgbClr val="00294D"/>
              </a:solidFill>
              <a:latin typeface="Calibri" panose="020F0502020204030204"/>
              <a:cs typeface="Calibri" panose="020F0502020204030204"/>
            </a:endParaRPr>
          </a:p>
        </p:txBody>
      </p:sp>
      <p:pic>
        <p:nvPicPr>
          <p:cNvPr id="4" name="圖片 3"/>
          <p:cNvPicPr>
            <a:picLocks noChangeAspect="1"/>
          </p:cNvPicPr>
          <p:nvPr/>
        </p:nvPicPr>
        <p:blipFill>
          <a:blip r:embed="rId4"/>
          <a:stretch>
            <a:fillRect/>
          </a:stretch>
        </p:blipFill>
        <p:spPr>
          <a:xfrm flipH="1">
            <a:off x="3762757" y="2146199"/>
            <a:ext cx="1323975" cy="2247900"/>
          </a:xfrm>
          <a:prstGeom prst="rect">
            <a:avLst/>
          </a:prstGeom>
        </p:spPr>
      </p:pic>
      <p:sp>
        <p:nvSpPr>
          <p:cNvPr id="15" name="文字方塊 14"/>
          <p:cNvSpPr txBox="1"/>
          <p:nvPr/>
        </p:nvSpPr>
        <p:spPr>
          <a:xfrm>
            <a:off x="344855" y="3923994"/>
            <a:ext cx="2976840" cy="523220"/>
          </a:xfrm>
          <a:prstGeom prst="rect">
            <a:avLst/>
          </a:prstGeom>
          <a:noFill/>
        </p:spPr>
        <p:txBody>
          <a:bodyPr wrap="square" rtlCol="0">
            <a:spAutoFit/>
          </a:bodyPr>
          <a:lstStyle/>
          <a:p>
            <a:pPr algn="ctr"/>
            <a:r>
              <a:rPr lang="en-US" altLang="zh-TW" sz="2800" dirty="0"/>
              <a:t>This is “cat”</a:t>
            </a:r>
            <a:endParaRPr lang="zh-TW" altLang="en-US" sz="2800" dirty="0"/>
          </a:p>
        </p:txBody>
      </p:sp>
      <p:sp>
        <p:nvSpPr>
          <p:cNvPr id="16" name="文字方塊 15"/>
          <p:cNvSpPr txBox="1"/>
          <p:nvPr/>
        </p:nvSpPr>
        <p:spPr>
          <a:xfrm>
            <a:off x="6066394" y="5671198"/>
            <a:ext cx="2683281" cy="830997"/>
          </a:xfrm>
          <a:prstGeom prst="rect">
            <a:avLst/>
          </a:prstGeom>
          <a:noFill/>
        </p:spPr>
        <p:txBody>
          <a:bodyPr wrap="square" rtlCol="0">
            <a:spAutoFit/>
          </a:bodyPr>
          <a:lstStyle/>
          <a:p>
            <a:r>
              <a:rPr lang="en-US" altLang="zh-TW" sz="2400" dirty="0"/>
              <a:t>A large amount of images</a:t>
            </a:r>
            <a:endParaRPr lang="zh-TW" altLang="en-US" sz="2400" dirty="0"/>
          </a:p>
        </p:txBody>
      </p:sp>
      <p:sp>
        <p:nvSpPr>
          <p:cNvPr id="17" name="文字方塊 16"/>
          <p:cNvSpPr txBox="1"/>
          <p:nvPr/>
        </p:nvSpPr>
        <p:spPr>
          <a:xfrm>
            <a:off x="1814939" y="5362325"/>
            <a:ext cx="2949952" cy="830997"/>
          </a:xfrm>
          <a:prstGeom prst="rect">
            <a:avLst/>
          </a:prstGeom>
          <a:solidFill>
            <a:schemeClr val="accent2">
              <a:lumMod val="20000"/>
              <a:lumOff val="80000"/>
            </a:schemeClr>
          </a:solidFill>
          <a:ln w="38100">
            <a:solidFill>
              <a:srgbClr val="FF0000"/>
            </a:solidFill>
          </a:ln>
        </p:spPr>
        <p:txBody>
          <a:bodyPr wrap="square" rtlCol="0">
            <a:spAutoFit/>
          </a:bodyPr>
          <a:lstStyle/>
          <a:p>
            <a:r>
              <a:rPr lang="en-US" altLang="zh-TW" sz="2400" dirty="0"/>
              <a:t>You write the program for learning.</a:t>
            </a:r>
            <a:endParaRPr lang="zh-TW" altLang="en-US" sz="2400" dirty="0"/>
          </a:p>
        </p:txBody>
      </p:sp>
      <p:cxnSp>
        <p:nvCxnSpPr>
          <p:cNvPr id="19" name="直線單箭頭接點 18"/>
          <p:cNvCxnSpPr/>
          <p:nvPr/>
        </p:nvCxnSpPr>
        <p:spPr>
          <a:xfrm flipH="1" flipV="1">
            <a:off x="4396620" y="4394099"/>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0" name="弧形箭號 (下彎) 19"/>
          <p:cNvSpPr/>
          <p:nvPr/>
        </p:nvSpPr>
        <p:spPr>
          <a:xfrm rot="1607239">
            <a:off x="2540832" y="1757919"/>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1" name="弧形箭號 (下彎) 20"/>
          <p:cNvSpPr/>
          <p:nvPr/>
        </p:nvSpPr>
        <p:spPr>
          <a:xfrm rot="9648183">
            <a:off x="2601425" y="4196342"/>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文字方塊 17"/>
          <p:cNvSpPr txBox="1"/>
          <p:nvPr/>
        </p:nvSpPr>
        <p:spPr>
          <a:xfrm>
            <a:off x="4170101" y="1768322"/>
            <a:ext cx="2099418" cy="461665"/>
          </a:xfrm>
          <a:prstGeom prst="rect">
            <a:avLst/>
          </a:prstGeom>
          <a:solidFill>
            <a:schemeClr val="accent6">
              <a:lumMod val="20000"/>
              <a:lumOff val="80000"/>
            </a:schemeClr>
          </a:solidFill>
          <a:ln w="38100">
            <a:solidFill>
              <a:srgbClr val="00B050"/>
            </a:solidFill>
          </a:ln>
        </p:spPr>
        <p:txBody>
          <a:bodyPr wrap="square" rtlCol="0">
            <a:spAutoFit/>
          </a:bodyPr>
          <a:lstStyle/>
          <a:p>
            <a:pPr algn="ctr"/>
            <a:r>
              <a:rPr lang="en-US" altLang="zh-TW" sz="2400" dirty="0"/>
              <a:t>Learning ......</a:t>
            </a:r>
            <a:endParaRPr lang="zh-TW" altLang="en-US" sz="2400" dirty="0"/>
          </a:p>
        </p:txBody>
      </p:sp>
      <p:pic>
        <p:nvPicPr>
          <p:cNvPr id="28" name="Picture 12" descr="https://encrypted-tbn1.gstatic.com/images?q=tbn:ANd9GcRcwlRKAlSIaCI4W5PRYVbuBQQXifF-56bFqAjh9DMe-_3Lh8_YK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5350" y="2325077"/>
            <a:ext cx="1351186" cy="1025734"/>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p:bldP spid="15" grpId="0"/>
      <p:bldP spid="16" grpId="0"/>
      <p:bldP spid="20" grpId="0" animBg="1"/>
      <p:bldP spid="2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089294" y="81402"/>
            <a:ext cx="3886200" cy="523220"/>
          </a:xfrm>
          <a:prstGeom prst="rect">
            <a:avLst/>
          </a:prstGeom>
          <a:noFill/>
        </p:spPr>
        <p:txBody>
          <a:bodyPr wrap="square" rtlCol="0">
            <a:spAutoFit/>
          </a:bodyPr>
          <a:lstStyle/>
          <a:p>
            <a:pPr algn="ctr"/>
            <a:r>
              <a:rPr lang="en-US" altLang="zh-TW" sz="2800" b="1" i="1" u="sng" dirty="0"/>
              <a:t>Logistic Regression</a:t>
            </a:r>
            <a:endParaRPr lang="zh-TW" altLang="en-US" sz="2800" b="1" i="1" u="sng" dirty="0"/>
          </a:p>
        </p:txBody>
      </p:sp>
      <p:sp>
        <p:nvSpPr>
          <p:cNvPr id="5" name="文字方塊 4"/>
          <p:cNvSpPr txBox="1"/>
          <p:nvPr/>
        </p:nvSpPr>
        <p:spPr>
          <a:xfrm>
            <a:off x="5257800" y="109911"/>
            <a:ext cx="3886200" cy="523220"/>
          </a:xfrm>
          <a:prstGeom prst="rect">
            <a:avLst/>
          </a:prstGeom>
          <a:noFill/>
        </p:spPr>
        <p:txBody>
          <a:bodyPr wrap="square" rtlCol="0">
            <a:spAutoFit/>
          </a:bodyPr>
          <a:lstStyle/>
          <a:p>
            <a:pPr algn="ctr"/>
            <a:r>
              <a:rPr lang="en-US" altLang="zh-TW" sz="2800" b="1" i="1" u="sng" dirty="0"/>
              <a:t>Linear Regression</a:t>
            </a:r>
            <a:endParaRPr lang="zh-TW" altLang="en-US" sz="2800" b="1" i="1" u="sng" dirty="0"/>
          </a:p>
        </p:txBody>
      </p:sp>
      <p:sp>
        <p:nvSpPr>
          <p:cNvPr id="7" name="文字方塊 6"/>
          <p:cNvSpPr txBox="1"/>
          <p:nvPr/>
        </p:nvSpPr>
        <p:spPr>
          <a:xfrm>
            <a:off x="-142410" y="919776"/>
            <a:ext cx="1485900" cy="523220"/>
          </a:xfrm>
          <a:prstGeom prst="rect">
            <a:avLst/>
          </a:prstGeom>
          <a:noFill/>
        </p:spPr>
        <p:txBody>
          <a:bodyPr wrap="square" rtlCol="0">
            <a:spAutoFit/>
          </a:bodyPr>
          <a:lstStyle/>
          <a:p>
            <a:pPr algn="ctr"/>
            <a:r>
              <a:rPr lang="en-US" altLang="zh-TW" sz="2800" dirty="0"/>
              <a:t>Step 1:</a:t>
            </a:r>
            <a:endParaRPr lang="zh-TW" altLang="en-US" sz="2800" dirty="0"/>
          </a:p>
        </p:txBody>
      </p:sp>
      <p:sp>
        <p:nvSpPr>
          <p:cNvPr id="11" name="文字方塊 10"/>
          <p:cNvSpPr txBox="1"/>
          <p:nvPr/>
        </p:nvSpPr>
        <p:spPr>
          <a:xfrm>
            <a:off x="-142410" y="2909040"/>
            <a:ext cx="1485900" cy="523220"/>
          </a:xfrm>
          <a:prstGeom prst="rect">
            <a:avLst/>
          </a:prstGeom>
          <a:noFill/>
        </p:spPr>
        <p:txBody>
          <a:bodyPr wrap="square" rtlCol="0">
            <a:spAutoFit/>
          </a:bodyPr>
          <a:lstStyle/>
          <a:p>
            <a:pPr algn="ctr"/>
            <a:r>
              <a:rPr lang="en-US" altLang="zh-TW" sz="2800" dirty="0"/>
              <a:t>Step 2:</a:t>
            </a:r>
            <a:endParaRPr lang="zh-TW" altLang="en-US" sz="2800" dirty="0"/>
          </a:p>
        </p:txBody>
      </p:sp>
      <p:cxnSp>
        <p:nvCxnSpPr>
          <p:cNvPr id="23" name="直線接點 22"/>
          <p:cNvCxnSpPr/>
          <p:nvPr/>
        </p:nvCxnSpPr>
        <p:spPr>
          <a:xfrm>
            <a:off x="-301876" y="2217495"/>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5393844" y="-203815"/>
            <a:ext cx="0" cy="473227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885989" y="1699609"/>
            <a:ext cx="3301471" cy="461665"/>
          </a:xfrm>
          <a:prstGeom prst="rect">
            <a:avLst/>
          </a:prstGeom>
          <a:noFill/>
        </p:spPr>
        <p:txBody>
          <a:bodyPr wrap="square" rtlCol="0">
            <a:spAutoFit/>
          </a:bodyPr>
          <a:lstStyle/>
          <a:p>
            <a:r>
              <a:rPr lang="en-US" altLang="zh-TW" sz="2400" dirty="0"/>
              <a:t>Output: between 0 and 1</a:t>
            </a:r>
            <a:endParaRPr lang="zh-TW" altLang="en-US" sz="2400" dirty="0"/>
          </a:p>
        </p:txBody>
      </p:sp>
      <p:sp>
        <p:nvSpPr>
          <p:cNvPr id="27" name="文字方塊 26"/>
          <p:cNvSpPr txBox="1"/>
          <p:nvPr/>
        </p:nvSpPr>
        <p:spPr>
          <a:xfrm>
            <a:off x="6745811" y="1680868"/>
            <a:ext cx="2624492" cy="461665"/>
          </a:xfrm>
          <a:prstGeom prst="rect">
            <a:avLst/>
          </a:prstGeom>
          <a:noFill/>
        </p:spPr>
        <p:txBody>
          <a:bodyPr wrap="square" rtlCol="0">
            <a:spAutoFit/>
          </a:bodyPr>
          <a:lstStyle/>
          <a:p>
            <a:r>
              <a:rPr lang="en-US" altLang="zh-TW" sz="2400" dirty="0"/>
              <a:t>Output: any value</a:t>
            </a:r>
            <a:endParaRPr lang="zh-TW" altLang="en-US" sz="2400" dirty="0"/>
          </a:p>
        </p:txBody>
      </p:sp>
      <mc:AlternateContent xmlns:mc="http://schemas.openxmlformats.org/markup-compatibility/2006">
        <mc:Choice xmlns:a14="http://schemas.microsoft.com/office/drawing/2010/main" Requires="a14">
          <p:sp>
            <p:nvSpPr>
              <p:cNvPr id="13" name="文字方塊 12"/>
              <p:cNvSpPr txBox="1"/>
              <p:nvPr/>
            </p:nvSpPr>
            <p:spPr>
              <a:xfrm>
                <a:off x="1520284" y="3447629"/>
                <a:ext cx="3225947"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e>
                      </m:d>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b="0" i="1" smtClean="0">
                              <a:latin typeface="Cambria Math" panose="02040503050406030204" pitchFamily="18" charset="0"/>
                            </a:rPr>
                            <m:t>𝑙</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e>
                      </m:nary>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1520284" y="3447629"/>
                <a:ext cx="3225947" cy="896207"/>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1388668" y="2944407"/>
                <a:ext cx="4126978"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1388668" y="2944407"/>
                <a:ext cx="4126978" cy="461665"/>
              </a:xfrm>
              <a:prstGeom prst="rect">
                <a:avLst/>
              </a:prstGeom>
              <a:blipFill rotWithShape="1">
                <a:blip r:embed="rId2"/>
                <a:stretch>
                  <a:fillRect l="-443"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1369618" y="2392108"/>
                <a:ext cx="3191755"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1369618" y="2392108"/>
                <a:ext cx="3191755" cy="461665"/>
              </a:xfrm>
              <a:prstGeom prst="rect">
                <a:avLst/>
              </a:prstGeom>
              <a:blipFill rotWithShape="1">
                <a:blip r:embed="rId3"/>
                <a:stretch>
                  <a:fillRect l="-3059" t="-10526" b="-28947"/>
                </a:stretch>
              </a:blipFill>
            </p:spPr>
            <p:txBody>
              <a:bodyPr/>
              <a:lstStyle/>
              <a:p>
                <a:r>
                  <a:rPr lang="zh-TW" altLang="en-US">
                    <a:noFill/>
                  </a:rPr>
                  <a:t> </a:t>
                </a:r>
                <a:endParaRPr lang="zh-TW" altLang="en-US">
                  <a:noFill/>
                </a:endParaRPr>
              </a:p>
            </p:txBody>
          </p:sp>
        </mc:Fallback>
      </mc:AlternateContent>
      <p:sp>
        <p:nvSpPr>
          <p:cNvPr id="17" name="矩形 16"/>
          <p:cNvSpPr/>
          <p:nvPr/>
        </p:nvSpPr>
        <p:spPr>
          <a:xfrm>
            <a:off x="1385841" y="2889031"/>
            <a:ext cx="3734436" cy="558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8" name="文字方塊 17"/>
              <p:cNvSpPr txBox="1"/>
              <p:nvPr/>
            </p:nvSpPr>
            <p:spPr>
              <a:xfrm>
                <a:off x="5463051" y="3466088"/>
                <a:ext cx="3592843"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e>
                      </m:d>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2</m:t>
                          </m:r>
                        </m:den>
                      </m:f>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sSup>
                            <m:sSupPr>
                              <m:ctrlPr>
                                <a:rPr lang="en-US" altLang="zh-TW" sz="2400" b="0" i="1" smtClean="0">
                                  <a:latin typeface="Cambria Math" panose="02040503050406030204" pitchFamily="18" charset="0"/>
                                </a:rPr>
                              </m:ctrlPr>
                            </m:sSupPr>
                            <m:e>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e>
                              </m:d>
                            </m:e>
                            <m:sup>
                              <m:r>
                                <a:rPr lang="en-US" altLang="zh-TW" sz="2400" b="0" i="1" smtClean="0">
                                  <a:latin typeface="Cambria Math" panose="02040503050406030204" pitchFamily="18" charset="0"/>
                                </a:rPr>
                                <m:t>2</m:t>
                              </m:r>
                            </m:sup>
                          </m:sSup>
                        </m:e>
                      </m:nary>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5463051" y="3466088"/>
                <a:ext cx="3592843" cy="896207"/>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5504339" y="2410872"/>
                <a:ext cx="3191755"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5504339" y="2410872"/>
                <a:ext cx="3191755" cy="461665"/>
              </a:xfrm>
              <a:prstGeom prst="rect">
                <a:avLst/>
              </a:prstGeom>
              <a:blipFill rotWithShape="1">
                <a:blip r:embed="rId5"/>
                <a:stretch>
                  <a:fillRect l="-3053"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5527089" y="2947500"/>
                <a:ext cx="2869959"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a real number</a:t>
                </a:r>
                <a:endParaRPr lang="zh-TW" altLang="en-US" sz="2400" dirty="0">
                  <a:solidFill>
                    <a:srgbClr val="0070C0"/>
                  </a:solidFill>
                </a:endParaRPr>
              </a:p>
            </p:txBody>
          </p:sp>
        </mc:Choice>
        <mc:Fallback>
          <p:sp>
            <p:nvSpPr>
              <p:cNvPr id="20" name="文字方塊 19"/>
              <p:cNvSpPr txBox="1">
                <a:spLocks noRot="1" noChangeAspect="1" noMove="1" noResize="1" noEditPoints="1" noAdjustHandles="1" noChangeArrowheads="1" noChangeShapeType="1" noTextEdit="1"/>
              </p:cNvSpPr>
              <p:nvPr/>
            </p:nvSpPr>
            <p:spPr>
              <a:xfrm>
                <a:off x="5527089" y="2947500"/>
                <a:ext cx="2869959" cy="461665"/>
              </a:xfrm>
              <a:prstGeom prst="rect">
                <a:avLst/>
              </a:prstGeom>
              <a:blipFill rotWithShape="1">
                <a:blip r:embed="rId6"/>
                <a:stretch>
                  <a:fillRect l="-638" t="-10667" b="-30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1" name="文字方塊 20"/>
              <p:cNvSpPr txBox="1"/>
              <p:nvPr/>
            </p:nvSpPr>
            <p:spPr>
              <a:xfrm>
                <a:off x="1188953" y="5606039"/>
                <a:ext cx="7386702" cy="416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𝑙</m:t>
                      </m:r>
                      <m:d>
                        <m:dPr>
                          <m:ctrlPr>
                            <a:rPr lang="en-US" altLang="zh-TW" sz="2400" b="0" i="1" smtClean="0">
                              <a:latin typeface="Cambria Math" panose="02040503050406030204" pitchFamily="18" charset="0"/>
                            </a:rPr>
                          </m:ctrlPr>
                        </m:dPr>
                        <m:e>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r>
                        <a:rPr lang="en-US" altLang="zh-TW" sz="2400" b="0" i="1" smtClean="0">
                          <a:latin typeface="Cambria Math" panose="02040503050406030204" pitchFamily="18" charset="0"/>
                        </a:rPr>
                        <m:t>=−</m:t>
                      </m:r>
                      <m:d>
                        <m:dPr>
                          <m:begChr m:val="["/>
                          <m:endChr m:val="]"/>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i="1">
                              <a:latin typeface="Cambria Math" panose="02040503050406030204" pitchFamily="18" charset="0"/>
                            </a:rPr>
                            <m:t>𝑙𝑛𝑓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𝑙𝑛</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1−</m:t>
                              </m:r>
                              <m:r>
                                <a:rPr lang="en-US" altLang="zh-TW" sz="2400" i="1">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e>
                          </m:d>
                        </m:e>
                      </m:d>
                    </m:oMath>
                  </m:oMathPara>
                </a14:m>
                <a:endParaRPr lang="zh-TW" altLang="en-US" sz="2400" dirty="0"/>
              </a:p>
            </p:txBody>
          </p:sp>
        </mc:Choice>
        <mc:Fallback>
          <p:sp>
            <p:nvSpPr>
              <p:cNvPr id="21" name="文字方塊 20"/>
              <p:cNvSpPr txBox="1">
                <a:spLocks noRot="1" noChangeAspect="1" noMove="1" noResize="1" noEditPoints="1" noAdjustHandles="1" noChangeArrowheads="1" noChangeShapeType="1" noTextEdit="1"/>
              </p:cNvSpPr>
              <p:nvPr/>
            </p:nvSpPr>
            <p:spPr>
              <a:xfrm>
                <a:off x="1188953" y="5606039"/>
                <a:ext cx="7386702" cy="416845"/>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p:sp>
        <p:nvSpPr>
          <p:cNvPr id="22" name="文字方塊 21"/>
          <p:cNvSpPr txBox="1"/>
          <p:nvPr/>
        </p:nvSpPr>
        <p:spPr>
          <a:xfrm>
            <a:off x="784133" y="5115211"/>
            <a:ext cx="2781300" cy="461665"/>
          </a:xfrm>
          <a:prstGeom prst="rect">
            <a:avLst/>
          </a:prstGeom>
          <a:noFill/>
        </p:spPr>
        <p:txBody>
          <a:bodyPr wrap="square" rtlCol="0">
            <a:spAutoFit/>
          </a:bodyPr>
          <a:lstStyle/>
          <a:p>
            <a:r>
              <a:rPr lang="en-US" altLang="zh-TW" sz="2400" dirty="0"/>
              <a:t>Cross entropy:</a:t>
            </a:r>
            <a:endParaRPr lang="zh-TW" altLang="en-US" sz="2400" dirty="0"/>
          </a:p>
        </p:txBody>
      </p:sp>
      <p:cxnSp>
        <p:nvCxnSpPr>
          <p:cNvPr id="25" name="直線接點 24"/>
          <p:cNvCxnSpPr/>
          <p:nvPr/>
        </p:nvCxnSpPr>
        <p:spPr>
          <a:xfrm>
            <a:off x="-344383" y="4528457"/>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文字方塊 27"/>
              <p:cNvSpPr txBox="1"/>
              <p:nvPr/>
            </p:nvSpPr>
            <p:spPr>
              <a:xfrm>
                <a:off x="5713686" y="733112"/>
                <a:ext cx="2983894"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5713686" y="733112"/>
                <a:ext cx="2983894" cy="896207"/>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1433572" y="705002"/>
                <a:ext cx="3597331" cy="98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𝜎</m:t>
                      </m:r>
                      <m:d>
                        <m:dPr>
                          <m:ctrlPr>
                            <a:rPr lang="en-US" altLang="zh-TW" sz="2400" b="0" i="1" smtClean="0">
                              <a:latin typeface="Cambria Math" panose="02040503050406030204" pitchFamily="18" charset="0"/>
                            </a:rPr>
                          </m:ctrlPr>
                        </m:dPr>
                        <m:e>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1433572" y="705002"/>
                <a:ext cx="3597331" cy="981935"/>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2" name="矩形 1"/>
          <p:cNvSpPr/>
          <p:nvPr/>
        </p:nvSpPr>
        <p:spPr>
          <a:xfrm>
            <a:off x="685530" y="5094367"/>
            <a:ext cx="7854177" cy="106057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灯片编号占位符 5"/>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6" grpId="0" bldLvl="0" animBg="1"/>
      <p:bldP spid="17" grpId="0" bldLvl="0" animBg="1"/>
      <p:bldP spid="18" grpId="0" bldLvl="0" animBg="1"/>
      <p:bldP spid="19" grpId="0" bldLvl="0" animBg="1"/>
      <p:bldP spid="20" grpId="0" bldLvl="0" animBg="1"/>
      <p:bldP spid="21" grpId="0" bldLvl="0" animBg="1"/>
      <p:bldP spid="22" grpId="0"/>
      <p:bldP spid="2"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1089294" y="81402"/>
            <a:ext cx="3886200" cy="523220"/>
          </a:xfrm>
          <a:prstGeom prst="rect">
            <a:avLst/>
          </a:prstGeom>
          <a:noFill/>
        </p:spPr>
        <p:txBody>
          <a:bodyPr wrap="square" rtlCol="0">
            <a:spAutoFit/>
          </a:bodyPr>
          <a:lstStyle/>
          <a:p>
            <a:pPr algn="ctr"/>
            <a:r>
              <a:rPr lang="en-US" altLang="zh-TW" sz="2800" b="1" i="1" u="sng" dirty="0"/>
              <a:t>Logistic Regression</a:t>
            </a:r>
            <a:endParaRPr lang="zh-TW" altLang="en-US" sz="2800" b="1" i="1" u="sng" dirty="0"/>
          </a:p>
        </p:txBody>
      </p:sp>
      <p:sp>
        <p:nvSpPr>
          <p:cNvPr id="5" name="文字方塊 4"/>
          <p:cNvSpPr txBox="1"/>
          <p:nvPr/>
        </p:nvSpPr>
        <p:spPr>
          <a:xfrm>
            <a:off x="5257800" y="109911"/>
            <a:ext cx="3886200" cy="523220"/>
          </a:xfrm>
          <a:prstGeom prst="rect">
            <a:avLst/>
          </a:prstGeom>
          <a:noFill/>
        </p:spPr>
        <p:txBody>
          <a:bodyPr wrap="square" rtlCol="0">
            <a:spAutoFit/>
          </a:bodyPr>
          <a:lstStyle/>
          <a:p>
            <a:pPr algn="ctr"/>
            <a:r>
              <a:rPr lang="en-US" altLang="zh-TW" sz="2800" b="1" i="1" u="sng" dirty="0"/>
              <a:t>Linear Regression</a:t>
            </a:r>
            <a:endParaRPr lang="zh-TW" altLang="en-US" sz="2800" b="1" i="1" u="sng" dirty="0"/>
          </a:p>
        </p:txBody>
      </p:sp>
      <p:sp>
        <p:nvSpPr>
          <p:cNvPr id="7" name="文字方塊 6"/>
          <p:cNvSpPr txBox="1"/>
          <p:nvPr/>
        </p:nvSpPr>
        <p:spPr>
          <a:xfrm>
            <a:off x="-142410" y="919776"/>
            <a:ext cx="1485900" cy="523220"/>
          </a:xfrm>
          <a:prstGeom prst="rect">
            <a:avLst/>
          </a:prstGeom>
          <a:noFill/>
        </p:spPr>
        <p:txBody>
          <a:bodyPr wrap="square" rtlCol="0">
            <a:spAutoFit/>
          </a:bodyPr>
          <a:lstStyle/>
          <a:p>
            <a:pPr algn="ctr"/>
            <a:r>
              <a:rPr lang="en-US" altLang="zh-TW" sz="2800" dirty="0"/>
              <a:t>Step 1:</a:t>
            </a:r>
            <a:endParaRPr lang="zh-TW" altLang="en-US" sz="2800" dirty="0"/>
          </a:p>
        </p:txBody>
      </p:sp>
      <p:sp>
        <p:nvSpPr>
          <p:cNvPr id="11" name="文字方塊 10"/>
          <p:cNvSpPr txBox="1"/>
          <p:nvPr/>
        </p:nvSpPr>
        <p:spPr>
          <a:xfrm>
            <a:off x="-142410" y="2909040"/>
            <a:ext cx="1485900" cy="523220"/>
          </a:xfrm>
          <a:prstGeom prst="rect">
            <a:avLst/>
          </a:prstGeom>
          <a:noFill/>
        </p:spPr>
        <p:txBody>
          <a:bodyPr wrap="square" rtlCol="0">
            <a:spAutoFit/>
          </a:bodyPr>
          <a:lstStyle/>
          <a:p>
            <a:pPr algn="ctr"/>
            <a:r>
              <a:rPr lang="en-US" altLang="zh-TW" sz="2800" dirty="0"/>
              <a:t>Step 2:</a:t>
            </a:r>
            <a:endParaRPr lang="zh-TW" altLang="en-US" sz="2800" dirty="0"/>
          </a:p>
        </p:txBody>
      </p:sp>
      <p:cxnSp>
        <p:nvCxnSpPr>
          <p:cNvPr id="23" name="直線接點 22"/>
          <p:cNvCxnSpPr/>
          <p:nvPr/>
        </p:nvCxnSpPr>
        <p:spPr>
          <a:xfrm>
            <a:off x="-301876" y="2217495"/>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5393844" y="-203815"/>
            <a:ext cx="0" cy="4732272"/>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1885989" y="1699609"/>
            <a:ext cx="3301471" cy="461665"/>
          </a:xfrm>
          <a:prstGeom prst="rect">
            <a:avLst/>
          </a:prstGeom>
          <a:noFill/>
        </p:spPr>
        <p:txBody>
          <a:bodyPr wrap="square" rtlCol="0">
            <a:spAutoFit/>
          </a:bodyPr>
          <a:lstStyle/>
          <a:p>
            <a:r>
              <a:rPr lang="en-US" altLang="zh-TW" sz="2400" dirty="0"/>
              <a:t>Output: between 0 and 1</a:t>
            </a:r>
            <a:endParaRPr lang="zh-TW" altLang="en-US" sz="2400" dirty="0"/>
          </a:p>
        </p:txBody>
      </p:sp>
      <p:sp>
        <p:nvSpPr>
          <p:cNvPr id="27" name="文字方塊 26"/>
          <p:cNvSpPr txBox="1"/>
          <p:nvPr/>
        </p:nvSpPr>
        <p:spPr>
          <a:xfrm>
            <a:off x="6745811" y="1680868"/>
            <a:ext cx="2624492" cy="461665"/>
          </a:xfrm>
          <a:prstGeom prst="rect">
            <a:avLst/>
          </a:prstGeom>
          <a:noFill/>
        </p:spPr>
        <p:txBody>
          <a:bodyPr wrap="square" rtlCol="0">
            <a:spAutoFit/>
          </a:bodyPr>
          <a:lstStyle/>
          <a:p>
            <a:r>
              <a:rPr lang="en-US" altLang="zh-TW" sz="2400" dirty="0"/>
              <a:t>Output: any value</a:t>
            </a:r>
            <a:endParaRPr lang="zh-TW" altLang="en-US" sz="2400" dirty="0"/>
          </a:p>
        </p:txBody>
      </p:sp>
      <mc:AlternateContent xmlns:mc="http://schemas.openxmlformats.org/markup-compatibility/2006">
        <mc:Choice xmlns:a14="http://schemas.microsoft.com/office/drawing/2010/main" Requires="a14">
          <p:sp>
            <p:nvSpPr>
              <p:cNvPr id="13" name="文字方塊 12"/>
              <p:cNvSpPr txBox="1"/>
              <p:nvPr/>
            </p:nvSpPr>
            <p:spPr>
              <a:xfrm>
                <a:off x="1520284" y="3447629"/>
                <a:ext cx="3225947"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e>
                      </m:d>
                      <m:r>
                        <a:rPr lang="en-US" altLang="zh-TW" sz="2400" b="0" i="1" smtClean="0">
                          <a:latin typeface="Cambria Math" panose="02040503050406030204" pitchFamily="18" charset="0"/>
                        </a:rPr>
                        <m:t>=</m:t>
                      </m:r>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b="0" i="1" smtClean="0">
                              <a:latin typeface="Cambria Math" panose="02040503050406030204" pitchFamily="18" charset="0"/>
                            </a:rPr>
                            <m:t>𝑙</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𝑓</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i="1">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e>
                      </m:nary>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1520284" y="3447629"/>
                <a:ext cx="3225947" cy="896207"/>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4" name="文字方塊 13"/>
              <p:cNvSpPr txBox="1"/>
              <p:nvPr/>
            </p:nvSpPr>
            <p:spPr>
              <a:xfrm>
                <a:off x="1388668" y="2944407"/>
                <a:ext cx="4126978"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1</a:t>
                </a:r>
                <a:r>
                  <a:rPr lang="en-US" altLang="zh-TW" sz="2400" dirty="0"/>
                  <a:t> for class 1, </a:t>
                </a:r>
                <a:r>
                  <a:rPr lang="en-US" altLang="zh-TW" sz="2400" dirty="0">
                    <a:solidFill>
                      <a:srgbClr val="0070C0"/>
                    </a:solidFill>
                  </a:rPr>
                  <a:t>0</a:t>
                </a:r>
                <a:r>
                  <a:rPr lang="en-US" altLang="zh-TW" sz="2400" dirty="0"/>
                  <a:t> for class 2</a:t>
                </a:r>
                <a:endParaRPr lang="zh-TW" altLang="en-US" sz="2400" dirty="0"/>
              </a:p>
            </p:txBody>
          </p:sp>
        </mc:Choice>
        <mc:Fallback>
          <p:sp>
            <p:nvSpPr>
              <p:cNvPr id="14" name="文字方塊 13"/>
              <p:cNvSpPr txBox="1">
                <a:spLocks noRot="1" noChangeAspect="1" noMove="1" noResize="1" noEditPoints="1" noAdjustHandles="1" noChangeArrowheads="1" noChangeShapeType="1" noTextEdit="1"/>
              </p:cNvSpPr>
              <p:nvPr/>
            </p:nvSpPr>
            <p:spPr>
              <a:xfrm>
                <a:off x="1388668" y="2944407"/>
                <a:ext cx="4126978" cy="461665"/>
              </a:xfrm>
              <a:prstGeom prst="rect">
                <a:avLst/>
              </a:prstGeom>
              <a:blipFill rotWithShape="1">
                <a:blip r:embed="rId2"/>
                <a:stretch>
                  <a:fillRect l="-443"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1369618" y="2392108"/>
                <a:ext cx="3191755"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1369618" y="2392108"/>
                <a:ext cx="3191755" cy="461665"/>
              </a:xfrm>
              <a:prstGeom prst="rect">
                <a:avLst/>
              </a:prstGeom>
              <a:blipFill rotWithShape="1">
                <a:blip r:embed="rId3"/>
                <a:stretch>
                  <a:fillRect l="-3059" t="-10526" b="-28947"/>
                </a:stretch>
              </a:blipFill>
            </p:spPr>
            <p:txBody>
              <a:bodyPr/>
              <a:lstStyle/>
              <a:p>
                <a:r>
                  <a:rPr lang="zh-TW" altLang="en-US">
                    <a:noFill/>
                  </a:rPr>
                  <a:t> </a:t>
                </a:r>
                <a:endParaRPr lang="zh-TW" altLang="en-US">
                  <a:noFill/>
                </a:endParaRPr>
              </a:p>
            </p:txBody>
          </p:sp>
        </mc:Fallback>
      </mc:AlternateContent>
      <p:sp>
        <p:nvSpPr>
          <p:cNvPr id="17" name="矩形 16"/>
          <p:cNvSpPr/>
          <p:nvPr/>
        </p:nvSpPr>
        <p:spPr>
          <a:xfrm>
            <a:off x="1385841" y="2889031"/>
            <a:ext cx="3734436" cy="558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8" name="文字方塊 17"/>
              <p:cNvSpPr txBox="1"/>
              <p:nvPr/>
            </p:nvSpPr>
            <p:spPr>
              <a:xfrm>
                <a:off x="5463051" y="3466088"/>
                <a:ext cx="3592843"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e>
                      </m:d>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2</m:t>
                          </m:r>
                        </m:den>
                      </m:f>
                      <m:nary>
                        <m:naryPr>
                          <m:chr m:val="∑"/>
                          <m:supHide m:val="on"/>
                          <m:ctrlPr>
                            <a:rPr lang="en-US" altLang="zh-TW" sz="2400" b="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sSup>
                            <m:sSupPr>
                              <m:ctrlPr>
                                <a:rPr lang="en-US" altLang="zh-TW" sz="2400" b="0" i="1" smtClean="0">
                                  <a:latin typeface="Cambria Math" panose="02040503050406030204" pitchFamily="18" charset="0"/>
                                </a:rPr>
                              </m:ctrlPr>
                            </m:sSupPr>
                            <m:e>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e>
                                  </m:d>
                                  <m:r>
                                    <a:rPr lang="en-US" altLang="zh-TW" sz="2400" b="0" i="1" smtClean="0">
                                      <a:latin typeface="Cambria Math" panose="02040503050406030204" pitchFamily="18" charset="0"/>
                                    </a:rPr>
                                    <m:t>−</m:t>
                                  </m:r>
                                  <m:sSup>
                                    <m:sSupPr>
                                      <m:ctrlPr>
                                        <a:rPr lang="en-US" altLang="zh-TW" sz="2400" b="0" i="1" smtClean="0">
                                          <a:latin typeface="Cambria Math" panose="02040503050406030204" pitchFamily="18" charset="0"/>
                                        </a:rPr>
                                      </m:ctrlPr>
                                    </m:sSupPr>
                                    <m:e>
                                      <m:acc>
                                        <m:accPr>
                                          <m:chr m:val="̂"/>
                                          <m:ctrlPr>
                                            <a:rPr lang="en-US" altLang="zh-TW" sz="2400" b="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e>
                              </m:d>
                            </m:e>
                            <m:sup>
                              <m:r>
                                <a:rPr lang="en-US" altLang="zh-TW" sz="2400" b="0" i="1" smtClean="0">
                                  <a:latin typeface="Cambria Math" panose="02040503050406030204" pitchFamily="18" charset="0"/>
                                </a:rPr>
                                <m:t>2</m:t>
                              </m:r>
                            </m:sup>
                          </m:sSup>
                        </m:e>
                      </m:nary>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5463051" y="3466088"/>
                <a:ext cx="3592843" cy="896207"/>
              </a:xfrm>
              <a:prstGeom prst="rect">
                <a:avLst/>
              </a:prstGeom>
              <a:blipFill rotWithShape="1">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5504339" y="2410872"/>
                <a:ext cx="3191755" cy="461665"/>
              </a:xfrm>
              <a:prstGeom prst="rect">
                <a:avLst/>
              </a:prstGeom>
              <a:noFill/>
            </p:spPr>
            <p:txBody>
              <a:bodyPr wrap="square" rtlCol="0">
                <a:spAutoFit/>
              </a:bodyPr>
              <a:lstStyle/>
              <a:p>
                <a:r>
                  <a:rPr lang="en-US" altLang="zh-TW" sz="2400" dirty="0"/>
                  <a:t>Training data: </a:t>
                </a:r>
                <a14:m>
                  <m:oMath xmlns:m="http://schemas.openxmlformats.org/officeDocument/2006/math">
                    <m:d>
                      <m:dPr>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𝑥</m:t>
                            </m:r>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e>
                    </m:d>
                  </m:oMath>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5504339" y="2410872"/>
                <a:ext cx="3191755" cy="461665"/>
              </a:xfrm>
              <a:prstGeom prst="rect">
                <a:avLst/>
              </a:prstGeom>
              <a:blipFill rotWithShape="1">
                <a:blip r:embed="rId5"/>
                <a:stretch>
                  <a:fillRect l="-3053"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 name="文字方塊 19"/>
              <p:cNvSpPr txBox="1"/>
              <p:nvPr/>
            </p:nvSpPr>
            <p:spPr>
              <a:xfrm>
                <a:off x="5527089" y="2947500"/>
                <a:ext cx="2869959" cy="461665"/>
              </a:xfrm>
              <a:prstGeom prst="rect">
                <a:avLst/>
              </a:prstGeom>
              <a:noFill/>
            </p:spPr>
            <p:txBody>
              <a:bodyPr wrap="square" rtlCol="0">
                <a:spAutoFit/>
              </a:bodyPr>
              <a:lstStyle/>
              <a:p>
                <a14:m>
                  <m:oMath xmlns:m="http://schemas.openxmlformats.org/officeDocument/2006/math">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oMath>
                </a14:m>
                <a:r>
                  <a:rPr lang="en-US" altLang="zh-TW" sz="2400" dirty="0"/>
                  <a:t>: </a:t>
                </a:r>
                <a:r>
                  <a:rPr lang="en-US" altLang="zh-TW" sz="2400" dirty="0">
                    <a:solidFill>
                      <a:srgbClr val="0070C0"/>
                    </a:solidFill>
                  </a:rPr>
                  <a:t>a real number</a:t>
                </a:r>
                <a:endParaRPr lang="zh-TW" altLang="en-US" sz="2400" dirty="0">
                  <a:solidFill>
                    <a:srgbClr val="0070C0"/>
                  </a:solidFill>
                </a:endParaRPr>
              </a:p>
            </p:txBody>
          </p:sp>
        </mc:Choice>
        <mc:Fallback>
          <p:sp>
            <p:nvSpPr>
              <p:cNvPr id="20" name="文字方塊 19"/>
              <p:cNvSpPr txBox="1">
                <a:spLocks noRot="1" noChangeAspect="1" noMove="1" noResize="1" noEditPoints="1" noAdjustHandles="1" noChangeArrowheads="1" noChangeShapeType="1" noTextEdit="1"/>
              </p:cNvSpPr>
              <p:nvPr/>
            </p:nvSpPr>
            <p:spPr>
              <a:xfrm>
                <a:off x="5527089" y="2947500"/>
                <a:ext cx="2869959" cy="461665"/>
              </a:xfrm>
              <a:prstGeom prst="rect">
                <a:avLst/>
              </a:prstGeom>
              <a:blipFill rotWithShape="1">
                <a:blip r:embed="rId6"/>
                <a:stretch>
                  <a:fillRect l="-638" t="-10667" b="-30667"/>
                </a:stretch>
              </a:blipFill>
            </p:spPr>
            <p:txBody>
              <a:bodyPr/>
              <a:lstStyle/>
              <a:p>
                <a:r>
                  <a:rPr lang="zh-TW" altLang="en-US">
                    <a:noFill/>
                  </a:rPr>
                  <a:t> </a:t>
                </a:r>
                <a:endParaRPr lang="zh-TW" altLang="en-US">
                  <a:noFill/>
                </a:endParaRPr>
              </a:p>
            </p:txBody>
          </p:sp>
        </mc:Fallback>
      </mc:AlternateContent>
      <p:cxnSp>
        <p:nvCxnSpPr>
          <p:cNvPr id="25" name="直線接點 24"/>
          <p:cNvCxnSpPr/>
          <p:nvPr/>
        </p:nvCxnSpPr>
        <p:spPr>
          <a:xfrm>
            <a:off x="-344383" y="4528457"/>
            <a:ext cx="9714686"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文字方塊 27"/>
              <p:cNvSpPr txBox="1"/>
              <p:nvPr/>
            </p:nvSpPr>
            <p:spPr>
              <a:xfrm>
                <a:off x="5713686" y="733112"/>
                <a:ext cx="2983894" cy="896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5713686" y="733112"/>
                <a:ext cx="2983894" cy="896207"/>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1433572" y="705002"/>
                <a:ext cx="3597331" cy="98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sub>
                      </m:sSub>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𝑥</m:t>
                          </m:r>
                        </m:e>
                      </m:d>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𝜎</m:t>
                      </m:r>
                      <m:d>
                        <m:dPr>
                          <m:ctrlPr>
                            <a:rPr lang="en-US" altLang="zh-TW" sz="2400" b="0" i="1" smtClean="0">
                              <a:latin typeface="Cambria Math" panose="02040503050406030204" pitchFamily="18" charset="0"/>
                            </a:rPr>
                          </m:ctrlPr>
                        </m:dPr>
                        <m:e>
                          <m:nary>
                            <m:naryPr>
                              <m:chr m:val="∑"/>
                              <m:supHide m:val="on"/>
                              <m:ctrlPr>
                                <a:rPr lang="en-US" altLang="zh-TW" sz="2400" i="1">
                                  <a:latin typeface="Cambria Math" panose="02040503050406030204" pitchFamily="18" charset="0"/>
                                </a:rPr>
                              </m:ctrlPr>
                            </m:naryPr>
                            <m:sub>
                              <m:r>
                                <m:rPr>
                                  <m:brk m:alnAt="7"/>
                                </m:rPr>
                                <a:rPr lang="en-US" altLang="zh-TW" sz="2400" i="1">
                                  <a:latin typeface="Cambria Math" panose="02040503050406030204" pitchFamily="18" charset="0"/>
                                </a:rPr>
                                <m:t>𝑖</m:t>
                              </m:r>
                            </m:sub>
                            <m:sup/>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Sub>
                            </m:e>
                          </m:nary>
                          <m:r>
                            <a:rPr lang="en-US" altLang="zh-TW" sz="2400" i="1">
                              <a:latin typeface="Cambria Math" panose="02040503050406030204" pitchFamily="18" charset="0"/>
                            </a:rPr>
                            <m:t>+</m:t>
                          </m:r>
                          <m:r>
                            <a:rPr lang="en-US" altLang="zh-TW" sz="2400" i="1">
                              <a:latin typeface="Cambria Math" panose="02040503050406030204" pitchFamily="18" charset="0"/>
                            </a:rPr>
                            <m:t>𝑏</m:t>
                          </m:r>
                        </m:e>
                      </m:d>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1433572" y="705002"/>
                <a:ext cx="3597331" cy="981935"/>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30" name="文字方塊 29"/>
          <p:cNvSpPr txBox="1"/>
          <p:nvPr/>
        </p:nvSpPr>
        <p:spPr>
          <a:xfrm>
            <a:off x="-100059" y="5347796"/>
            <a:ext cx="1485900" cy="523220"/>
          </a:xfrm>
          <a:prstGeom prst="rect">
            <a:avLst/>
          </a:prstGeom>
          <a:noFill/>
        </p:spPr>
        <p:txBody>
          <a:bodyPr wrap="square" rtlCol="0">
            <a:spAutoFit/>
          </a:bodyPr>
          <a:lstStyle/>
          <a:p>
            <a:pPr algn="ctr"/>
            <a:r>
              <a:rPr lang="en-US" altLang="zh-TW" sz="2800" dirty="0"/>
              <a:t>Step 3:</a:t>
            </a:r>
            <a:endParaRPr lang="zh-TW" altLang="en-US" sz="2800" dirty="0"/>
          </a:p>
        </p:txBody>
      </p:sp>
      <mc:AlternateContent xmlns:mc="http://schemas.openxmlformats.org/markup-compatibility/2006">
        <mc:Choice xmlns:a14="http://schemas.microsoft.com/office/drawing/2010/main" Requires="a14">
          <p:sp>
            <p:nvSpPr>
              <p:cNvPr id="32" name="矩形 31"/>
              <p:cNvSpPr/>
              <p:nvPr/>
            </p:nvSpPr>
            <p:spPr>
              <a:xfrm>
                <a:off x="3733523" y="5655585"/>
                <a:ext cx="51645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𝑖</m:t>
                          </m:r>
                        </m:sub>
                      </m:sSub>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b="0" i="1" smtClean="0">
                              <a:latin typeface="Cambria Math" panose="02040503050406030204" pitchFamily="18" charset="0"/>
                            </a:rPr>
                            <m:t>−</m:t>
                          </m:r>
                          <m:d>
                            <m:dPr>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e>
                      </m:nary>
                    </m:oMath>
                  </m:oMathPara>
                </a14:m>
                <a:endParaRPr lang="zh-TW" altLang="en-US" sz="2400" dirty="0"/>
              </a:p>
            </p:txBody>
          </p:sp>
        </mc:Choice>
        <mc:Fallback>
          <p:sp>
            <p:nvSpPr>
              <p:cNvPr id="32" name="矩形 31"/>
              <p:cNvSpPr>
                <a:spLocks noRot="1" noChangeAspect="1" noMove="1" noResize="1" noEditPoints="1" noAdjustHandles="1" noChangeArrowheads="1" noChangeShapeType="1" noTextEdit="1"/>
              </p:cNvSpPr>
              <p:nvPr/>
            </p:nvSpPr>
            <p:spPr>
              <a:xfrm>
                <a:off x="3733523" y="5655585"/>
                <a:ext cx="5164555" cy="988540"/>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3733523" y="4628438"/>
                <a:ext cx="516455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𝑖</m:t>
                          </m:r>
                        </m:sub>
                      </m:sSub>
                      <m:r>
                        <a:rPr lang="en-US" altLang="zh-TW" sz="2400" i="1" smtClean="0">
                          <a:latin typeface="Cambria Math" panose="02040503050406030204" pitchFamily="18" charset="0"/>
                          <a:ea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m:t>
                      </m:r>
                      <m:r>
                        <a:rPr lang="zh-TW" altLang="en-US" sz="2400" b="0" i="1" smtClean="0">
                          <a:latin typeface="Cambria Math" panose="02040503050406030204" pitchFamily="18" charset="0"/>
                        </a:rPr>
                        <m:t>𝜂</m:t>
                      </m:r>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𝑛</m:t>
                          </m:r>
                        </m:sub>
                        <m:sup/>
                        <m:e>
                          <m:r>
                            <a:rPr lang="en-US" altLang="zh-TW" sz="2400" b="0" i="1" smtClean="0">
                              <a:latin typeface="Cambria Math" panose="02040503050406030204" pitchFamily="18" charset="0"/>
                            </a:rPr>
                            <m:t>−</m:t>
                          </m:r>
                          <m:d>
                            <m:dPr>
                              <m:ctrlPr>
                                <a:rPr lang="en-US" altLang="zh-TW" sz="2400" i="1" smtClean="0">
                                  <a:latin typeface="Cambria Math" panose="02040503050406030204" pitchFamily="18" charset="0"/>
                                </a:rPr>
                              </m:ctrlPr>
                            </m:dPr>
                            <m:e>
                              <m:sSup>
                                <m:sSupPr>
                                  <m:ctrlPr>
                                    <a:rPr lang="en-US" altLang="zh-TW" sz="2400" i="1">
                                      <a:latin typeface="Cambria Math" panose="02040503050406030204" pitchFamily="18" charset="0"/>
                                    </a:rPr>
                                  </m:ctrlPr>
                                </m:sSupPr>
                                <m:e>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e>
                                <m:sup>
                                  <m:r>
                                    <a:rPr lang="en-US" altLang="zh-TW" sz="2400" i="1">
                                      <a:latin typeface="Cambria Math" panose="02040503050406030204" pitchFamily="18" charset="0"/>
                                    </a:rPr>
                                    <m:t>𝑛</m:t>
                                  </m:r>
                                </m:sup>
                              </m:sSup>
                              <m:r>
                                <a:rPr lang="en-US" altLang="zh-TW" sz="2400" b="0" i="1" smtClean="0">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𝑓</m:t>
                                  </m:r>
                                </m:e>
                                <m:sub>
                                  <m:r>
                                    <a:rPr lang="en-US" altLang="zh-TW" sz="2400" i="1">
                                      <a:latin typeface="Cambria Math" panose="02040503050406030204" pitchFamily="18" charset="0"/>
                                    </a:rPr>
                                    <m:t>𝑤</m:t>
                                  </m:r>
                                  <m:r>
                                    <a:rPr lang="en-US" altLang="zh-TW" sz="2400" i="1">
                                      <a:latin typeface="Cambria Math" panose="02040503050406030204" pitchFamily="18" charset="0"/>
                                    </a:rPr>
                                    <m:t>,</m:t>
                                  </m:r>
                                  <m:r>
                                    <a:rPr lang="en-US" altLang="zh-TW" sz="2400" i="1">
                                      <a:latin typeface="Cambria Math" panose="02040503050406030204" pitchFamily="18" charset="0"/>
                                    </a:rPr>
                                    <m:t>𝑏</m:t>
                                  </m:r>
                                </m:sub>
                              </m:sSub>
                              <m:d>
                                <m:dPr>
                                  <m:ctrlPr>
                                    <a:rPr lang="en-US" altLang="zh-TW" sz="2400" i="1">
                                      <a:latin typeface="Cambria Math" panose="02040503050406030204" pitchFamily="18" charset="0"/>
                                    </a:rPr>
                                  </m:ctrlPr>
                                </m:dPr>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𝑥</m:t>
                                      </m:r>
                                    </m:e>
                                    <m:sup>
                                      <m:r>
                                        <a:rPr lang="en-US" altLang="zh-TW" sz="2400" b="0" i="1" smtClean="0">
                                          <a:latin typeface="Cambria Math" panose="02040503050406030204" pitchFamily="18" charset="0"/>
                                        </a:rPr>
                                        <m:t>𝑛</m:t>
                                      </m:r>
                                    </m:sup>
                                  </m:sSup>
                                </m:e>
                              </m:d>
                            </m:e>
                          </m:d>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𝑖</m:t>
                              </m:r>
                            </m:sub>
                            <m:sup>
                              <m:r>
                                <a:rPr lang="en-US" altLang="zh-TW" sz="2400" i="1">
                                  <a:latin typeface="Cambria Math" panose="02040503050406030204" pitchFamily="18" charset="0"/>
                                </a:rPr>
                                <m:t>𝑛</m:t>
                              </m:r>
                            </m:sup>
                          </m:sSubSup>
                        </m:e>
                      </m:nary>
                    </m:oMath>
                  </m:oMathPara>
                </a14:m>
                <a:endParaRPr lang="zh-TW" altLang="en-US" sz="2400" dirty="0"/>
              </a:p>
            </p:txBody>
          </p:sp>
        </mc:Choice>
        <mc:Fallback>
          <p:sp>
            <p:nvSpPr>
              <p:cNvPr id="33" name="矩形 32"/>
              <p:cNvSpPr>
                <a:spLocks noRot="1" noChangeAspect="1" noMove="1" noResize="1" noEditPoints="1" noAdjustHandles="1" noChangeArrowheads="1" noChangeShapeType="1" noTextEdit="1"/>
              </p:cNvSpPr>
              <p:nvPr/>
            </p:nvSpPr>
            <p:spPr>
              <a:xfrm>
                <a:off x="3733523" y="4628438"/>
                <a:ext cx="5164555" cy="988540"/>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p:sp>
        <p:nvSpPr>
          <p:cNvPr id="2" name="文字方塊 1"/>
          <p:cNvSpPr txBox="1"/>
          <p:nvPr/>
        </p:nvSpPr>
        <p:spPr>
          <a:xfrm>
            <a:off x="1343490" y="4849923"/>
            <a:ext cx="2499799" cy="461665"/>
          </a:xfrm>
          <a:prstGeom prst="rect">
            <a:avLst/>
          </a:prstGeom>
          <a:noFill/>
        </p:spPr>
        <p:txBody>
          <a:bodyPr wrap="square" rtlCol="0">
            <a:spAutoFit/>
          </a:bodyPr>
          <a:lstStyle/>
          <a:p>
            <a:r>
              <a:rPr lang="en-US" altLang="zh-TW" sz="2400" dirty="0"/>
              <a:t>Logistic regression:</a:t>
            </a:r>
            <a:endParaRPr lang="zh-TW" altLang="en-US" sz="2400" dirty="0"/>
          </a:p>
        </p:txBody>
      </p:sp>
      <p:sp>
        <p:nvSpPr>
          <p:cNvPr id="34" name="文字方塊 33"/>
          <p:cNvSpPr txBox="1"/>
          <p:nvPr/>
        </p:nvSpPr>
        <p:spPr>
          <a:xfrm>
            <a:off x="1343490" y="5824884"/>
            <a:ext cx="2499799" cy="461665"/>
          </a:xfrm>
          <a:prstGeom prst="rect">
            <a:avLst/>
          </a:prstGeom>
          <a:noFill/>
        </p:spPr>
        <p:txBody>
          <a:bodyPr wrap="square" rtlCol="0">
            <a:spAutoFit/>
          </a:bodyPr>
          <a:lstStyle/>
          <a:p>
            <a:r>
              <a:rPr lang="en-US" altLang="zh-TW" sz="2400" dirty="0"/>
              <a:t>Linear regression:</a:t>
            </a:r>
            <a:endParaRPr lang="zh-TW" altLang="en-US" sz="2400" dirty="0"/>
          </a:p>
        </p:txBody>
      </p:sp>
      <p:cxnSp>
        <p:nvCxnSpPr>
          <p:cNvPr id="35" name="直線接點 34"/>
          <p:cNvCxnSpPr/>
          <p:nvPr/>
        </p:nvCxnSpPr>
        <p:spPr>
          <a:xfrm>
            <a:off x="6375306" y="5311588"/>
            <a:ext cx="188332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6375306" y="6363875"/>
            <a:ext cx="1883323"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灯片编号占位符 5"/>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bldLvl="0" animBg="1"/>
      <p:bldP spid="2" grpId="0"/>
      <p:bldP spid="3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6764" y="196334"/>
            <a:ext cx="4359078" cy="584775"/>
          </a:xfrm>
          <a:prstGeom prst="rect">
            <a:avLst/>
          </a:prstGeom>
        </p:spPr>
        <p:txBody>
          <a:bodyPr wrap="none">
            <a:spAutoFit/>
          </a:bodyPr>
          <a:lstStyle/>
          <a:p>
            <a:r>
              <a:rPr lang="en-US" altLang="zh-TW" sz="3200" b="1" i="1" u="sng" dirty="0"/>
              <a:t>Multi-class Classification</a:t>
            </a:r>
            <a:endParaRPr lang="zh-TW" altLang="en-US" sz="3200" b="1" i="1" u="sng" dirty="0"/>
          </a:p>
        </p:txBody>
      </p:sp>
      <p:sp>
        <p:nvSpPr>
          <p:cNvPr id="5" name="文字方塊 4"/>
          <p:cNvSpPr txBox="1"/>
          <p:nvPr/>
        </p:nvSpPr>
        <p:spPr>
          <a:xfrm>
            <a:off x="509337" y="998621"/>
            <a:ext cx="545431" cy="461665"/>
          </a:xfrm>
          <a:prstGeom prst="rect">
            <a:avLst/>
          </a:prstGeom>
          <a:noFill/>
        </p:spPr>
        <p:txBody>
          <a:bodyPr wrap="square" rtlCol="0">
            <a:spAutoFit/>
          </a:bodyPr>
          <a:lstStyle/>
          <a:p>
            <a:r>
              <a:rPr lang="en-US" altLang="zh-TW" sz="2400" dirty="0"/>
              <a:t>C</a:t>
            </a:r>
            <a:r>
              <a:rPr lang="en-US" altLang="zh-TW" sz="2400" baseline="-25000" dirty="0"/>
              <a:t>1</a:t>
            </a:r>
            <a:r>
              <a:rPr lang="en-US" altLang="zh-TW" sz="2400" dirty="0"/>
              <a:t>:</a:t>
            </a:r>
            <a:endParaRPr lang="zh-TW" altLang="en-US" sz="2400" dirty="0"/>
          </a:p>
        </p:txBody>
      </p:sp>
      <p:sp>
        <p:nvSpPr>
          <p:cNvPr id="6" name="文字方塊 5"/>
          <p:cNvSpPr txBox="1"/>
          <p:nvPr/>
        </p:nvSpPr>
        <p:spPr>
          <a:xfrm>
            <a:off x="496636" y="1484396"/>
            <a:ext cx="545431" cy="461665"/>
          </a:xfrm>
          <a:prstGeom prst="rect">
            <a:avLst/>
          </a:prstGeom>
          <a:noFill/>
        </p:spPr>
        <p:txBody>
          <a:bodyPr wrap="square" rtlCol="0">
            <a:spAutoFit/>
          </a:bodyPr>
          <a:lstStyle/>
          <a:p>
            <a:r>
              <a:rPr lang="en-US" altLang="zh-TW" sz="2400" dirty="0"/>
              <a:t>C</a:t>
            </a:r>
            <a:r>
              <a:rPr lang="en-US" altLang="zh-TW" sz="2400" baseline="-25000" dirty="0"/>
              <a:t>2</a:t>
            </a:r>
            <a:r>
              <a:rPr lang="en-US" altLang="zh-TW" sz="2400" dirty="0"/>
              <a:t>:</a:t>
            </a:r>
            <a:endParaRPr lang="zh-TW" altLang="en-US" sz="2400" dirty="0"/>
          </a:p>
        </p:txBody>
      </p:sp>
      <p:sp>
        <p:nvSpPr>
          <p:cNvPr id="7" name="文字方塊 6"/>
          <p:cNvSpPr txBox="1"/>
          <p:nvPr/>
        </p:nvSpPr>
        <p:spPr>
          <a:xfrm>
            <a:off x="497656" y="1962169"/>
            <a:ext cx="545431" cy="461665"/>
          </a:xfrm>
          <a:prstGeom prst="rect">
            <a:avLst/>
          </a:prstGeom>
          <a:noFill/>
        </p:spPr>
        <p:txBody>
          <a:bodyPr wrap="square" rtlCol="0">
            <a:spAutoFit/>
          </a:bodyPr>
          <a:lstStyle/>
          <a:p>
            <a:r>
              <a:rPr lang="en-US" altLang="zh-TW" sz="2400" dirty="0"/>
              <a:t>C</a:t>
            </a:r>
            <a:r>
              <a:rPr lang="en-US" altLang="zh-TW" sz="2400" baseline="-25000" dirty="0"/>
              <a:t>3</a:t>
            </a:r>
            <a:r>
              <a:rPr lang="en-US" altLang="zh-TW" sz="2400" dirty="0"/>
              <a:t>:</a:t>
            </a:r>
            <a:endParaRPr lang="zh-TW" altLang="en-US" sz="2400" dirty="0"/>
          </a:p>
        </p:txBody>
      </p:sp>
      <mc:AlternateContent xmlns:mc="http://schemas.openxmlformats.org/markup-compatibility/2006">
        <mc:Choice xmlns:a14="http://schemas.microsoft.com/office/drawing/2010/main" Requires="a14">
          <p:sp>
            <p:nvSpPr>
              <p:cNvPr id="11" name="文字方塊 10"/>
              <p:cNvSpPr txBox="1"/>
              <p:nvPr/>
            </p:nvSpPr>
            <p:spPr>
              <a:xfrm>
                <a:off x="1054766" y="1041386"/>
                <a:ext cx="8576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1</m:t>
                          </m:r>
                        </m:sup>
                      </m:sSup>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1054766" y="1041386"/>
                <a:ext cx="857607" cy="369332"/>
              </a:xfrm>
              <a:prstGeom prst="rect">
                <a:avLst/>
              </a:prstGeom>
              <a:blipFill rotWithShape="1">
                <a:blip r:embed="rId1"/>
                <a:stretch>
                  <a:fillRect l="-4255" r="-2128" b="-1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1042066" y="1527161"/>
                <a:ext cx="8713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1042066" y="1527161"/>
                <a:ext cx="871329" cy="369332"/>
              </a:xfrm>
              <a:prstGeom prst="rect">
                <a:avLst/>
              </a:prstGeom>
              <a:blipFill rotWithShape="1">
                <a:blip r:embed="rId2"/>
                <a:stretch>
                  <a:fillRect l="-4895" t="-1667" r="-2098" b="-1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1029366" y="2003932"/>
                <a:ext cx="8713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3</m:t>
                          </m:r>
                        </m:sup>
                      </m:sSup>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1029366" y="2003932"/>
                <a:ext cx="871328" cy="369332"/>
              </a:xfrm>
              <a:prstGeom prst="rect">
                <a:avLst/>
              </a:prstGeom>
              <a:blipFill rotWithShape="1">
                <a:blip r:embed="rId3"/>
                <a:stretch>
                  <a:fillRect l="-4895" t="-1667" r="-2098" b="-1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2253615" y="1020699"/>
                <a:ext cx="22090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1</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2253615" y="1020699"/>
                <a:ext cx="2209066" cy="369332"/>
              </a:xfrm>
              <a:prstGeom prst="rect">
                <a:avLst/>
              </a:prstGeom>
              <a:blipFill rotWithShape="1">
                <a:blip r:embed="rId4"/>
                <a:stretch>
                  <a:fillRect l="-1105"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2253615" y="1535196"/>
                <a:ext cx="22299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2</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2253615" y="1535196"/>
                <a:ext cx="2229906" cy="369332"/>
              </a:xfrm>
              <a:prstGeom prst="rect">
                <a:avLst/>
              </a:prstGeom>
              <a:blipFill rotWithShape="1">
                <a:blip r:embed="rId5"/>
                <a:stretch>
                  <a:fillRect l="-1096" r="-274" b="-1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2258784" y="2005653"/>
                <a:ext cx="22299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3</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2258784" y="2005653"/>
                <a:ext cx="2229906" cy="369332"/>
              </a:xfrm>
              <a:prstGeom prst="rect">
                <a:avLst/>
              </a:prstGeom>
              <a:blipFill rotWithShape="1">
                <a:blip r:embed="rId6"/>
                <a:stretch>
                  <a:fillRect l="-1096" r="-274" b="-13115"/>
                </a:stretch>
              </a:blipFill>
            </p:spPr>
            <p:txBody>
              <a:bodyPr/>
              <a:lstStyle/>
              <a:p>
                <a:r>
                  <a:rPr lang="zh-TW" altLang="en-US">
                    <a:noFill/>
                  </a:rPr>
                  <a:t> </a:t>
                </a:r>
                <a:endParaRPr lang="zh-TW" altLang="en-US">
                  <a:noFill/>
                </a:endParaRPr>
              </a:p>
            </p:txBody>
          </p:sp>
        </mc:Fallback>
      </mc:AlternateContent>
      <p:sp>
        <p:nvSpPr>
          <p:cNvPr id="19" name="文字方塊 18"/>
          <p:cNvSpPr txBox="1"/>
          <p:nvPr/>
        </p:nvSpPr>
        <p:spPr>
          <a:xfrm>
            <a:off x="4358189" y="357250"/>
            <a:ext cx="2588711" cy="369332"/>
          </a:xfrm>
          <a:prstGeom prst="rect">
            <a:avLst/>
          </a:prstGeom>
          <a:noFill/>
        </p:spPr>
        <p:txBody>
          <a:bodyPr wrap="square" rtlCol="0">
            <a:spAutoFit/>
          </a:bodyPr>
          <a:lstStyle/>
          <a:p>
            <a:pPr algn="ctr"/>
            <a:r>
              <a:rPr lang="en-US" altLang="zh-TW" dirty="0"/>
              <a:t>(3 classes as example)</a:t>
            </a:r>
            <a:endParaRPr lang="zh-TW" altLang="en-US" dirty="0"/>
          </a:p>
        </p:txBody>
      </p:sp>
      <p:sp>
        <p:nvSpPr>
          <p:cNvPr id="20" name="矩形 19"/>
          <p:cNvSpPr/>
          <p:nvPr/>
        </p:nvSpPr>
        <p:spPr>
          <a:xfrm>
            <a:off x="996848" y="2705869"/>
            <a:ext cx="5556352" cy="386006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1" name="直線單箭頭接點 20"/>
          <p:cNvCxnSpPr/>
          <p:nvPr/>
        </p:nvCxnSpPr>
        <p:spPr>
          <a:xfrm>
            <a:off x="688760" y="4414080"/>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688760" y="5300006"/>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688760" y="3526101"/>
            <a:ext cx="63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1322853" y="3228558"/>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5" name="橢圓 24"/>
          <p:cNvSpPr/>
          <p:nvPr/>
        </p:nvSpPr>
        <p:spPr>
          <a:xfrm>
            <a:off x="1322853" y="4116537"/>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6" name="橢圓 25"/>
          <p:cNvSpPr/>
          <p:nvPr/>
        </p:nvSpPr>
        <p:spPr>
          <a:xfrm>
            <a:off x="1322853" y="5002463"/>
            <a:ext cx="595086" cy="59508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graphicFrame>
        <p:nvGraphicFramePr>
          <p:cNvPr id="27" name="Object 12"/>
          <p:cNvGraphicFramePr>
            <a:graphicFrameLocks noChangeAspect="1"/>
          </p:cNvGraphicFramePr>
          <p:nvPr/>
        </p:nvGraphicFramePr>
        <p:xfrm>
          <a:off x="363538" y="3267075"/>
          <a:ext cx="352425" cy="487363"/>
        </p:xfrm>
        <a:graphic>
          <a:graphicData uri="http://schemas.openxmlformats.org/presentationml/2006/ole">
            <mc:AlternateContent xmlns:mc="http://schemas.openxmlformats.org/markup-compatibility/2006">
              <mc:Choice xmlns:v="urn:schemas-microsoft-com:vml" Requires="v">
                <p:oleObj spid="_x0000_s30132" name="方程式" r:id="rId7" imgW="3962400" imgH="5486400" progId="Equation.3">
                  <p:embed/>
                </p:oleObj>
              </mc:Choice>
              <mc:Fallback>
                <p:oleObj name="方程式" r:id="rId7" imgW="3962400" imgH="5486400" progId="Equation.3">
                  <p:embed/>
                  <p:pic>
                    <p:nvPicPr>
                      <p:cNvPr id="0" name="Object 12"/>
                      <p:cNvPicPr>
                        <a:picLocks noChangeAspect="1" noChangeArrowheads="1"/>
                      </p:cNvPicPr>
                      <p:nvPr/>
                    </p:nvPicPr>
                    <p:blipFill>
                      <a:blip r:embed="rId8"/>
                      <a:srcRect/>
                      <a:stretch>
                        <a:fillRect/>
                      </a:stretch>
                    </p:blipFill>
                    <p:spPr bwMode="auto">
                      <a:xfrm>
                        <a:off x="363538" y="3267075"/>
                        <a:ext cx="352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p:cNvGraphicFramePr>
            <a:graphicFrameLocks noChangeAspect="1"/>
          </p:cNvGraphicFramePr>
          <p:nvPr/>
        </p:nvGraphicFramePr>
        <p:xfrm>
          <a:off x="328613" y="4154488"/>
          <a:ext cx="352425" cy="487362"/>
        </p:xfrm>
        <a:graphic>
          <a:graphicData uri="http://schemas.openxmlformats.org/presentationml/2006/ole">
            <mc:AlternateContent xmlns:mc="http://schemas.openxmlformats.org/markup-compatibility/2006">
              <mc:Choice xmlns:v="urn:schemas-microsoft-com:vml" Requires="v">
                <p:oleObj spid="_x0000_s30133" name="方程式" r:id="rId9" imgW="3962400" imgH="5486400" progId="Equation.3">
                  <p:embed/>
                </p:oleObj>
              </mc:Choice>
              <mc:Fallback>
                <p:oleObj name="方程式" r:id="rId9" imgW="3962400" imgH="5486400" progId="Equation.3">
                  <p:embed/>
                  <p:pic>
                    <p:nvPicPr>
                      <p:cNvPr id="0" name="Object 12"/>
                      <p:cNvPicPr>
                        <a:picLocks noChangeAspect="1" noChangeArrowheads="1"/>
                      </p:cNvPicPr>
                      <p:nvPr/>
                    </p:nvPicPr>
                    <p:blipFill>
                      <a:blip r:embed="rId10"/>
                      <a:srcRect/>
                      <a:stretch>
                        <a:fillRect/>
                      </a:stretch>
                    </p:blipFill>
                    <p:spPr bwMode="auto">
                      <a:xfrm>
                        <a:off x="328613" y="4154488"/>
                        <a:ext cx="352425"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2"/>
          <p:cNvGraphicFramePr>
            <a:graphicFrameLocks noChangeAspect="1"/>
          </p:cNvGraphicFramePr>
          <p:nvPr/>
        </p:nvGraphicFramePr>
        <p:xfrm>
          <a:off x="361950" y="5002213"/>
          <a:ext cx="352425" cy="514350"/>
        </p:xfrm>
        <a:graphic>
          <a:graphicData uri="http://schemas.openxmlformats.org/presentationml/2006/ole">
            <mc:AlternateContent xmlns:mc="http://schemas.openxmlformats.org/markup-compatibility/2006">
              <mc:Choice xmlns:v="urn:schemas-microsoft-com:vml" Requires="v">
                <p:oleObj spid="_x0000_s30134" name="方程式" r:id="rId11" imgW="3962400" imgH="5791200" progId="Equation.3">
                  <p:embed/>
                </p:oleObj>
              </mc:Choice>
              <mc:Fallback>
                <p:oleObj name="方程式" r:id="rId11" imgW="3962400" imgH="5791200" progId="Equation.3">
                  <p:embed/>
                  <p:pic>
                    <p:nvPicPr>
                      <p:cNvPr id="0" name="Object 12"/>
                      <p:cNvPicPr>
                        <a:picLocks noChangeAspect="1" noChangeArrowheads="1"/>
                      </p:cNvPicPr>
                      <p:nvPr/>
                    </p:nvPicPr>
                    <p:blipFill>
                      <a:blip r:embed="rId12"/>
                      <a:srcRect/>
                      <a:stretch>
                        <a:fillRect/>
                      </a:stretch>
                    </p:blipFill>
                    <p:spPr bwMode="auto">
                      <a:xfrm>
                        <a:off x="361950" y="5002213"/>
                        <a:ext cx="3524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文字方塊 29"/>
          <p:cNvSpPr txBox="1"/>
          <p:nvPr/>
        </p:nvSpPr>
        <p:spPr>
          <a:xfrm>
            <a:off x="1750798" y="2629707"/>
            <a:ext cx="3614559" cy="461665"/>
          </a:xfrm>
          <a:prstGeom prst="rect">
            <a:avLst/>
          </a:prstGeom>
          <a:noFill/>
        </p:spPr>
        <p:txBody>
          <a:bodyPr wrap="square" rtlCol="0">
            <a:spAutoFit/>
          </a:bodyPr>
          <a:lstStyle/>
          <a:p>
            <a:pPr algn="ctr"/>
            <a:r>
              <a:rPr lang="en-US" altLang="zh-TW" sz="2400" b="1" i="1" u="sng" dirty="0" err="1"/>
              <a:t>Softmax</a:t>
            </a:r>
            <a:endParaRPr lang="zh-TW" altLang="en-US" sz="2400" b="1" i="1" u="sng" dirty="0"/>
          </a:p>
        </p:txBody>
      </p:sp>
      <p:graphicFrame>
        <p:nvGraphicFramePr>
          <p:cNvPr id="31" name="Object 12"/>
          <p:cNvGraphicFramePr>
            <a:graphicFrameLocks noChangeAspect="1"/>
          </p:cNvGraphicFramePr>
          <p:nvPr/>
        </p:nvGraphicFramePr>
        <p:xfrm>
          <a:off x="1507910" y="3395699"/>
          <a:ext cx="242888" cy="298450"/>
        </p:xfrm>
        <a:graphic>
          <a:graphicData uri="http://schemas.openxmlformats.org/presentationml/2006/ole">
            <mc:AlternateContent xmlns:mc="http://schemas.openxmlformats.org/markup-compatibility/2006">
              <mc:Choice xmlns:v="urn:schemas-microsoft-com:vml" Requires="v">
                <p:oleObj spid="_x0000_s30135" name="方程式" r:id="rId13" imgW="2743200" imgH="3352800" progId="Equation.3">
                  <p:embed/>
                </p:oleObj>
              </mc:Choice>
              <mc:Fallback>
                <p:oleObj name="方程式" r:id="rId13" imgW="2743200" imgH="3352800" progId="Equation.3">
                  <p:embed/>
                  <p:pic>
                    <p:nvPicPr>
                      <p:cNvPr id="0" name="Object 12"/>
                      <p:cNvPicPr>
                        <a:picLocks noChangeAspect="1" noChangeArrowheads="1"/>
                      </p:cNvPicPr>
                      <p:nvPr/>
                    </p:nvPicPr>
                    <p:blipFill>
                      <a:blip r:embed="rId14"/>
                      <a:srcRect/>
                      <a:stretch>
                        <a:fillRect/>
                      </a:stretch>
                    </p:blipFill>
                    <p:spPr bwMode="auto">
                      <a:xfrm>
                        <a:off x="1507910" y="3395699"/>
                        <a:ext cx="24288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12"/>
          <p:cNvGraphicFramePr>
            <a:graphicFrameLocks noChangeAspect="1"/>
          </p:cNvGraphicFramePr>
          <p:nvPr/>
        </p:nvGraphicFramePr>
        <p:xfrm>
          <a:off x="1498385" y="4286286"/>
          <a:ext cx="244475" cy="298450"/>
        </p:xfrm>
        <a:graphic>
          <a:graphicData uri="http://schemas.openxmlformats.org/presentationml/2006/ole">
            <mc:AlternateContent xmlns:mc="http://schemas.openxmlformats.org/markup-compatibility/2006">
              <mc:Choice xmlns:v="urn:schemas-microsoft-com:vml" Requires="v">
                <p:oleObj spid="_x0000_s30136" name="方程式" r:id="rId15" imgW="2743200" imgH="3352800" progId="Equation.3">
                  <p:embed/>
                </p:oleObj>
              </mc:Choice>
              <mc:Fallback>
                <p:oleObj name="方程式" r:id="rId15" imgW="2743200" imgH="3352800" progId="Equation.3">
                  <p:embed/>
                  <p:pic>
                    <p:nvPicPr>
                      <p:cNvPr id="0" name="Object 12"/>
                      <p:cNvPicPr>
                        <a:picLocks noChangeAspect="1" noChangeArrowheads="1"/>
                      </p:cNvPicPr>
                      <p:nvPr/>
                    </p:nvPicPr>
                    <p:blipFill>
                      <a:blip r:embed="rId16"/>
                      <a:srcRect/>
                      <a:stretch>
                        <a:fillRect/>
                      </a:stretch>
                    </p:blipFill>
                    <p:spPr bwMode="auto">
                      <a:xfrm>
                        <a:off x="1498385" y="4286286"/>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2"/>
          <p:cNvGraphicFramePr>
            <a:graphicFrameLocks noChangeAspect="1"/>
          </p:cNvGraphicFramePr>
          <p:nvPr/>
        </p:nvGraphicFramePr>
        <p:xfrm>
          <a:off x="1530135" y="5159411"/>
          <a:ext cx="244475" cy="298450"/>
        </p:xfrm>
        <a:graphic>
          <a:graphicData uri="http://schemas.openxmlformats.org/presentationml/2006/ole">
            <mc:AlternateContent xmlns:mc="http://schemas.openxmlformats.org/markup-compatibility/2006">
              <mc:Choice xmlns:v="urn:schemas-microsoft-com:vml" Requires="v">
                <p:oleObj spid="_x0000_s30137" name="方程式" r:id="rId17" imgW="2743200" imgH="3352800" progId="Equation.3">
                  <p:embed/>
                </p:oleObj>
              </mc:Choice>
              <mc:Fallback>
                <p:oleObj name="方程式" r:id="rId17" imgW="2743200" imgH="3352800" progId="Equation.3">
                  <p:embed/>
                  <p:pic>
                    <p:nvPicPr>
                      <p:cNvPr id="0" name="Object 12"/>
                      <p:cNvPicPr>
                        <a:picLocks noChangeAspect="1" noChangeArrowheads="1"/>
                      </p:cNvPicPr>
                      <p:nvPr/>
                    </p:nvPicPr>
                    <p:blipFill>
                      <a:blip r:embed="rId18"/>
                      <a:srcRect/>
                      <a:stretch>
                        <a:fillRect/>
                      </a:stretch>
                    </p:blipFill>
                    <p:spPr bwMode="auto">
                      <a:xfrm>
                        <a:off x="1530135" y="5159411"/>
                        <a:ext cx="244475"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4" name="直線單箭頭接點 33"/>
          <p:cNvCxnSpPr/>
          <p:nvPr/>
        </p:nvCxnSpPr>
        <p:spPr>
          <a:xfrm flipV="1">
            <a:off x="1917939" y="4414082"/>
            <a:ext cx="1182913"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917939" y="5300006"/>
            <a:ext cx="173536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1917939" y="3526101"/>
            <a:ext cx="50437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 name="Object 12"/>
          <p:cNvGraphicFramePr>
            <a:graphicFrameLocks noChangeAspect="1"/>
          </p:cNvGraphicFramePr>
          <p:nvPr/>
        </p:nvGraphicFramePr>
        <p:xfrm>
          <a:off x="2487613" y="3186113"/>
          <a:ext cx="433387" cy="487362"/>
        </p:xfrm>
        <a:graphic>
          <a:graphicData uri="http://schemas.openxmlformats.org/presentationml/2006/ole">
            <mc:AlternateContent xmlns:mc="http://schemas.openxmlformats.org/markup-compatibility/2006">
              <mc:Choice xmlns:v="urn:schemas-microsoft-com:vml" Requires="v">
                <p:oleObj spid="_x0000_s30138" name="方程式" r:id="rId19" imgW="4876800" imgH="5486400" progId="Equation.3">
                  <p:embed/>
                </p:oleObj>
              </mc:Choice>
              <mc:Fallback>
                <p:oleObj name="方程式" r:id="rId19" imgW="4876800" imgH="5486400" progId="Equation.3">
                  <p:embed/>
                  <p:pic>
                    <p:nvPicPr>
                      <p:cNvPr id="0" name="Object 12"/>
                      <p:cNvPicPr>
                        <a:picLocks noChangeAspect="1" noChangeArrowheads="1"/>
                      </p:cNvPicPr>
                      <p:nvPr/>
                    </p:nvPicPr>
                    <p:blipFill>
                      <a:blip r:embed="rId20"/>
                      <a:srcRect/>
                      <a:stretch>
                        <a:fillRect/>
                      </a:stretch>
                    </p:blipFill>
                    <p:spPr bwMode="auto">
                      <a:xfrm>
                        <a:off x="2487613" y="3186113"/>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2"/>
          <p:cNvGraphicFramePr>
            <a:graphicFrameLocks noChangeAspect="1"/>
          </p:cNvGraphicFramePr>
          <p:nvPr/>
        </p:nvGraphicFramePr>
        <p:xfrm>
          <a:off x="3205163" y="4127500"/>
          <a:ext cx="433387" cy="487363"/>
        </p:xfrm>
        <a:graphic>
          <a:graphicData uri="http://schemas.openxmlformats.org/presentationml/2006/ole">
            <mc:AlternateContent xmlns:mc="http://schemas.openxmlformats.org/markup-compatibility/2006">
              <mc:Choice xmlns:v="urn:schemas-microsoft-com:vml" Requires="v">
                <p:oleObj spid="_x0000_s30139" name="方程式" r:id="rId21" imgW="4876800" imgH="5486400" progId="Equation.3">
                  <p:embed/>
                </p:oleObj>
              </mc:Choice>
              <mc:Fallback>
                <p:oleObj name="方程式" r:id="rId21" imgW="4876800" imgH="5486400" progId="Equation.3">
                  <p:embed/>
                  <p:pic>
                    <p:nvPicPr>
                      <p:cNvPr id="0" name="Object 12"/>
                      <p:cNvPicPr>
                        <a:picLocks noChangeAspect="1" noChangeArrowheads="1"/>
                      </p:cNvPicPr>
                      <p:nvPr/>
                    </p:nvPicPr>
                    <p:blipFill>
                      <a:blip r:embed="rId22"/>
                      <a:srcRect/>
                      <a:stretch>
                        <a:fillRect/>
                      </a:stretch>
                    </p:blipFill>
                    <p:spPr bwMode="auto">
                      <a:xfrm>
                        <a:off x="3205163" y="4127500"/>
                        <a:ext cx="433387"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Object 12"/>
          <p:cNvGraphicFramePr>
            <a:graphicFrameLocks noChangeAspect="1"/>
          </p:cNvGraphicFramePr>
          <p:nvPr/>
        </p:nvGraphicFramePr>
        <p:xfrm>
          <a:off x="3748088" y="5011738"/>
          <a:ext cx="433387" cy="487362"/>
        </p:xfrm>
        <a:graphic>
          <a:graphicData uri="http://schemas.openxmlformats.org/presentationml/2006/ole">
            <mc:AlternateContent xmlns:mc="http://schemas.openxmlformats.org/markup-compatibility/2006">
              <mc:Choice xmlns:v="urn:schemas-microsoft-com:vml" Requires="v">
                <p:oleObj spid="_x0000_s30140" name="方程式" r:id="rId23" imgW="4876800" imgH="5486400" progId="Equation.3">
                  <p:embed/>
                </p:oleObj>
              </mc:Choice>
              <mc:Fallback>
                <p:oleObj name="方程式" r:id="rId23" imgW="4876800" imgH="5486400" progId="Equation.3">
                  <p:embed/>
                  <p:pic>
                    <p:nvPicPr>
                      <p:cNvPr id="0" name="Object 12"/>
                      <p:cNvPicPr>
                        <a:picLocks noChangeAspect="1" noChangeArrowheads="1"/>
                      </p:cNvPicPr>
                      <p:nvPr/>
                    </p:nvPicPr>
                    <p:blipFill>
                      <a:blip r:embed="rId24"/>
                      <a:srcRect/>
                      <a:stretch>
                        <a:fillRect/>
                      </a:stretch>
                    </p:blipFill>
                    <p:spPr bwMode="auto">
                      <a:xfrm>
                        <a:off x="3748088" y="5011738"/>
                        <a:ext cx="433387"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0" name="群組 39"/>
          <p:cNvGrpSpPr/>
          <p:nvPr/>
        </p:nvGrpSpPr>
        <p:grpSpPr>
          <a:xfrm>
            <a:off x="3055803" y="5833131"/>
            <a:ext cx="520319" cy="520319"/>
            <a:chOff x="3342651" y="3507082"/>
            <a:chExt cx="520319" cy="520319"/>
          </a:xfrm>
        </p:grpSpPr>
        <p:sp>
          <p:nvSpPr>
            <p:cNvPr id="41" name="矩形 40"/>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2"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0141" name="方程式" r:id="rId25" imgW="3352800" imgH="3352800" progId="Equation.3">
                    <p:embed/>
                  </p:oleObj>
                </mc:Choice>
                <mc:Fallback>
                  <p:oleObj name="方程式" r:id="rId25" imgW="3352800" imgH="3352800" progId="Equation.3">
                    <p:embed/>
                    <p:pic>
                      <p:nvPicPr>
                        <p:cNvPr id="0" name="Object 12"/>
                        <p:cNvPicPr>
                          <a:picLocks noChangeAspect="1" noChangeArrowheads="1"/>
                        </p:cNvPicPr>
                        <p:nvPr/>
                      </p:nvPicPr>
                      <p:blipFill>
                        <a:blip r:embed="rId26"/>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43" name="Object 12"/>
          <p:cNvGraphicFramePr>
            <a:graphicFrameLocks noChangeAspect="1"/>
          </p:cNvGraphicFramePr>
          <p:nvPr/>
        </p:nvGraphicFramePr>
        <p:xfrm>
          <a:off x="6986588" y="3065463"/>
          <a:ext cx="2032000" cy="947737"/>
        </p:xfrm>
        <a:graphic>
          <a:graphicData uri="http://schemas.openxmlformats.org/presentationml/2006/ole">
            <mc:AlternateContent xmlns:mc="http://schemas.openxmlformats.org/markup-compatibility/2006">
              <mc:Choice xmlns:v="urn:schemas-microsoft-com:vml" Requires="v">
                <p:oleObj spid="_x0000_s30142" name="方程式" r:id="rId27" imgW="22860000" imgH="10668000" progId="Equation.3">
                  <p:embed/>
                </p:oleObj>
              </mc:Choice>
              <mc:Fallback>
                <p:oleObj name="方程式" r:id="rId27" imgW="22860000" imgH="10668000" progId="Equation.3">
                  <p:embed/>
                  <p:pic>
                    <p:nvPicPr>
                      <p:cNvPr id="0" name="Object 12"/>
                      <p:cNvPicPr>
                        <a:picLocks noChangeAspect="1" noChangeArrowheads="1"/>
                      </p:cNvPicPr>
                      <p:nvPr/>
                    </p:nvPicPr>
                    <p:blipFill>
                      <a:blip r:embed="rId28"/>
                      <a:srcRect/>
                      <a:stretch>
                        <a:fillRect/>
                      </a:stretch>
                    </p:blipFill>
                    <p:spPr bwMode="auto">
                      <a:xfrm>
                        <a:off x="6986588" y="3065463"/>
                        <a:ext cx="2032000"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 name="Object 12"/>
          <p:cNvGraphicFramePr>
            <a:graphicFrameLocks noChangeAspect="1"/>
          </p:cNvGraphicFramePr>
          <p:nvPr/>
        </p:nvGraphicFramePr>
        <p:xfrm>
          <a:off x="3636963" y="5624513"/>
          <a:ext cx="868362" cy="949325"/>
        </p:xfrm>
        <a:graphic>
          <a:graphicData uri="http://schemas.openxmlformats.org/presentationml/2006/ole">
            <mc:AlternateContent xmlns:mc="http://schemas.openxmlformats.org/markup-compatibility/2006">
              <mc:Choice xmlns:v="urn:schemas-microsoft-com:vml" Requires="v">
                <p:oleObj spid="_x0000_s30143" name="方程式" r:id="rId29" imgW="9753600" imgH="10668000" progId="Equation.3">
                  <p:embed/>
                </p:oleObj>
              </mc:Choice>
              <mc:Fallback>
                <p:oleObj name="方程式" r:id="rId29" imgW="9753600" imgH="10668000" progId="Equation.3">
                  <p:embed/>
                  <p:pic>
                    <p:nvPicPr>
                      <p:cNvPr id="0" name="Object 12"/>
                      <p:cNvPicPr>
                        <a:picLocks noChangeAspect="1" noChangeArrowheads="1"/>
                      </p:cNvPicPr>
                      <p:nvPr/>
                    </p:nvPicPr>
                    <p:blipFill>
                      <a:blip r:embed="rId30"/>
                      <a:srcRect/>
                      <a:stretch>
                        <a:fillRect/>
                      </a:stretch>
                    </p:blipFill>
                    <p:spPr bwMode="auto">
                      <a:xfrm>
                        <a:off x="3636963" y="5624513"/>
                        <a:ext cx="868362" cy="949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5" name="群組 44"/>
          <p:cNvGrpSpPr/>
          <p:nvPr/>
        </p:nvGrpSpPr>
        <p:grpSpPr>
          <a:xfrm>
            <a:off x="4604781" y="3290494"/>
            <a:ext cx="520319" cy="520319"/>
            <a:chOff x="3342651" y="3507082"/>
            <a:chExt cx="520319" cy="520319"/>
          </a:xfrm>
        </p:grpSpPr>
        <p:sp>
          <p:nvSpPr>
            <p:cNvPr id="46" name="矩形 45"/>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7" name="Object 12"/>
            <p:cNvGraphicFramePr>
              <a:graphicFrameLocks noChangeAspect="1"/>
            </p:cNvGraphicFramePr>
            <p:nvPr/>
          </p:nvGraphicFramePr>
          <p:xfrm>
            <a:off x="3452214" y="3562455"/>
            <a:ext cx="350837" cy="352425"/>
          </p:xfrm>
          <a:graphic>
            <a:graphicData uri="http://schemas.openxmlformats.org/presentationml/2006/ole">
              <mc:AlternateContent xmlns:mc="http://schemas.openxmlformats.org/markup-compatibility/2006">
                <mc:Choice xmlns:v="urn:schemas-microsoft-com:vml" Requires="v">
                  <p:oleObj spid="_x0000_s30144" name="方程式" r:id="rId31" imgW="3048000" imgH="3048000" progId="Equation.3">
                    <p:embed/>
                  </p:oleObj>
                </mc:Choice>
                <mc:Fallback>
                  <p:oleObj name="方程式" r:id="rId31" imgW="3048000" imgH="3048000" progId="Equation.3">
                    <p:embed/>
                    <p:pic>
                      <p:nvPicPr>
                        <p:cNvPr id="0" name="Object 12"/>
                        <p:cNvPicPr>
                          <a:picLocks noChangeAspect="1" noChangeArrowheads="1"/>
                        </p:cNvPicPr>
                        <p:nvPr/>
                      </p:nvPicPr>
                      <p:blipFill>
                        <a:blip r:embed="rId32"/>
                        <a:srcRect/>
                        <a:stretch>
                          <a:fillRect/>
                        </a:stretch>
                      </p:blipFill>
                      <p:spPr bwMode="auto">
                        <a:xfrm>
                          <a:off x="3452214" y="3562455"/>
                          <a:ext cx="350837" cy="352425"/>
                        </a:xfrm>
                        <a:prstGeom prst="rect">
                          <a:avLst/>
                        </a:prstGeom>
                        <a:noFill/>
                      </p:spPr>
                    </p:pic>
                  </p:oleObj>
                </mc:Fallback>
              </mc:AlternateContent>
            </a:graphicData>
          </a:graphic>
        </p:graphicFrame>
      </p:grpSp>
      <p:grpSp>
        <p:nvGrpSpPr>
          <p:cNvPr id="48" name="群組 47"/>
          <p:cNvGrpSpPr/>
          <p:nvPr/>
        </p:nvGrpSpPr>
        <p:grpSpPr>
          <a:xfrm>
            <a:off x="5253394" y="4193274"/>
            <a:ext cx="520319" cy="520319"/>
            <a:chOff x="3342651" y="3507082"/>
            <a:chExt cx="520319" cy="520319"/>
          </a:xfrm>
        </p:grpSpPr>
        <p:sp>
          <p:nvSpPr>
            <p:cNvPr id="49" name="矩形 48"/>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0" name="Object 12"/>
            <p:cNvGraphicFramePr>
              <a:graphicFrameLocks noChangeAspect="1"/>
            </p:cNvGraphicFramePr>
            <p:nvPr/>
          </p:nvGraphicFramePr>
          <p:xfrm>
            <a:off x="3452978" y="3563248"/>
            <a:ext cx="349250" cy="352425"/>
          </p:xfrm>
          <a:graphic>
            <a:graphicData uri="http://schemas.openxmlformats.org/presentationml/2006/ole">
              <mc:AlternateContent xmlns:mc="http://schemas.openxmlformats.org/markup-compatibility/2006">
                <mc:Choice xmlns:v="urn:schemas-microsoft-com:vml" Requires="v">
                  <p:oleObj spid="_x0000_s30145" name="方程式" r:id="rId33" imgW="3048000" imgH="3048000" progId="Equation.3">
                    <p:embed/>
                  </p:oleObj>
                </mc:Choice>
                <mc:Fallback>
                  <p:oleObj name="方程式" r:id="rId33" imgW="3048000" imgH="3048000" progId="Equation.3">
                    <p:embed/>
                    <p:pic>
                      <p:nvPicPr>
                        <p:cNvPr id="0" name="Object 12"/>
                        <p:cNvPicPr>
                          <a:picLocks noChangeAspect="1" noChangeArrowheads="1"/>
                        </p:cNvPicPr>
                        <p:nvPr/>
                      </p:nvPicPr>
                      <p:blipFill>
                        <a:blip r:embed="rId34"/>
                        <a:srcRect/>
                        <a:stretch>
                          <a:fillRect/>
                        </a:stretch>
                      </p:blipFill>
                      <p:spPr bwMode="auto">
                        <a:xfrm>
                          <a:off x="3452978" y="3563248"/>
                          <a:ext cx="349250" cy="352425"/>
                        </a:xfrm>
                        <a:prstGeom prst="rect">
                          <a:avLst/>
                        </a:prstGeom>
                        <a:noFill/>
                      </p:spPr>
                    </p:pic>
                  </p:oleObj>
                </mc:Fallback>
              </mc:AlternateContent>
            </a:graphicData>
          </a:graphic>
        </p:graphicFrame>
      </p:grpSp>
      <p:grpSp>
        <p:nvGrpSpPr>
          <p:cNvPr id="51" name="群組 50"/>
          <p:cNvGrpSpPr/>
          <p:nvPr/>
        </p:nvGrpSpPr>
        <p:grpSpPr>
          <a:xfrm>
            <a:off x="5909505" y="5095715"/>
            <a:ext cx="520319" cy="520319"/>
            <a:chOff x="3342651" y="3507082"/>
            <a:chExt cx="520319" cy="520319"/>
          </a:xfrm>
        </p:grpSpPr>
        <p:sp>
          <p:nvSpPr>
            <p:cNvPr id="52" name="矩形 5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3" name="Object 12"/>
            <p:cNvGraphicFramePr>
              <a:graphicFrameLocks noChangeAspect="1"/>
            </p:cNvGraphicFramePr>
            <p:nvPr/>
          </p:nvGraphicFramePr>
          <p:xfrm>
            <a:off x="3452002" y="3562263"/>
            <a:ext cx="350837" cy="352425"/>
          </p:xfrm>
          <a:graphic>
            <a:graphicData uri="http://schemas.openxmlformats.org/presentationml/2006/ole">
              <mc:AlternateContent xmlns:mc="http://schemas.openxmlformats.org/markup-compatibility/2006">
                <mc:Choice xmlns:v="urn:schemas-microsoft-com:vml" Requires="v">
                  <p:oleObj spid="_x0000_s30146" name="方程式" r:id="rId35" imgW="3048000" imgH="3048000" progId="Equation.3">
                    <p:embed/>
                  </p:oleObj>
                </mc:Choice>
                <mc:Fallback>
                  <p:oleObj name="方程式" r:id="rId35" imgW="3048000" imgH="3048000" progId="Equation.3">
                    <p:embed/>
                    <p:pic>
                      <p:nvPicPr>
                        <p:cNvPr id="0" name="Object 12"/>
                        <p:cNvPicPr>
                          <a:picLocks noChangeAspect="1" noChangeArrowheads="1"/>
                        </p:cNvPicPr>
                        <p:nvPr/>
                      </p:nvPicPr>
                      <p:blipFill>
                        <a:blip r:embed="rId36"/>
                        <a:srcRect/>
                        <a:stretch>
                          <a:fillRect/>
                        </a:stretch>
                      </p:blipFill>
                      <p:spPr bwMode="auto">
                        <a:xfrm>
                          <a:off x="3452002" y="3562263"/>
                          <a:ext cx="350837" cy="352425"/>
                        </a:xfrm>
                        <a:prstGeom prst="rect">
                          <a:avLst/>
                        </a:prstGeom>
                        <a:noFill/>
                      </p:spPr>
                    </p:pic>
                  </p:oleObj>
                </mc:Fallback>
              </mc:AlternateContent>
            </a:graphicData>
          </a:graphic>
        </p:graphicFrame>
      </p:grpSp>
      <p:cxnSp>
        <p:nvCxnSpPr>
          <p:cNvPr id="54" name="直線單箭頭接點 53"/>
          <p:cNvCxnSpPr/>
          <p:nvPr/>
        </p:nvCxnSpPr>
        <p:spPr>
          <a:xfrm>
            <a:off x="2103903" y="3545151"/>
            <a:ext cx="0" cy="254814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p:nvPr/>
        </p:nvCxnSpPr>
        <p:spPr>
          <a:xfrm>
            <a:off x="2103903" y="6074241"/>
            <a:ext cx="91167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p:nvPr/>
        </p:nvCxnSpPr>
        <p:spPr>
          <a:xfrm>
            <a:off x="2422310" y="4435511"/>
            <a:ext cx="0" cy="166610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705558" y="5300006"/>
            <a:ext cx="0" cy="777875"/>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p:nvPr/>
        </p:nvCxnSpPr>
        <p:spPr>
          <a:xfrm>
            <a:off x="2999138" y="3519094"/>
            <a:ext cx="160564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653302" y="4435511"/>
            <a:ext cx="160009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5135520" y="3525874"/>
            <a:ext cx="17558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5815740" y="4435511"/>
            <a:ext cx="107566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p:nvPr/>
        </p:nvCxnSpPr>
        <p:spPr>
          <a:xfrm>
            <a:off x="6410690" y="5288177"/>
            <a:ext cx="48071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p:nvPr/>
        </p:nvCxnSpPr>
        <p:spPr>
          <a:xfrm>
            <a:off x="4889762" y="3825244"/>
            <a:ext cx="0" cy="2239489"/>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5513553" y="4687345"/>
            <a:ext cx="0" cy="141427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p:nvPr/>
        </p:nvCxnSpPr>
        <p:spPr>
          <a:xfrm>
            <a:off x="6156090" y="5575575"/>
            <a:ext cx="0" cy="526041"/>
          </a:xfrm>
          <a:prstGeom prst="straightConnector1">
            <a:avLst/>
          </a:prstGeom>
          <a:ln w="571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a:off x="4464197" y="6074241"/>
            <a:ext cx="1710943" cy="0"/>
          </a:xfrm>
          <a:prstGeom prst="straightConnector1">
            <a:avLst/>
          </a:prstGeom>
          <a:ln w="571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endCxn id="52" idx="1"/>
          </p:cNvCxnSpPr>
          <p:nvPr/>
        </p:nvCxnSpPr>
        <p:spPr>
          <a:xfrm>
            <a:off x="4158584" y="5336674"/>
            <a:ext cx="1750921" cy="1920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683976" y="3083152"/>
            <a:ext cx="493752"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69" name="矩形 68"/>
          <p:cNvSpPr/>
          <p:nvPr/>
        </p:nvSpPr>
        <p:spPr>
          <a:xfrm>
            <a:off x="683703" y="4873349"/>
            <a:ext cx="461193" cy="461665"/>
          </a:xfrm>
          <a:prstGeom prst="rect">
            <a:avLst/>
          </a:prstGeom>
        </p:spPr>
        <p:txBody>
          <a:bodyPr wrap="square">
            <a:spAutoFit/>
          </a:bodyPr>
          <a:lstStyle/>
          <a:p>
            <a:r>
              <a:rPr lang="en-US" altLang="zh-TW" sz="2400" b="1" dirty="0">
                <a:solidFill>
                  <a:srgbClr val="FF0000"/>
                </a:solidFill>
              </a:rPr>
              <a:t>-3</a:t>
            </a:r>
            <a:endParaRPr lang="zh-TW" altLang="en-US" sz="2400" b="1" dirty="0">
              <a:solidFill>
                <a:srgbClr val="FF0000"/>
              </a:solidFill>
            </a:endParaRPr>
          </a:p>
        </p:txBody>
      </p:sp>
      <p:sp>
        <p:nvSpPr>
          <p:cNvPr id="70" name="矩形 69"/>
          <p:cNvSpPr/>
          <p:nvPr/>
        </p:nvSpPr>
        <p:spPr>
          <a:xfrm>
            <a:off x="667417" y="3999478"/>
            <a:ext cx="528324" cy="461665"/>
          </a:xfrm>
          <a:prstGeom prst="rect">
            <a:avLst/>
          </a:prstGeom>
        </p:spPr>
        <p:txBody>
          <a:bodyPr wrap="square">
            <a:spAutoFit/>
          </a:bodyPr>
          <a:lstStyle/>
          <a:p>
            <a:r>
              <a:rPr lang="en-US" altLang="zh-TW" sz="2400" b="1" dirty="0">
                <a:solidFill>
                  <a:srgbClr val="FF0000"/>
                </a:solidFill>
              </a:rPr>
              <a:t>1</a:t>
            </a:r>
            <a:endParaRPr lang="zh-TW" altLang="en-US" sz="2400" b="1" dirty="0">
              <a:solidFill>
                <a:srgbClr val="FF0000"/>
              </a:solidFill>
            </a:endParaRPr>
          </a:p>
        </p:txBody>
      </p:sp>
      <p:sp>
        <p:nvSpPr>
          <p:cNvPr id="71" name="矩形 70"/>
          <p:cNvSpPr/>
          <p:nvPr/>
        </p:nvSpPr>
        <p:spPr>
          <a:xfrm>
            <a:off x="3561227" y="4030727"/>
            <a:ext cx="665082" cy="461665"/>
          </a:xfrm>
          <a:prstGeom prst="rect">
            <a:avLst/>
          </a:prstGeom>
        </p:spPr>
        <p:txBody>
          <a:bodyPr wrap="square">
            <a:spAutoFit/>
          </a:bodyPr>
          <a:lstStyle/>
          <a:p>
            <a:r>
              <a:rPr lang="en-US" altLang="zh-TW" sz="2400" b="1" dirty="0">
                <a:solidFill>
                  <a:srgbClr val="FF0000"/>
                </a:solidFill>
                <a:latin typeface="+mj-lt"/>
              </a:rPr>
              <a:t>2.7</a:t>
            </a:r>
            <a:endParaRPr lang="zh-TW" altLang="en-US" sz="2400" b="1" dirty="0">
              <a:solidFill>
                <a:srgbClr val="FF0000"/>
              </a:solidFill>
              <a:latin typeface="+mj-lt"/>
            </a:endParaRPr>
          </a:p>
        </p:txBody>
      </p:sp>
      <p:sp>
        <p:nvSpPr>
          <p:cNvPr id="72" name="矩形 71"/>
          <p:cNvSpPr/>
          <p:nvPr/>
        </p:nvSpPr>
        <p:spPr>
          <a:xfrm>
            <a:off x="2964737" y="3091372"/>
            <a:ext cx="492443" cy="461665"/>
          </a:xfrm>
          <a:prstGeom prst="rect">
            <a:avLst/>
          </a:prstGeom>
        </p:spPr>
        <p:txBody>
          <a:bodyPr wrap="none">
            <a:spAutoFit/>
          </a:bodyPr>
          <a:lstStyle/>
          <a:p>
            <a:r>
              <a:rPr lang="en-US" altLang="zh-TW" sz="2400" b="1" dirty="0">
                <a:solidFill>
                  <a:srgbClr val="FF0000"/>
                </a:solidFill>
                <a:latin typeface="+mj-lt"/>
              </a:rPr>
              <a:t>20</a:t>
            </a:r>
            <a:endParaRPr lang="zh-TW" altLang="en-US" sz="2400" b="1" dirty="0">
              <a:solidFill>
                <a:srgbClr val="FF0000"/>
              </a:solidFill>
              <a:latin typeface="+mj-lt"/>
            </a:endParaRPr>
          </a:p>
        </p:txBody>
      </p:sp>
      <p:sp>
        <p:nvSpPr>
          <p:cNvPr id="73" name="矩形 72"/>
          <p:cNvSpPr/>
          <p:nvPr/>
        </p:nvSpPr>
        <p:spPr>
          <a:xfrm>
            <a:off x="4104192" y="4844655"/>
            <a:ext cx="1036480" cy="461665"/>
          </a:xfrm>
          <a:prstGeom prst="rect">
            <a:avLst/>
          </a:prstGeom>
        </p:spPr>
        <p:txBody>
          <a:bodyPr wrap="square">
            <a:spAutoFit/>
          </a:bodyPr>
          <a:lstStyle/>
          <a:p>
            <a:r>
              <a:rPr lang="en-US" altLang="zh-TW" sz="2400" b="1" dirty="0">
                <a:solidFill>
                  <a:srgbClr val="FF0000"/>
                </a:solidFill>
                <a:latin typeface="+mj-lt"/>
              </a:rPr>
              <a:t>0.05</a:t>
            </a:r>
            <a:endParaRPr lang="zh-TW" altLang="en-US" sz="2400" b="1" dirty="0">
              <a:solidFill>
                <a:srgbClr val="FF0000"/>
              </a:solidFill>
              <a:latin typeface="+mj-lt"/>
            </a:endParaRPr>
          </a:p>
        </p:txBody>
      </p:sp>
      <p:sp>
        <p:nvSpPr>
          <p:cNvPr id="74" name="矩形 73"/>
          <p:cNvSpPr/>
          <p:nvPr/>
        </p:nvSpPr>
        <p:spPr>
          <a:xfrm>
            <a:off x="6550146" y="3036238"/>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0.88</a:t>
            </a:r>
            <a:endParaRPr lang="zh-TW" altLang="en-US" sz="2400" b="1" dirty="0">
              <a:solidFill>
                <a:srgbClr val="FF0000"/>
              </a:solidFill>
            </a:endParaRPr>
          </a:p>
        </p:txBody>
      </p:sp>
      <p:sp>
        <p:nvSpPr>
          <p:cNvPr id="75" name="矩形 74"/>
          <p:cNvSpPr/>
          <p:nvPr/>
        </p:nvSpPr>
        <p:spPr>
          <a:xfrm>
            <a:off x="6573941" y="3922105"/>
            <a:ext cx="723275" cy="461665"/>
          </a:xfrm>
          <a:prstGeom prst="rect">
            <a:avLst/>
          </a:prstGeom>
        </p:spPr>
        <p:txBody>
          <a:bodyPr wrap="none">
            <a:spAutoFit/>
          </a:bodyPr>
          <a:lstStyle/>
          <a:p>
            <a:r>
              <a:rPr lang="en-US" altLang="zh-TW" sz="2400" b="1" dirty="0">
                <a:solidFill>
                  <a:srgbClr val="FF0000"/>
                </a:solidFill>
                <a:latin typeface="times" panose="02020603050405020304" pitchFamily="18" charset="0"/>
              </a:rPr>
              <a:t>0.12</a:t>
            </a:r>
            <a:endParaRPr lang="zh-TW" altLang="en-US" sz="2400" b="1" dirty="0">
              <a:solidFill>
                <a:srgbClr val="FF0000"/>
              </a:solidFill>
            </a:endParaRPr>
          </a:p>
        </p:txBody>
      </p:sp>
      <p:sp>
        <p:nvSpPr>
          <p:cNvPr id="76" name="矩形 75"/>
          <p:cNvSpPr/>
          <p:nvPr/>
        </p:nvSpPr>
        <p:spPr>
          <a:xfrm>
            <a:off x="6638581" y="4759044"/>
            <a:ext cx="492443" cy="461665"/>
          </a:xfrm>
          <a:prstGeom prst="rect">
            <a:avLst/>
          </a:prstGeom>
        </p:spPr>
        <p:txBody>
          <a:bodyPr wrap="none">
            <a:spAutoFit/>
          </a:bodyPr>
          <a:lstStyle/>
          <a:p>
            <a:r>
              <a:rPr lang="en-US" altLang="zh-TW" sz="2400" b="1" dirty="0">
                <a:solidFill>
                  <a:srgbClr val="FF0000"/>
                </a:solidFill>
                <a:latin typeface="Calibri" panose="020F0502020204030204" charset="0"/>
              </a:rPr>
              <a:t>≈</a:t>
            </a:r>
            <a:r>
              <a:rPr lang="en-US" altLang="zh-TW" sz="2400" b="1" dirty="0">
                <a:solidFill>
                  <a:srgbClr val="FF0000"/>
                </a:solidFill>
                <a:latin typeface="times" panose="02020603050405020304" pitchFamily="18" charset="0"/>
              </a:rPr>
              <a:t>0</a:t>
            </a:r>
            <a:endParaRPr lang="zh-TW" altLang="en-US" sz="2400" b="1" dirty="0">
              <a:solidFill>
                <a:srgbClr val="FF0000"/>
              </a:solidFill>
            </a:endParaRPr>
          </a:p>
        </p:txBody>
      </p:sp>
      <p:graphicFrame>
        <p:nvGraphicFramePr>
          <p:cNvPr id="77" name="Object 12"/>
          <p:cNvGraphicFramePr>
            <a:graphicFrameLocks noChangeAspect="1"/>
          </p:cNvGraphicFramePr>
          <p:nvPr/>
        </p:nvGraphicFramePr>
        <p:xfrm>
          <a:off x="6953250" y="3997325"/>
          <a:ext cx="2085975" cy="947738"/>
        </p:xfrm>
        <a:graphic>
          <a:graphicData uri="http://schemas.openxmlformats.org/presentationml/2006/ole">
            <mc:AlternateContent xmlns:mc="http://schemas.openxmlformats.org/markup-compatibility/2006">
              <mc:Choice xmlns:v="urn:schemas-microsoft-com:vml" Requires="v">
                <p:oleObj spid="_x0000_s30147" name="方程式" r:id="rId37" imgW="23469600" imgH="10668000" progId="Equation.3">
                  <p:embed/>
                </p:oleObj>
              </mc:Choice>
              <mc:Fallback>
                <p:oleObj name="方程式" r:id="rId37" imgW="23469600" imgH="10668000" progId="Equation.3">
                  <p:embed/>
                  <p:pic>
                    <p:nvPicPr>
                      <p:cNvPr id="0" name="Object 12"/>
                      <p:cNvPicPr>
                        <a:picLocks noChangeAspect="1" noChangeArrowheads="1"/>
                      </p:cNvPicPr>
                      <p:nvPr/>
                    </p:nvPicPr>
                    <p:blipFill>
                      <a:blip r:embed="rId38"/>
                      <a:srcRect/>
                      <a:stretch>
                        <a:fillRect/>
                      </a:stretch>
                    </p:blipFill>
                    <p:spPr bwMode="auto">
                      <a:xfrm>
                        <a:off x="6953250" y="3997325"/>
                        <a:ext cx="2085975" cy="947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 name="Object 12"/>
          <p:cNvGraphicFramePr>
            <a:graphicFrameLocks noChangeAspect="1"/>
          </p:cNvGraphicFramePr>
          <p:nvPr/>
        </p:nvGraphicFramePr>
        <p:xfrm>
          <a:off x="6943725" y="4926013"/>
          <a:ext cx="2060575" cy="947737"/>
        </p:xfrm>
        <a:graphic>
          <a:graphicData uri="http://schemas.openxmlformats.org/presentationml/2006/ole">
            <mc:AlternateContent xmlns:mc="http://schemas.openxmlformats.org/markup-compatibility/2006">
              <mc:Choice xmlns:v="urn:schemas-microsoft-com:vml" Requires="v">
                <p:oleObj spid="_x0000_s30148" name="方程式" r:id="rId39" imgW="23164800" imgH="10668000" progId="Equation.3">
                  <p:embed/>
                </p:oleObj>
              </mc:Choice>
              <mc:Fallback>
                <p:oleObj name="方程式" r:id="rId39" imgW="23164800" imgH="10668000" progId="Equation.3">
                  <p:embed/>
                  <p:pic>
                    <p:nvPicPr>
                      <p:cNvPr id="0" name="Object 12"/>
                      <p:cNvPicPr>
                        <a:picLocks noChangeAspect="1" noChangeArrowheads="1"/>
                      </p:cNvPicPr>
                      <p:nvPr/>
                    </p:nvPicPr>
                    <p:blipFill>
                      <a:blip r:embed="rId40"/>
                      <a:srcRect/>
                      <a:stretch>
                        <a:fillRect/>
                      </a:stretch>
                    </p:blipFill>
                    <p:spPr bwMode="auto">
                      <a:xfrm>
                        <a:off x="6943725" y="4926013"/>
                        <a:ext cx="2060575" cy="947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mc:Choice xmlns:a14="http://schemas.microsoft.com/office/drawing/2010/main" Requires="a14">
          <p:sp>
            <p:nvSpPr>
              <p:cNvPr id="79" name="文字方塊 78"/>
              <p:cNvSpPr txBox="1"/>
              <p:nvPr/>
            </p:nvSpPr>
            <p:spPr>
              <a:xfrm>
                <a:off x="4946886" y="893989"/>
                <a:ext cx="2221716" cy="1200650"/>
              </a:xfrm>
              <a:prstGeom prst="rect">
                <a:avLst/>
              </a:prstGeom>
              <a:noFill/>
            </p:spPr>
            <p:txBody>
              <a:bodyPr wrap="square" rtlCol="0">
                <a:spAutoFit/>
              </a:bodyPr>
              <a:lstStyle/>
              <a:p>
                <a:r>
                  <a:rPr lang="en-US" altLang="zh-TW" sz="2400" b="1" i="1" u="sng" dirty="0"/>
                  <a:t>Probability</a:t>
                </a:r>
                <a:r>
                  <a:rPr lang="en-US" altLang="zh-TW" sz="2400" dirty="0"/>
                  <a:t>:</a:t>
                </a:r>
              </a:p>
              <a:p>
                <a:pPr marL="342900" indent="-342900">
                  <a:buFont typeface="Wingdings" panose="05000000000000000000" pitchFamily="2" charset="2"/>
                  <a:buChar char="n"/>
                </a:pPr>
                <a14:m>
                  <m:oMath xmlns:m="http://schemas.openxmlformats.org/officeDocument/2006/math">
                    <m:r>
                      <a:rPr lang="en-US" altLang="zh-TW" sz="2400" b="0" i="1" smtClean="0">
                        <a:latin typeface="Cambria Math" panose="02040503050406030204" pitchFamily="18" charset="0"/>
                      </a:rPr>
                      <m:t>1&gt;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𝑦</m:t>
                        </m:r>
                      </m:e>
                      <m:sub>
                        <m:r>
                          <a:rPr lang="en-US" altLang="zh-TW" sz="2400" i="1">
                            <a:latin typeface="Cambria Math" panose="02040503050406030204" pitchFamily="18" charset="0"/>
                          </a:rPr>
                          <m:t>𝑖</m:t>
                        </m:r>
                      </m:sub>
                    </m:sSub>
                    <m:r>
                      <a:rPr lang="en-US" altLang="zh-TW" sz="2400" b="0" i="1" smtClean="0">
                        <a:latin typeface="Cambria Math" panose="02040503050406030204" pitchFamily="18" charset="0"/>
                      </a:rPr>
                      <m:t>&gt;0</m:t>
                    </m:r>
                  </m:oMath>
                </a14:m>
                <a:endParaRPr lang="en-US" altLang="zh-TW" sz="2400" dirty="0"/>
              </a:p>
              <a:p>
                <a:pPr marL="342900" indent="-342900">
                  <a:buFont typeface="Wingdings" panose="05000000000000000000" pitchFamily="2" charset="2"/>
                  <a:buChar char="n"/>
                </a:pPr>
                <a14:m>
                  <m:oMath xmlns:m="http://schemas.openxmlformats.org/officeDocument/2006/math">
                    <m:nary>
                      <m:naryPr>
                        <m:chr m:val="∑"/>
                        <m:supHide m:val="on"/>
                        <m:ctrlPr>
                          <a:rPr lang="en-US" altLang="zh-TW" sz="2400" i="1" smtClean="0">
                            <a:latin typeface="Cambria Math" panose="02040503050406030204" pitchFamily="18" charset="0"/>
                          </a:rPr>
                        </m:ctrlPr>
                      </m:naryPr>
                      <m:sub>
                        <m:r>
                          <m:rPr>
                            <m:brk m:alnAt="7"/>
                          </m:rPr>
                          <a:rPr lang="en-US" altLang="zh-TW" sz="2400" b="0" i="1" smtClean="0">
                            <a:latin typeface="Cambria Math" panose="02040503050406030204" pitchFamily="18" charset="0"/>
                          </a:rPr>
                          <m:t>𝑖</m:t>
                        </m:r>
                      </m:sub>
                      <m:sup/>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=1</m:t>
                        </m:r>
                      </m:e>
                    </m:nary>
                  </m:oMath>
                </a14:m>
                <a:endParaRPr lang="zh-TW" altLang="en-US" sz="2400" dirty="0"/>
              </a:p>
            </p:txBody>
          </p:sp>
        </mc:Choice>
        <mc:Fallback>
          <p:sp>
            <p:nvSpPr>
              <p:cNvPr id="79" name="文字方塊 78"/>
              <p:cNvSpPr txBox="1">
                <a:spLocks noRot="1" noChangeAspect="1" noMove="1" noResize="1" noEditPoints="1" noAdjustHandles="1" noChangeArrowheads="1" noChangeShapeType="1" noTextEdit="1"/>
              </p:cNvSpPr>
              <p:nvPr/>
            </p:nvSpPr>
            <p:spPr>
              <a:xfrm>
                <a:off x="4946886" y="893989"/>
                <a:ext cx="2221716" cy="1200650"/>
              </a:xfrm>
              <a:prstGeom prst="rect">
                <a:avLst/>
              </a:prstGeom>
              <a:blipFill rotWithShape="1">
                <a:blip r:embed="rId41"/>
                <a:stretch>
                  <a:fillRect l="-5753" t="-4061" b="-74619"/>
                </a:stretch>
              </a:blipFill>
            </p:spPr>
            <p:txBody>
              <a:bodyPr/>
              <a:lstStyle/>
              <a:p>
                <a:r>
                  <a:rPr lang="zh-TW" altLang="en-US">
                    <a:noFill/>
                  </a:rPr>
                  <a:t> </a:t>
                </a:r>
                <a:endParaRPr lang="zh-TW" altLang="en-US">
                  <a:noFill/>
                </a:endParaRPr>
              </a:p>
            </p:txBody>
          </p:sp>
        </mc:Fallback>
      </mc:AlternateContent>
      <p:graphicFrame>
        <p:nvGraphicFramePr>
          <p:cNvPr id="80" name="Object 12"/>
          <p:cNvGraphicFramePr>
            <a:graphicFrameLocks noChangeAspect="1"/>
          </p:cNvGraphicFramePr>
          <p:nvPr/>
        </p:nvGraphicFramePr>
        <p:xfrm>
          <a:off x="6911783" y="2031479"/>
          <a:ext cx="1760538" cy="487362"/>
        </p:xfrm>
        <a:graphic>
          <a:graphicData uri="http://schemas.openxmlformats.org/presentationml/2006/ole">
            <mc:AlternateContent xmlns:mc="http://schemas.openxmlformats.org/markup-compatibility/2006">
              <mc:Choice xmlns:v="urn:schemas-microsoft-com:vml" Requires="v">
                <p:oleObj spid="_x0000_s30149" name="方程式" r:id="rId42" imgW="19812000" imgH="5486400" progId="Equation.3">
                  <p:embed/>
                </p:oleObj>
              </mc:Choice>
              <mc:Fallback>
                <p:oleObj name="方程式" r:id="rId42" imgW="19812000" imgH="5486400" progId="Equation.3">
                  <p:embed/>
                  <p:pic>
                    <p:nvPicPr>
                      <p:cNvPr id="0" name="Object 12"/>
                      <p:cNvPicPr>
                        <a:picLocks noChangeAspect="1" noChangeArrowheads="1"/>
                      </p:cNvPicPr>
                      <p:nvPr/>
                    </p:nvPicPr>
                    <p:blipFill>
                      <a:blip r:embed="rId43"/>
                      <a:srcRect/>
                      <a:stretch>
                        <a:fillRect/>
                      </a:stretch>
                    </p:blipFill>
                    <p:spPr bwMode="auto">
                      <a:xfrm>
                        <a:off x="6911783" y="2031479"/>
                        <a:ext cx="1760538"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6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6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69"/>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7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7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7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bldLvl="0" animBg="1"/>
      <p:bldP spid="12" grpId="0" bldLvl="0" animBg="1"/>
      <p:bldP spid="13" grpId="0" bldLvl="0" animBg="1"/>
      <p:bldP spid="15" grpId="0" bldLvl="0" animBg="1"/>
      <p:bldP spid="16" grpId="0" bldLvl="0" animBg="1"/>
      <p:bldP spid="17" grpId="0" bldLvl="0" animBg="1"/>
      <p:bldP spid="20" grpId="0" bldLvl="0" animBg="1"/>
      <p:bldP spid="24" grpId="0" bldLvl="0" animBg="1"/>
      <p:bldP spid="25" grpId="0" bldLvl="0" animBg="1"/>
      <p:bldP spid="26" grpId="0" bldLvl="0" animBg="1"/>
      <p:bldP spid="30" grpId="0"/>
      <p:bldP spid="68" grpId="0"/>
      <p:bldP spid="69" grpId="0"/>
      <p:bldP spid="70" grpId="0"/>
      <p:bldP spid="71" grpId="0"/>
      <p:bldP spid="72" grpId="0"/>
      <p:bldP spid="73" grpId="0"/>
      <p:bldP spid="74" grpId="0"/>
      <p:bldP spid="75" grpId="0"/>
      <p:bldP spid="76" grpId="0"/>
      <p:bldP spid="79"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8089947" y="1408803"/>
            <a:ext cx="445761" cy="24071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53" name="矩形 52"/>
          <p:cNvSpPr/>
          <p:nvPr/>
        </p:nvSpPr>
        <p:spPr>
          <a:xfrm>
            <a:off x="5067146" y="1443407"/>
            <a:ext cx="445761" cy="24071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 name="矩形 3"/>
          <p:cNvSpPr/>
          <p:nvPr/>
        </p:nvSpPr>
        <p:spPr>
          <a:xfrm>
            <a:off x="226764" y="196334"/>
            <a:ext cx="4359078" cy="584775"/>
          </a:xfrm>
          <a:prstGeom prst="rect">
            <a:avLst/>
          </a:prstGeom>
        </p:spPr>
        <p:txBody>
          <a:bodyPr wrap="none">
            <a:spAutoFit/>
          </a:bodyPr>
          <a:lstStyle/>
          <a:p>
            <a:r>
              <a:rPr lang="en-US" altLang="zh-TW" sz="3200" b="1" i="1" u="sng" dirty="0"/>
              <a:t>Multi-class Classification</a:t>
            </a:r>
            <a:endParaRPr lang="zh-TW" altLang="en-US" sz="3200" b="1" i="1" u="sng" dirty="0"/>
          </a:p>
        </p:txBody>
      </p:sp>
      <p:sp>
        <p:nvSpPr>
          <p:cNvPr id="5" name="文字方塊 4"/>
          <p:cNvSpPr txBox="1"/>
          <p:nvPr/>
        </p:nvSpPr>
        <p:spPr>
          <a:xfrm>
            <a:off x="4358189" y="357250"/>
            <a:ext cx="2588711" cy="369332"/>
          </a:xfrm>
          <a:prstGeom prst="rect">
            <a:avLst/>
          </a:prstGeom>
          <a:noFill/>
        </p:spPr>
        <p:txBody>
          <a:bodyPr wrap="square" rtlCol="0">
            <a:spAutoFit/>
          </a:bodyPr>
          <a:lstStyle/>
          <a:p>
            <a:pPr algn="ctr"/>
            <a:r>
              <a:rPr lang="en-US" altLang="zh-TW" dirty="0"/>
              <a:t>(3 classes as example)</a:t>
            </a:r>
            <a:endParaRPr lang="zh-TW" altLang="en-US" dirty="0"/>
          </a:p>
        </p:txBody>
      </p:sp>
      <mc:AlternateContent xmlns:mc="http://schemas.openxmlformats.org/markup-compatibility/2006">
        <mc:Choice xmlns:a14="http://schemas.microsoft.com/office/drawing/2010/main" Requires="a14">
          <p:sp>
            <p:nvSpPr>
              <p:cNvPr id="9" name="文字方塊 8"/>
              <p:cNvSpPr txBox="1"/>
              <p:nvPr/>
            </p:nvSpPr>
            <p:spPr>
              <a:xfrm>
                <a:off x="1533832" y="5224684"/>
                <a:ext cx="5604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r>
                        <a:rPr lang="en-US" altLang="zh-TW" sz="2400" b="0" i="0" smtClean="0">
                          <a:latin typeface="Cambria Math" panose="02040503050406030204" pitchFamily="18" charset="0"/>
                        </a:rPr>
                        <m:t>=</m:t>
                      </m:r>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1533832" y="5224684"/>
                <a:ext cx="560410" cy="369332"/>
              </a:xfrm>
              <a:prstGeom prst="rect">
                <a:avLst/>
              </a:prstGeom>
              <a:blipFill rotWithShape="1">
                <a:blip r:embed="rId1"/>
                <a:stretch>
                  <a:fillRect l="-13043" t="-16393" r="-25000"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 name="文字方塊 14"/>
              <p:cNvSpPr txBox="1"/>
              <p:nvPr/>
            </p:nvSpPr>
            <p:spPr>
              <a:xfrm>
                <a:off x="2135710" y="4848835"/>
                <a:ext cx="567015"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r>
                                <a:rPr lang="en-US" altLang="zh-TW" sz="2800" b="0" i="1" smtClean="0">
                                  <a:latin typeface="Cambria Math" panose="02040503050406030204" pitchFamily="18" charset="0"/>
                                </a:rPr>
                                <m:t>1</m:t>
                              </m:r>
                            </m:e>
                            <m:e>
                              <m:r>
                                <a:rPr lang="en-US" altLang="zh-TW" sz="2800" b="0" i="1" smtClean="0">
                                  <a:latin typeface="Cambria Math" panose="02040503050406030204" pitchFamily="18" charset="0"/>
                                </a:rPr>
                                <m:t>0</m:t>
                              </m:r>
                            </m:e>
                            <m:e>
                              <m:r>
                                <a:rPr lang="en-US" altLang="zh-TW" sz="2800" b="0" i="1" smtClean="0">
                                  <a:latin typeface="Cambria Math" panose="02040503050406030204" pitchFamily="18" charset="0"/>
                                </a:rPr>
                                <m:t>0</m:t>
                              </m:r>
                            </m:e>
                          </m:eqArr>
                        </m:e>
                      </m:d>
                    </m:oMath>
                  </m:oMathPara>
                </a14:m>
                <a:endParaRPr lang="zh-TW" altLang="en-US" sz="2800" dirty="0"/>
              </a:p>
            </p:txBody>
          </p:sp>
        </mc:Choice>
        <mc:Fallback>
          <p:sp>
            <p:nvSpPr>
              <p:cNvPr id="15" name="文字方塊 14"/>
              <p:cNvSpPr txBox="1">
                <a:spLocks noRot="1" noChangeAspect="1" noMove="1" noResize="1" noEditPoints="1" noAdjustHandles="1" noChangeArrowheads="1" noChangeShapeType="1" noTextEdit="1"/>
              </p:cNvSpPr>
              <p:nvPr/>
            </p:nvSpPr>
            <p:spPr>
              <a:xfrm>
                <a:off x="2135710" y="4848835"/>
                <a:ext cx="567015" cy="1139414"/>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22" name="矩形 21"/>
          <p:cNvSpPr/>
          <p:nvPr/>
        </p:nvSpPr>
        <p:spPr>
          <a:xfrm>
            <a:off x="3784120" y="1408803"/>
            <a:ext cx="672857" cy="244176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單箭頭接點 23"/>
          <p:cNvCxnSpPr/>
          <p:nvPr/>
        </p:nvCxnSpPr>
        <p:spPr>
          <a:xfrm>
            <a:off x="3165004" y="1690924"/>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p:cNvCxnSpPr/>
          <p:nvPr/>
        </p:nvCxnSpPr>
        <p:spPr>
          <a:xfrm>
            <a:off x="3165004" y="2629687"/>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3165004" y="3537461"/>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文字方塊 27"/>
          <p:cNvSpPr txBox="1"/>
          <p:nvPr/>
        </p:nvSpPr>
        <p:spPr>
          <a:xfrm rot="5400000">
            <a:off x="3383125" y="2408492"/>
            <a:ext cx="1497496" cy="523220"/>
          </a:xfrm>
          <a:prstGeom prst="rect">
            <a:avLst/>
          </a:prstGeom>
          <a:noFill/>
        </p:spPr>
        <p:txBody>
          <a:bodyPr wrap="square" rtlCol="0">
            <a:spAutoFit/>
          </a:bodyPr>
          <a:lstStyle/>
          <a:p>
            <a:pPr algn="ctr"/>
            <a:r>
              <a:rPr lang="en-US" altLang="zh-TW" sz="2800" dirty="0" err="1"/>
              <a:t>Softmax</a:t>
            </a:r>
            <a:endParaRPr lang="zh-TW" altLang="en-US" sz="2800" dirty="0"/>
          </a:p>
        </p:txBody>
      </p:sp>
      <p:graphicFrame>
        <p:nvGraphicFramePr>
          <p:cNvPr id="29" name="Object 12"/>
          <p:cNvGraphicFramePr>
            <a:graphicFrameLocks noChangeAspect="1"/>
          </p:cNvGraphicFramePr>
          <p:nvPr/>
        </p:nvGraphicFramePr>
        <p:xfrm>
          <a:off x="5133495" y="1433991"/>
          <a:ext cx="379412" cy="487362"/>
        </p:xfrm>
        <a:graphic>
          <a:graphicData uri="http://schemas.openxmlformats.org/presentationml/2006/ole">
            <mc:AlternateContent xmlns:mc="http://schemas.openxmlformats.org/markup-compatibility/2006">
              <mc:Choice xmlns:v="urn:schemas-microsoft-com:vml" Requires="v">
                <p:oleObj spid="_x0000_s26229" name="方程式" r:id="rId3" imgW="4267200" imgH="5486400" progId="Equation.3">
                  <p:embed/>
                </p:oleObj>
              </mc:Choice>
              <mc:Fallback>
                <p:oleObj name="方程式" r:id="rId3" imgW="4267200" imgH="5486400" progId="Equation.3">
                  <p:embed/>
                  <p:pic>
                    <p:nvPicPr>
                      <p:cNvPr id="0" name="Object 12"/>
                      <p:cNvPicPr>
                        <a:picLocks noChangeAspect="1" noChangeArrowheads="1"/>
                      </p:cNvPicPr>
                      <p:nvPr/>
                    </p:nvPicPr>
                    <p:blipFill>
                      <a:blip r:embed="rId4"/>
                      <a:srcRect/>
                      <a:stretch>
                        <a:fillRect/>
                      </a:stretch>
                    </p:blipFill>
                    <p:spPr bwMode="auto">
                      <a:xfrm>
                        <a:off x="5133495" y="1433991"/>
                        <a:ext cx="379412"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2"/>
          <p:cNvGraphicFramePr>
            <a:graphicFrameLocks noChangeAspect="1"/>
          </p:cNvGraphicFramePr>
          <p:nvPr/>
        </p:nvGraphicFramePr>
        <p:xfrm>
          <a:off x="5091463" y="2317443"/>
          <a:ext cx="379413" cy="487363"/>
        </p:xfrm>
        <a:graphic>
          <a:graphicData uri="http://schemas.openxmlformats.org/presentationml/2006/ole">
            <mc:AlternateContent xmlns:mc="http://schemas.openxmlformats.org/markup-compatibility/2006">
              <mc:Choice xmlns:v="urn:schemas-microsoft-com:vml" Requires="v">
                <p:oleObj spid="_x0000_s26230" name="方程式" r:id="rId5" imgW="4267200" imgH="5486400" progId="Equation.3">
                  <p:embed/>
                </p:oleObj>
              </mc:Choice>
              <mc:Fallback>
                <p:oleObj name="方程式" r:id="rId5" imgW="4267200" imgH="5486400" progId="Equation.3">
                  <p:embed/>
                  <p:pic>
                    <p:nvPicPr>
                      <p:cNvPr id="0" name="Object 12"/>
                      <p:cNvPicPr>
                        <a:picLocks noChangeAspect="1" noChangeArrowheads="1"/>
                      </p:cNvPicPr>
                      <p:nvPr/>
                    </p:nvPicPr>
                    <p:blipFill>
                      <a:blip r:embed="rId6"/>
                      <a:srcRect/>
                      <a:stretch>
                        <a:fillRect/>
                      </a:stretch>
                    </p:blipFill>
                    <p:spPr bwMode="auto">
                      <a:xfrm>
                        <a:off x="5091463" y="2317443"/>
                        <a:ext cx="379413" cy="487363"/>
                      </a:xfrm>
                      <a:prstGeom prst="rect">
                        <a:avLst/>
                      </a:prstGeom>
                      <a:noFill/>
                    </p:spPr>
                  </p:pic>
                </p:oleObj>
              </mc:Fallback>
            </mc:AlternateContent>
          </a:graphicData>
        </a:graphic>
      </p:graphicFrame>
      <p:graphicFrame>
        <p:nvGraphicFramePr>
          <p:cNvPr id="31" name="Object 12"/>
          <p:cNvGraphicFramePr>
            <a:graphicFrameLocks noChangeAspect="1"/>
          </p:cNvGraphicFramePr>
          <p:nvPr/>
        </p:nvGraphicFramePr>
        <p:xfrm>
          <a:off x="5089538" y="3229400"/>
          <a:ext cx="379413" cy="514350"/>
        </p:xfrm>
        <a:graphic>
          <a:graphicData uri="http://schemas.openxmlformats.org/presentationml/2006/ole">
            <mc:AlternateContent xmlns:mc="http://schemas.openxmlformats.org/markup-compatibility/2006">
              <mc:Choice xmlns:v="urn:schemas-microsoft-com:vml" Requires="v">
                <p:oleObj spid="_x0000_s26231" name="方程式" r:id="rId7" imgW="4267200" imgH="5791200" progId="Equation.3">
                  <p:embed/>
                </p:oleObj>
              </mc:Choice>
              <mc:Fallback>
                <p:oleObj name="方程式" r:id="rId7" imgW="4267200" imgH="5791200" progId="Equation.3">
                  <p:embed/>
                  <p:pic>
                    <p:nvPicPr>
                      <p:cNvPr id="0" name="Object 12"/>
                      <p:cNvPicPr>
                        <a:picLocks noChangeAspect="1" noChangeArrowheads="1"/>
                      </p:cNvPicPr>
                      <p:nvPr/>
                    </p:nvPicPr>
                    <p:blipFill>
                      <a:blip r:embed="rId8"/>
                      <a:srcRect/>
                      <a:stretch>
                        <a:fillRect/>
                      </a:stretch>
                    </p:blipFill>
                    <p:spPr bwMode="auto">
                      <a:xfrm>
                        <a:off x="5089538" y="3229400"/>
                        <a:ext cx="379413"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2" name="直線單箭頭接點 31"/>
          <p:cNvCxnSpPr/>
          <p:nvPr/>
        </p:nvCxnSpPr>
        <p:spPr>
          <a:xfrm>
            <a:off x="4523326" y="1690924"/>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a:off x="4523326" y="2629687"/>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a:off x="4523326" y="3537461"/>
            <a:ext cx="5438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文字方塊 34"/>
              <p:cNvSpPr txBox="1"/>
              <p:nvPr/>
            </p:nvSpPr>
            <p:spPr>
              <a:xfrm>
                <a:off x="1045169" y="1443407"/>
                <a:ext cx="220906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1</m:t>
                          </m:r>
                        </m:sub>
                      </m:sSub>
                      <m:r>
                        <a:rPr lang="en-US" altLang="zh-TW" sz="2400" b="0" i="1" smtClean="0">
                          <a:latin typeface="Cambria Math" panose="02040503050406030204" pitchFamily="18" charset="0"/>
                        </a:rPr>
                        <m:t>=</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1</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35" name="文字方塊 34"/>
              <p:cNvSpPr txBox="1">
                <a:spLocks noRot="1" noChangeAspect="1" noMove="1" noResize="1" noEditPoints="1" noAdjustHandles="1" noChangeArrowheads="1" noChangeShapeType="1" noTextEdit="1"/>
              </p:cNvSpPr>
              <p:nvPr/>
            </p:nvSpPr>
            <p:spPr>
              <a:xfrm>
                <a:off x="1045169" y="1443407"/>
                <a:ext cx="2209066" cy="369332"/>
              </a:xfrm>
              <a:prstGeom prst="rect">
                <a:avLst/>
              </a:prstGeom>
              <a:blipFill rotWithShape="1">
                <a:blip r:embed="rId9"/>
                <a:stretch>
                  <a:fillRect l="-826" b="-1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6" name="文字方塊 35"/>
              <p:cNvSpPr txBox="1"/>
              <p:nvPr/>
            </p:nvSpPr>
            <p:spPr>
              <a:xfrm>
                <a:off x="1075982" y="2353406"/>
                <a:ext cx="20817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2</m:t>
                          </m:r>
                        </m:sub>
                      </m:sSub>
                      <m:r>
                        <a:rPr lang="en-US" altLang="zh-TW" sz="2400" b="0" i="1" smtClean="0">
                          <a:latin typeface="Cambria Math" panose="02040503050406030204" pitchFamily="18" charset="0"/>
                        </a:rPr>
                        <m:t>=</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2</m:t>
                          </m:r>
                        </m:sup>
                      </m:sSup>
                      <m:r>
                        <m:rPr>
                          <m:nor/>
                        </m:rPr>
                        <a:rPr lang="en-US" altLang="zh-TW" sz="240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36" name="文字方塊 35"/>
              <p:cNvSpPr txBox="1">
                <a:spLocks noRot="1" noChangeAspect="1" noMove="1" noResize="1" noEditPoints="1" noAdjustHandles="1" noChangeArrowheads="1" noChangeShapeType="1" noTextEdit="1"/>
              </p:cNvSpPr>
              <p:nvPr/>
            </p:nvSpPr>
            <p:spPr>
              <a:xfrm>
                <a:off x="1075982" y="2353406"/>
                <a:ext cx="2081724" cy="369332"/>
              </a:xfrm>
              <a:prstGeom prst="rect">
                <a:avLst/>
              </a:prstGeom>
              <a:blipFill rotWithShape="1">
                <a:blip r:embed="rId10"/>
                <a:stretch>
                  <a:fillRect l="-1466" r="-293"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7" name="文字方塊 36"/>
              <p:cNvSpPr txBox="1"/>
              <p:nvPr/>
            </p:nvSpPr>
            <p:spPr>
              <a:xfrm>
                <a:off x="1093168" y="3301909"/>
                <a:ext cx="20817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3</m:t>
                          </m:r>
                        </m:sub>
                      </m:sSub>
                      <m:r>
                        <a:rPr lang="en-US" altLang="zh-TW" sz="2400" b="0" i="1" smtClean="0">
                          <a:latin typeface="Cambria Math" panose="02040503050406030204" pitchFamily="18" charset="0"/>
                        </a:rPr>
                        <m:t>=</m:t>
                      </m:r>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𝑤</m:t>
                          </m:r>
                        </m:e>
                        <m:sup>
                          <m:r>
                            <a:rPr lang="en-US" altLang="zh-TW" sz="2400" b="0" i="1" smtClean="0">
                              <a:latin typeface="Cambria Math" panose="02040503050406030204" pitchFamily="18" charset="0"/>
                            </a:rPr>
                            <m:t>3</m:t>
                          </m:r>
                        </m:sup>
                      </m:sSup>
                      <m:r>
                        <m:rPr>
                          <m:nor/>
                        </m:rPr>
                        <a:rPr lang="en-US" altLang="zh-TW" sz="2400">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rPr>
                        <m:t>𝑥</m:t>
                      </m:r>
                      <m:r>
                        <a:rPr lang="en-US" altLang="zh-TW" sz="2400" b="0" i="1" smtClean="0">
                          <a:latin typeface="Cambria Math" panose="02040503050406030204" pitchFamily="18" charset="0"/>
                        </a:rPr>
                        <m:t>+</m:t>
                      </m:r>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37" name="文字方塊 36"/>
              <p:cNvSpPr txBox="1">
                <a:spLocks noRot="1" noChangeAspect="1" noMove="1" noResize="1" noEditPoints="1" noAdjustHandles="1" noChangeArrowheads="1" noChangeShapeType="1" noTextEdit="1"/>
              </p:cNvSpPr>
              <p:nvPr/>
            </p:nvSpPr>
            <p:spPr>
              <a:xfrm>
                <a:off x="1093168" y="3301909"/>
                <a:ext cx="2081724" cy="369332"/>
              </a:xfrm>
              <a:prstGeom prst="rect">
                <a:avLst/>
              </a:prstGeom>
              <a:blipFill rotWithShape="1">
                <a:blip r:embed="rId11"/>
                <a:stretch>
                  <a:fillRect l="-1170" t="-1667" b="-1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8" name="文字方塊 37"/>
              <p:cNvSpPr txBox="1"/>
              <p:nvPr/>
            </p:nvSpPr>
            <p:spPr>
              <a:xfrm>
                <a:off x="287164" y="2343470"/>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𝑥</m:t>
                      </m:r>
                    </m:oMath>
                  </m:oMathPara>
                </a14:m>
                <a:endParaRPr lang="zh-TW" altLang="en-US" sz="2800" dirty="0"/>
              </a:p>
            </p:txBody>
          </p:sp>
        </mc:Choice>
        <mc:Fallback>
          <p:sp>
            <p:nvSpPr>
              <p:cNvPr id="38" name="文字方塊 37"/>
              <p:cNvSpPr txBox="1">
                <a:spLocks noRot="1" noChangeAspect="1" noMove="1" noResize="1" noEditPoints="1" noAdjustHandles="1" noChangeArrowheads="1" noChangeShapeType="1" noTextEdit="1"/>
              </p:cNvSpPr>
              <p:nvPr/>
            </p:nvSpPr>
            <p:spPr>
              <a:xfrm>
                <a:off x="287164" y="2343470"/>
                <a:ext cx="283411" cy="430887"/>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p:cxnSp>
        <p:nvCxnSpPr>
          <p:cNvPr id="40" name="直線單箭頭接點 39"/>
          <p:cNvCxnSpPr>
            <a:endCxn id="35" idx="1"/>
          </p:cNvCxnSpPr>
          <p:nvPr/>
        </p:nvCxnSpPr>
        <p:spPr>
          <a:xfrm flipV="1">
            <a:off x="570575" y="1628073"/>
            <a:ext cx="474594" cy="72533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555169" y="2561124"/>
            <a:ext cx="505407" cy="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a:off x="555169" y="2768843"/>
            <a:ext cx="500201" cy="717732"/>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8" name="Object 12"/>
          <p:cNvGraphicFramePr>
            <a:graphicFrameLocks noChangeAspect="1"/>
          </p:cNvGraphicFramePr>
          <p:nvPr/>
        </p:nvGraphicFramePr>
        <p:xfrm>
          <a:off x="5129322" y="1005387"/>
          <a:ext cx="296862" cy="352425"/>
        </p:xfrm>
        <a:graphic>
          <a:graphicData uri="http://schemas.openxmlformats.org/presentationml/2006/ole">
            <mc:AlternateContent xmlns:mc="http://schemas.openxmlformats.org/markup-compatibility/2006">
              <mc:Choice xmlns:v="urn:schemas-microsoft-com:vml" Requires="v">
                <p:oleObj spid="_x0000_s26232" name="方程式" r:id="rId13" imgW="3352800" imgH="3962400" progId="Equation.3">
                  <p:embed/>
                </p:oleObj>
              </mc:Choice>
              <mc:Fallback>
                <p:oleObj name="方程式" r:id="rId13" imgW="3352800" imgH="3962400" progId="Equation.3">
                  <p:embed/>
                  <p:pic>
                    <p:nvPicPr>
                      <p:cNvPr id="0" name="Object 12"/>
                      <p:cNvPicPr>
                        <a:picLocks noChangeAspect="1" noChangeArrowheads="1"/>
                      </p:cNvPicPr>
                      <p:nvPr/>
                    </p:nvPicPr>
                    <p:blipFill>
                      <a:blip r:embed="rId14"/>
                      <a:srcRect/>
                      <a:stretch>
                        <a:fillRect/>
                      </a:stretch>
                    </p:blipFill>
                    <p:spPr bwMode="auto">
                      <a:xfrm>
                        <a:off x="5129322" y="1005387"/>
                        <a:ext cx="296862" cy="35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nvGraphicFramePr>
        <p:xfrm>
          <a:off x="8168387" y="1447243"/>
          <a:ext cx="379412" cy="487362"/>
        </p:xfrm>
        <a:graphic>
          <a:graphicData uri="http://schemas.openxmlformats.org/presentationml/2006/ole">
            <mc:AlternateContent xmlns:mc="http://schemas.openxmlformats.org/markup-compatibility/2006">
              <mc:Choice xmlns:v="urn:schemas-microsoft-com:vml" Requires="v">
                <p:oleObj spid="_x0000_s26233" name="方程式" r:id="rId15" imgW="4267200" imgH="5486400" progId="Equation.3">
                  <p:embed/>
                </p:oleObj>
              </mc:Choice>
              <mc:Fallback>
                <p:oleObj name="方程式" r:id="rId15" imgW="4267200" imgH="5486400" progId="Equation.3">
                  <p:embed/>
                  <p:pic>
                    <p:nvPicPr>
                      <p:cNvPr id="0" name="Object 12"/>
                      <p:cNvPicPr>
                        <a:picLocks noChangeAspect="1" noChangeArrowheads="1"/>
                      </p:cNvPicPr>
                      <p:nvPr/>
                    </p:nvPicPr>
                    <p:blipFill>
                      <a:blip r:embed="rId16"/>
                      <a:srcRect/>
                      <a:stretch>
                        <a:fillRect/>
                      </a:stretch>
                    </p:blipFill>
                    <p:spPr bwMode="auto">
                      <a:xfrm>
                        <a:off x="8168387" y="1447243"/>
                        <a:ext cx="379412" cy="487362"/>
                      </a:xfrm>
                      <a:prstGeom prst="rect">
                        <a:avLst/>
                      </a:prstGeom>
                      <a:noFill/>
                    </p:spPr>
                  </p:pic>
                </p:oleObj>
              </mc:Fallback>
            </mc:AlternateContent>
          </a:graphicData>
        </a:graphic>
      </p:graphicFrame>
      <p:graphicFrame>
        <p:nvGraphicFramePr>
          <p:cNvPr id="50" name="Object 12"/>
          <p:cNvGraphicFramePr>
            <a:graphicFrameLocks noChangeAspect="1"/>
          </p:cNvGraphicFramePr>
          <p:nvPr/>
        </p:nvGraphicFramePr>
        <p:xfrm>
          <a:off x="8168387" y="946374"/>
          <a:ext cx="298450" cy="433387"/>
        </p:xfrm>
        <a:graphic>
          <a:graphicData uri="http://schemas.openxmlformats.org/presentationml/2006/ole">
            <mc:AlternateContent xmlns:mc="http://schemas.openxmlformats.org/markup-compatibility/2006">
              <mc:Choice xmlns:v="urn:schemas-microsoft-com:vml" Requires="v">
                <p:oleObj spid="_x0000_s26234" name="方程式" r:id="rId17" imgW="3352800" imgH="4876800" progId="Equation.3">
                  <p:embed/>
                </p:oleObj>
              </mc:Choice>
              <mc:Fallback>
                <p:oleObj name="方程式" r:id="rId17" imgW="3352800" imgH="4876800" progId="Equation.3">
                  <p:embed/>
                  <p:pic>
                    <p:nvPicPr>
                      <p:cNvPr id="0" name="Object 12"/>
                      <p:cNvPicPr>
                        <a:picLocks noChangeAspect="1" noChangeArrowheads="1"/>
                      </p:cNvPicPr>
                      <p:nvPr/>
                    </p:nvPicPr>
                    <p:blipFill>
                      <a:blip r:embed="rId18"/>
                      <a:srcRect/>
                      <a:stretch>
                        <a:fillRect/>
                      </a:stretch>
                    </p:blipFill>
                    <p:spPr bwMode="auto">
                      <a:xfrm>
                        <a:off x="8168387" y="946374"/>
                        <a:ext cx="298450" cy="433387"/>
                      </a:xfrm>
                      <a:prstGeom prst="rect">
                        <a:avLst/>
                      </a:prstGeom>
                      <a:noFill/>
                    </p:spPr>
                  </p:pic>
                </p:oleObj>
              </mc:Fallback>
            </mc:AlternateContent>
          </a:graphicData>
        </a:graphic>
      </p:graphicFrame>
      <p:graphicFrame>
        <p:nvGraphicFramePr>
          <p:cNvPr id="51" name="Object 12"/>
          <p:cNvGraphicFramePr>
            <a:graphicFrameLocks noChangeAspect="1"/>
          </p:cNvGraphicFramePr>
          <p:nvPr/>
        </p:nvGraphicFramePr>
        <p:xfrm>
          <a:off x="8168387" y="2343470"/>
          <a:ext cx="379412" cy="487362"/>
        </p:xfrm>
        <a:graphic>
          <a:graphicData uri="http://schemas.openxmlformats.org/presentationml/2006/ole">
            <mc:AlternateContent xmlns:mc="http://schemas.openxmlformats.org/markup-compatibility/2006">
              <mc:Choice xmlns:v="urn:schemas-microsoft-com:vml" Requires="v">
                <p:oleObj spid="_x0000_s26235" name="方程式" r:id="rId19" imgW="4267200" imgH="5486400" progId="Equation.3">
                  <p:embed/>
                </p:oleObj>
              </mc:Choice>
              <mc:Fallback>
                <p:oleObj name="方程式" r:id="rId19" imgW="4267200" imgH="5486400" progId="Equation.3">
                  <p:embed/>
                  <p:pic>
                    <p:nvPicPr>
                      <p:cNvPr id="0" name="Object 12"/>
                      <p:cNvPicPr>
                        <a:picLocks noChangeAspect="1" noChangeArrowheads="1"/>
                      </p:cNvPicPr>
                      <p:nvPr/>
                    </p:nvPicPr>
                    <p:blipFill>
                      <a:blip r:embed="rId20"/>
                      <a:srcRect/>
                      <a:stretch>
                        <a:fillRect/>
                      </a:stretch>
                    </p:blipFill>
                    <p:spPr bwMode="auto">
                      <a:xfrm>
                        <a:off x="8168387" y="2343470"/>
                        <a:ext cx="379412" cy="487362"/>
                      </a:xfrm>
                      <a:prstGeom prst="rect">
                        <a:avLst/>
                      </a:prstGeom>
                      <a:noFill/>
                    </p:spPr>
                  </p:pic>
                </p:oleObj>
              </mc:Fallback>
            </mc:AlternateContent>
          </a:graphicData>
        </a:graphic>
      </p:graphicFrame>
      <p:graphicFrame>
        <p:nvGraphicFramePr>
          <p:cNvPr id="52" name="Object 12"/>
          <p:cNvGraphicFramePr>
            <a:graphicFrameLocks noChangeAspect="1"/>
          </p:cNvGraphicFramePr>
          <p:nvPr/>
        </p:nvGraphicFramePr>
        <p:xfrm>
          <a:off x="8129174" y="3336221"/>
          <a:ext cx="379413" cy="514350"/>
        </p:xfrm>
        <a:graphic>
          <a:graphicData uri="http://schemas.openxmlformats.org/presentationml/2006/ole">
            <mc:AlternateContent xmlns:mc="http://schemas.openxmlformats.org/markup-compatibility/2006">
              <mc:Choice xmlns:v="urn:schemas-microsoft-com:vml" Requires="v">
                <p:oleObj spid="_x0000_s26236" name="方程式" r:id="rId21" imgW="4267200" imgH="5791200" progId="Equation.3">
                  <p:embed/>
                </p:oleObj>
              </mc:Choice>
              <mc:Fallback>
                <p:oleObj name="方程式" r:id="rId21" imgW="4267200" imgH="5791200" progId="Equation.3">
                  <p:embed/>
                  <p:pic>
                    <p:nvPicPr>
                      <p:cNvPr id="0" name="Object 12"/>
                      <p:cNvPicPr>
                        <a:picLocks noChangeAspect="1" noChangeArrowheads="1"/>
                      </p:cNvPicPr>
                      <p:nvPr/>
                    </p:nvPicPr>
                    <p:blipFill>
                      <a:blip r:embed="rId22"/>
                      <a:srcRect/>
                      <a:stretch>
                        <a:fillRect/>
                      </a:stretch>
                    </p:blipFill>
                    <p:spPr bwMode="auto">
                      <a:xfrm>
                        <a:off x="8129174" y="3336221"/>
                        <a:ext cx="379413" cy="514350"/>
                      </a:xfrm>
                      <a:prstGeom prst="rect">
                        <a:avLst/>
                      </a:prstGeom>
                      <a:noFill/>
                    </p:spPr>
                  </p:pic>
                </p:oleObj>
              </mc:Fallback>
            </mc:AlternateContent>
          </a:graphicData>
        </a:graphic>
      </p:graphicFrame>
      <p:sp>
        <p:nvSpPr>
          <p:cNvPr id="55" name="箭號: 左-右雙向 54"/>
          <p:cNvSpPr/>
          <p:nvPr/>
        </p:nvSpPr>
        <p:spPr>
          <a:xfrm>
            <a:off x="5650670" y="2099927"/>
            <a:ext cx="2301514" cy="4381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6" name="文字方塊 55"/>
          <p:cNvSpPr txBox="1"/>
          <p:nvPr/>
        </p:nvSpPr>
        <p:spPr>
          <a:xfrm>
            <a:off x="5880136" y="1638261"/>
            <a:ext cx="1881809" cy="461665"/>
          </a:xfrm>
          <a:prstGeom prst="rect">
            <a:avLst/>
          </a:prstGeom>
          <a:noFill/>
        </p:spPr>
        <p:txBody>
          <a:bodyPr wrap="square" rtlCol="0">
            <a:spAutoFit/>
          </a:bodyPr>
          <a:lstStyle/>
          <a:p>
            <a:pPr algn="ctr"/>
            <a:r>
              <a:rPr lang="en-US" altLang="zh-TW" sz="2400" dirty="0"/>
              <a:t>Cross Entropy</a:t>
            </a:r>
            <a:endParaRPr lang="zh-TW" altLang="en-US" sz="2400" dirty="0"/>
          </a:p>
        </p:txBody>
      </p:sp>
      <mc:AlternateContent xmlns:mc="http://schemas.openxmlformats.org/markup-compatibility/2006">
        <mc:Choice xmlns:a14="http://schemas.microsoft.com/office/drawing/2010/main" Requires="a14">
          <p:sp>
            <p:nvSpPr>
              <p:cNvPr id="57" name="文字方塊 56"/>
              <p:cNvSpPr txBox="1"/>
              <p:nvPr/>
            </p:nvSpPr>
            <p:spPr>
              <a:xfrm>
                <a:off x="5896657" y="2548903"/>
                <a:ext cx="1881156"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nary>
                        <m:naryPr>
                          <m:chr m:val="∑"/>
                          <m:ctrlPr>
                            <a:rPr lang="zh-TW" altLang="en-US"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3</m:t>
                          </m:r>
                        </m:sup>
                        <m:e>
                          <m:sSub>
                            <m:sSubPr>
                              <m:ctrlPr>
                                <a:rPr lang="en-US" altLang="zh-TW" sz="2800" i="1">
                                  <a:latin typeface="Cambria Math" panose="02040503050406030204" pitchFamily="18" charset="0"/>
                                </a:rPr>
                              </m:ctrlPr>
                            </m:sSubPr>
                            <m:e>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e>
                            <m:sub>
                              <m:r>
                                <a:rPr lang="en-US" altLang="zh-TW" sz="2800" i="1">
                                  <a:latin typeface="Cambria Math" panose="02040503050406030204" pitchFamily="18" charset="0"/>
                                </a:rPr>
                                <m:t>𝑖</m:t>
                              </m:r>
                            </m:sub>
                          </m:sSub>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nary>
                    </m:oMath>
                  </m:oMathPara>
                </a14:m>
                <a:endParaRPr lang="zh-TW" altLang="en-US" sz="2800" dirty="0"/>
              </a:p>
            </p:txBody>
          </p:sp>
        </mc:Choice>
        <mc:Fallback>
          <p:sp>
            <p:nvSpPr>
              <p:cNvPr id="57" name="文字方塊 56"/>
              <p:cNvSpPr txBox="1">
                <a:spLocks noRot="1" noChangeAspect="1" noMove="1" noResize="1" noEditPoints="1" noAdjustHandles="1" noChangeArrowheads="1" noChangeShapeType="1" noTextEdit="1"/>
              </p:cNvSpPr>
              <p:nvPr/>
            </p:nvSpPr>
            <p:spPr>
              <a:xfrm>
                <a:off x="5896657" y="2548903"/>
                <a:ext cx="1881156" cy="1211294"/>
              </a:xfrm>
              <a:prstGeom prst="rect">
                <a:avLst/>
              </a:prstGeom>
              <a:blipFill rotWithShape="1">
                <a:blip r:embed="rId2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8" name="文字方塊 57"/>
              <p:cNvSpPr txBox="1"/>
              <p:nvPr/>
            </p:nvSpPr>
            <p:spPr>
              <a:xfrm>
                <a:off x="4269137" y="5224684"/>
                <a:ext cx="5604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r>
                        <a:rPr lang="en-US" altLang="zh-TW" sz="2400" b="0" i="0" smtClean="0">
                          <a:latin typeface="Cambria Math" panose="02040503050406030204" pitchFamily="18" charset="0"/>
                        </a:rPr>
                        <m:t>=</m:t>
                      </m:r>
                    </m:oMath>
                  </m:oMathPara>
                </a14:m>
                <a:endParaRPr lang="zh-TW" altLang="en-US" sz="2400" dirty="0"/>
              </a:p>
            </p:txBody>
          </p:sp>
        </mc:Choice>
        <mc:Fallback>
          <p:sp>
            <p:nvSpPr>
              <p:cNvPr id="58" name="文字方塊 57"/>
              <p:cNvSpPr txBox="1">
                <a:spLocks noRot="1" noChangeAspect="1" noMove="1" noResize="1" noEditPoints="1" noAdjustHandles="1" noChangeArrowheads="1" noChangeShapeType="1" noTextEdit="1"/>
              </p:cNvSpPr>
              <p:nvPr/>
            </p:nvSpPr>
            <p:spPr>
              <a:xfrm>
                <a:off x="4269137" y="5224684"/>
                <a:ext cx="560410" cy="369332"/>
              </a:xfrm>
              <a:prstGeom prst="rect">
                <a:avLst/>
              </a:prstGeom>
              <a:blipFill rotWithShape="1">
                <a:blip r:embed="rId24"/>
                <a:stretch>
                  <a:fillRect l="-13043" t="-16393" r="-26087"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9" name="文字方塊 58"/>
              <p:cNvSpPr txBox="1"/>
              <p:nvPr/>
            </p:nvSpPr>
            <p:spPr>
              <a:xfrm>
                <a:off x="4840767" y="4812414"/>
                <a:ext cx="567015"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r>
                                <a:rPr lang="en-US" altLang="zh-TW" sz="2800" b="0" i="1" smtClean="0">
                                  <a:latin typeface="Cambria Math" panose="02040503050406030204" pitchFamily="18" charset="0"/>
                                </a:rPr>
                                <m:t>0</m:t>
                              </m:r>
                            </m:e>
                            <m:e>
                              <m:r>
                                <a:rPr lang="en-US" altLang="zh-TW" sz="2800" b="0" i="1" smtClean="0">
                                  <a:latin typeface="Cambria Math" panose="02040503050406030204" pitchFamily="18" charset="0"/>
                                </a:rPr>
                                <m:t>1</m:t>
                              </m:r>
                            </m:e>
                            <m:e>
                              <m:r>
                                <a:rPr lang="en-US" altLang="zh-TW" sz="2800" b="0" i="1" smtClean="0">
                                  <a:latin typeface="Cambria Math" panose="02040503050406030204" pitchFamily="18" charset="0"/>
                                </a:rPr>
                                <m:t>0</m:t>
                              </m:r>
                            </m:e>
                          </m:eqArr>
                        </m:e>
                      </m:d>
                    </m:oMath>
                  </m:oMathPara>
                </a14:m>
                <a:endParaRPr lang="zh-TW" altLang="en-US" sz="2800" dirty="0"/>
              </a:p>
            </p:txBody>
          </p:sp>
        </mc:Choice>
        <mc:Fallback>
          <p:sp>
            <p:nvSpPr>
              <p:cNvPr id="59" name="文字方塊 58"/>
              <p:cNvSpPr txBox="1">
                <a:spLocks noRot="1" noChangeAspect="1" noMove="1" noResize="1" noEditPoints="1" noAdjustHandles="1" noChangeArrowheads="1" noChangeShapeType="1" noTextEdit="1"/>
              </p:cNvSpPr>
              <p:nvPr/>
            </p:nvSpPr>
            <p:spPr>
              <a:xfrm>
                <a:off x="4840767" y="4812414"/>
                <a:ext cx="567015" cy="1139414"/>
              </a:xfrm>
              <a:prstGeom prst="rect">
                <a:avLst/>
              </a:prstGeom>
              <a:blipFill rotWithShape="1">
                <a:blip r:embed="rId2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0" name="文字方塊 59"/>
              <p:cNvSpPr txBox="1"/>
              <p:nvPr/>
            </p:nvSpPr>
            <p:spPr>
              <a:xfrm>
                <a:off x="6968500" y="5197455"/>
                <a:ext cx="56041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TW" sz="2400" i="1">
                              <a:latin typeface="Cambria Math" panose="02040503050406030204" pitchFamily="18" charset="0"/>
                            </a:rPr>
                          </m:ctrlPr>
                        </m:accPr>
                        <m:e>
                          <m:r>
                            <a:rPr lang="en-US" altLang="zh-TW" sz="2400" i="1">
                              <a:latin typeface="Cambria Math" panose="02040503050406030204" pitchFamily="18" charset="0"/>
                            </a:rPr>
                            <m:t>𝑦</m:t>
                          </m:r>
                        </m:e>
                      </m:acc>
                      <m:r>
                        <a:rPr lang="en-US" altLang="zh-TW" sz="2400" b="0" i="0" smtClean="0">
                          <a:latin typeface="Cambria Math" panose="02040503050406030204" pitchFamily="18" charset="0"/>
                        </a:rPr>
                        <m:t>=</m:t>
                      </m:r>
                    </m:oMath>
                  </m:oMathPara>
                </a14:m>
                <a:endParaRPr lang="zh-TW" altLang="en-US" sz="2400" dirty="0"/>
              </a:p>
            </p:txBody>
          </p:sp>
        </mc:Choice>
        <mc:Fallback>
          <p:sp>
            <p:nvSpPr>
              <p:cNvPr id="60" name="文字方塊 59"/>
              <p:cNvSpPr txBox="1">
                <a:spLocks noRot="1" noChangeAspect="1" noMove="1" noResize="1" noEditPoints="1" noAdjustHandles="1" noChangeArrowheads="1" noChangeShapeType="1" noTextEdit="1"/>
              </p:cNvSpPr>
              <p:nvPr/>
            </p:nvSpPr>
            <p:spPr>
              <a:xfrm>
                <a:off x="6968500" y="5197455"/>
                <a:ext cx="560410" cy="369332"/>
              </a:xfrm>
              <a:prstGeom prst="rect">
                <a:avLst/>
              </a:prstGeom>
              <a:blipFill rotWithShape="1">
                <a:blip r:embed="rId26"/>
                <a:stretch>
                  <a:fillRect l="-13043" t="-18333" r="-26087" b="-26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1" name="文字方塊 60"/>
              <p:cNvSpPr txBox="1"/>
              <p:nvPr/>
            </p:nvSpPr>
            <p:spPr>
              <a:xfrm>
                <a:off x="7576956" y="4812414"/>
                <a:ext cx="567015"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r>
                                <a:rPr lang="en-US" altLang="zh-TW" sz="2800" b="0" i="1" smtClean="0">
                                  <a:latin typeface="Cambria Math" panose="02040503050406030204" pitchFamily="18" charset="0"/>
                                </a:rPr>
                                <m:t>0</m:t>
                              </m:r>
                            </m:e>
                            <m:e>
                              <m:r>
                                <a:rPr lang="en-US" altLang="zh-TW" sz="2800" b="0" i="1" smtClean="0">
                                  <a:latin typeface="Cambria Math" panose="02040503050406030204" pitchFamily="18" charset="0"/>
                                </a:rPr>
                                <m:t>0</m:t>
                              </m:r>
                            </m:e>
                            <m:e>
                              <m:r>
                                <a:rPr lang="en-US" altLang="zh-TW" sz="2800" b="0" i="1" smtClean="0">
                                  <a:latin typeface="Cambria Math" panose="02040503050406030204" pitchFamily="18" charset="0"/>
                                </a:rPr>
                                <m:t>1</m:t>
                              </m:r>
                            </m:e>
                          </m:eqArr>
                        </m:e>
                      </m:d>
                    </m:oMath>
                  </m:oMathPara>
                </a14:m>
                <a:endParaRPr lang="zh-TW" altLang="en-US" sz="2800" dirty="0"/>
              </a:p>
            </p:txBody>
          </p:sp>
        </mc:Choice>
        <mc:Fallback>
          <p:sp>
            <p:nvSpPr>
              <p:cNvPr id="61" name="文字方塊 60"/>
              <p:cNvSpPr txBox="1">
                <a:spLocks noRot="1" noChangeAspect="1" noMove="1" noResize="1" noEditPoints="1" noAdjustHandles="1" noChangeArrowheads="1" noChangeShapeType="1" noTextEdit="1"/>
              </p:cNvSpPr>
              <p:nvPr/>
            </p:nvSpPr>
            <p:spPr>
              <a:xfrm>
                <a:off x="7576956" y="4812414"/>
                <a:ext cx="567015" cy="1139414"/>
              </a:xfrm>
              <a:prstGeom prst="rect">
                <a:avLst/>
              </a:prstGeom>
              <a:blipFill rotWithShape="1">
                <a:blip r:embed="rId2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2" name="文字方塊 61"/>
              <p:cNvSpPr txBox="1"/>
              <p:nvPr/>
            </p:nvSpPr>
            <p:spPr>
              <a:xfrm>
                <a:off x="704055" y="4326830"/>
                <a:ext cx="1873671" cy="461665"/>
              </a:xfrm>
              <a:prstGeom prst="rect">
                <a:avLst/>
              </a:prstGeom>
              <a:noFill/>
            </p:spPr>
            <p:txBody>
              <a:bodyPr wrap="square" rtlCol="0">
                <a:spAutoFit/>
              </a:bodyPr>
              <a:lstStyle/>
              <a:p>
                <a:r>
                  <a:rPr lang="en-US" altLang="zh-TW" sz="2400" dirty="0"/>
                  <a:t>If x </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en-US" altLang="zh-TW" sz="2400" dirty="0"/>
                  <a:t> class 1</a:t>
                </a:r>
                <a:endParaRPr lang="zh-TW" altLang="en-US" sz="2400" dirty="0"/>
              </a:p>
            </p:txBody>
          </p:sp>
        </mc:Choice>
        <mc:Fallback>
          <p:sp>
            <p:nvSpPr>
              <p:cNvPr id="62" name="文字方塊 61"/>
              <p:cNvSpPr txBox="1">
                <a:spLocks noRot="1" noChangeAspect="1" noMove="1" noResize="1" noEditPoints="1" noAdjustHandles="1" noChangeArrowheads="1" noChangeShapeType="1" noTextEdit="1"/>
              </p:cNvSpPr>
              <p:nvPr/>
            </p:nvSpPr>
            <p:spPr>
              <a:xfrm>
                <a:off x="704055" y="4326830"/>
                <a:ext cx="1873671" cy="461665"/>
              </a:xfrm>
              <a:prstGeom prst="rect">
                <a:avLst/>
              </a:prstGeom>
              <a:blipFill rotWithShape="1">
                <a:blip r:embed="rId28"/>
                <a:stretch>
                  <a:fillRect l="-4870"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4" name="文字方塊 63"/>
              <p:cNvSpPr txBox="1"/>
              <p:nvPr/>
            </p:nvSpPr>
            <p:spPr>
              <a:xfrm>
                <a:off x="3469584" y="4303845"/>
                <a:ext cx="1873671" cy="461665"/>
              </a:xfrm>
              <a:prstGeom prst="rect">
                <a:avLst/>
              </a:prstGeom>
              <a:noFill/>
            </p:spPr>
            <p:txBody>
              <a:bodyPr wrap="square" rtlCol="0">
                <a:spAutoFit/>
              </a:bodyPr>
              <a:lstStyle/>
              <a:p>
                <a:r>
                  <a:rPr lang="en-US" altLang="zh-TW" sz="2400" dirty="0"/>
                  <a:t>If x </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en-US" altLang="zh-TW" sz="2400" dirty="0"/>
                  <a:t> class 2</a:t>
                </a:r>
                <a:endParaRPr lang="zh-TW" altLang="en-US" sz="2400" dirty="0"/>
              </a:p>
            </p:txBody>
          </p:sp>
        </mc:Choice>
        <mc:Fallback>
          <p:sp>
            <p:nvSpPr>
              <p:cNvPr id="64" name="文字方塊 63"/>
              <p:cNvSpPr txBox="1">
                <a:spLocks noRot="1" noChangeAspect="1" noMove="1" noResize="1" noEditPoints="1" noAdjustHandles="1" noChangeArrowheads="1" noChangeShapeType="1" noTextEdit="1"/>
              </p:cNvSpPr>
              <p:nvPr/>
            </p:nvSpPr>
            <p:spPr>
              <a:xfrm>
                <a:off x="3469584" y="4303845"/>
                <a:ext cx="1873671" cy="461665"/>
              </a:xfrm>
              <a:prstGeom prst="rect">
                <a:avLst/>
              </a:prstGeom>
              <a:blipFill rotWithShape="1">
                <a:blip r:embed="rId29"/>
                <a:stretch>
                  <a:fillRect l="-4870" t="-10526"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5" name="文字方塊 64"/>
              <p:cNvSpPr txBox="1"/>
              <p:nvPr/>
            </p:nvSpPr>
            <p:spPr>
              <a:xfrm>
                <a:off x="6031664" y="4288192"/>
                <a:ext cx="1873671" cy="461665"/>
              </a:xfrm>
              <a:prstGeom prst="rect">
                <a:avLst/>
              </a:prstGeom>
              <a:noFill/>
            </p:spPr>
            <p:txBody>
              <a:bodyPr wrap="square" rtlCol="0">
                <a:spAutoFit/>
              </a:bodyPr>
              <a:lstStyle/>
              <a:p>
                <a:r>
                  <a:rPr lang="en-US" altLang="zh-TW" sz="2400" dirty="0"/>
                  <a:t>If x </a:t>
                </a:r>
                <a14:m>
                  <m:oMath xmlns:m="http://schemas.openxmlformats.org/officeDocument/2006/math">
                    <m:r>
                      <a:rPr lang="en-US" altLang="zh-TW" sz="2400" i="1" smtClean="0">
                        <a:latin typeface="Cambria Math" panose="02040503050406030204" pitchFamily="18" charset="0"/>
                        <a:ea typeface="Cambria Math" panose="02040503050406030204" pitchFamily="18" charset="0"/>
                      </a:rPr>
                      <m:t>∈</m:t>
                    </m:r>
                  </m:oMath>
                </a14:m>
                <a:r>
                  <a:rPr lang="en-US" altLang="zh-TW" sz="2400" dirty="0"/>
                  <a:t> class 3</a:t>
                </a:r>
                <a:endParaRPr lang="zh-TW" altLang="en-US" sz="2400" dirty="0"/>
              </a:p>
            </p:txBody>
          </p:sp>
        </mc:Choice>
        <mc:Fallback>
          <p:sp>
            <p:nvSpPr>
              <p:cNvPr id="65" name="文字方塊 64"/>
              <p:cNvSpPr txBox="1">
                <a:spLocks noRot="1" noChangeAspect="1" noMove="1" noResize="1" noEditPoints="1" noAdjustHandles="1" noChangeArrowheads="1" noChangeShapeType="1" noTextEdit="1"/>
              </p:cNvSpPr>
              <p:nvPr/>
            </p:nvSpPr>
            <p:spPr>
              <a:xfrm>
                <a:off x="6031664" y="4288192"/>
                <a:ext cx="1873671" cy="461665"/>
              </a:xfrm>
              <a:prstGeom prst="rect">
                <a:avLst/>
              </a:prstGeom>
              <a:blipFill rotWithShape="1">
                <a:blip r:embed="rId30"/>
                <a:stretch>
                  <a:fillRect l="-4870" t="-10526" b="-28947"/>
                </a:stretch>
              </a:blipFill>
            </p:spPr>
            <p:txBody>
              <a:bodyPr/>
              <a:lstStyle/>
              <a:p>
                <a:r>
                  <a:rPr lang="zh-TW" altLang="en-US">
                    <a:noFill/>
                  </a:rPr>
                  <a:t> </a:t>
                </a:r>
                <a:endParaRPr lang="zh-TW" altLang="en-US">
                  <a:noFill/>
                </a:endParaRPr>
              </a:p>
            </p:txBody>
          </p:sp>
        </mc:Fallback>
      </mc:AlternateContent>
      <p:sp>
        <p:nvSpPr>
          <p:cNvPr id="66" name="文字方塊 65"/>
          <p:cNvSpPr txBox="1"/>
          <p:nvPr/>
        </p:nvSpPr>
        <p:spPr>
          <a:xfrm>
            <a:off x="7870452" y="3813024"/>
            <a:ext cx="975281" cy="461665"/>
          </a:xfrm>
          <a:prstGeom prst="rect">
            <a:avLst/>
          </a:prstGeom>
          <a:noFill/>
        </p:spPr>
        <p:txBody>
          <a:bodyPr wrap="square" rtlCol="0">
            <a:spAutoFit/>
          </a:bodyPr>
          <a:lstStyle/>
          <a:p>
            <a:r>
              <a:rPr lang="en-US" altLang="zh-TW" sz="2400" dirty="0">
                <a:solidFill>
                  <a:srgbClr val="00B050"/>
                </a:solidFill>
              </a:rPr>
              <a:t>target</a:t>
            </a:r>
            <a:endParaRPr lang="zh-TW" altLang="en-US" sz="2400" dirty="0">
              <a:solidFill>
                <a:srgbClr val="00B050"/>
              </a:solidFill>
            </a:endParaRPr>
          </a:p>
        </p:txBody>
      </p:sp>
      <p:sp>
        <p:nvSpPr>
          <p:cNvPr id="43" name="文字方塊 42"/>
          <p:cNvSpPr txBox="1"/>
          <p:nvPr/>
        </p:nvSpPr>
        <p:spPr>
          <a:xfrm>
            <a:off x="7052573" y="100455"/>
            <a:ext cx="2091427" cy="369332"/>
          </a:xfrm>
          <a:prstGeom prst="rect">
            <a:avLst/>
          </a:prstGeom>
          <a:noFill/>
        </p:spPr>
        <p:txBody>
          <a:bodyPr wrap="square" rtlCol="0">
            <a:spAutoFit/>
          </a:bodyPr>
          <a:lstStyle/>
          <a:p>
            <a:pPr algn="ctr"/>
            <a:r>
              <a:rPr lang="en-US" altLang="zh-TW" dirty="0"/>
              <a:t>[Bishop, P209-210]</a:t>
            </a:r>
            <a:endParaRPr lang="zh-TW" altLang="en-US" dirty="0"/>
          </a:p>
        </p:txBody>
      </p:sp>
      <mc:AlternateContent xmlns:mc="http://schemas.openxmlformats.org/markup-compatibility/2006">
        <mc:Choice xmlns:a14="http://schemas.microsoft.com/office/drawing/2010/main" Requires="a14">
          <p:sp>
            <p:nvSpPr>
              <p:cNvPr id="44" name="文字方塊 43"/>
              <p:cNvSpPr txBox="1"/>
              <p:nvPr/>
            </p:nvSpPr>
            <p:spPr>
              <a:xfrm>
                <a:off x="1605460" y="6106329"/>
                <a:ext cx="10245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dirty="0"/>
              </a:p>
            </p:txBody>
          </p:sp>
        </mc:Choice>
        <mc:Fallback>
          <p:sp>
            <p:nvSpPr>
              <p:cNvPr id="44" name="文字方塊 43"/>
              <p:cNvSpPr txBox="1">
                <a:spLocks noRot="1" noChangeAspect="1" noMove="1" noResize="1" noEditPoints="1" noAdjustHandles="1" noChangeArrowheads="1" noChangeShapeType="1" noTextEdit="1"/>
              </p:cNvSpPr>
              <p:nvPr/>
            </p:nvSpPr>
            <p:spPr>
              <a:xfrm>
                <a:off x="1605460" y="6106329"/>
                <a:ext cx="1024576" cy="430887"/>
              </a:xfrm>
              <a:prstGeom prst="rect">
                <a:avLst/>
              </a:prstGeom>
              <a:blipFill rotWithShape="1">
                <a:blip r:embed="rId3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5" name="文字方塊 44"/>
              <p:cNvSpPr txBox="1"/>
              <p:nvPr/>
            </p:nvSpPr>
            <p:spPr>
              <a:xfrm>
                <a:off x="4351985" y="6121322"/>
                <a:ext cx="10245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dirty="0"/>
              </a:p>
            </p:txBody>
          </p:sp>
        </mc:Choice>
        <mc:Fallback>
          <p:sp>
            <p:nvSpPr>
              <p:cNvPr id="45" name="文字方塊 44"/>
              <p:cNvSpPr txBox="1">
                <a:spLocks noRot="1" noChangeAspect="1" noMove="1" noResize="1" noEditPoints="1" noAdjustHandles="1" noChangeArrowheads="1" noChangeShapeType="1" noTextEdit="1"/>
              </p:cNvSpPr>
              <p:nvPr/>
            </p:nvSpPr>
            <p:spPr>
              <a:xfrm>
                <a:off x="4351985" y="6121322"/>
                <a:ext cx="1024576" cy="430887"/>
              </a:xfrm>
              <a:prstGeom prst="rect">
                <a:avLst/>
              </a:prstGeom>
              <a:blipFill rotWithShape="1">
                <a:blip r:embed="rId3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6" name="文字方塊 45"/>
              <p:cNvSpPr txBox="1"/>
              <p:nvPr/>
            </p:nvSpPr>
            <p:spPr>
              <a:xfrm>
                <a:off x="7098510" y="6088118"/>
                <a:ext cx="102457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3</m:t>
                          </m:r>
                        </m:sub>
                      </m:sSub>
                    </m:oMath>
                  </m:oMathPara>
                </a14:m>
                <a:endParaRPr lang="zh-TW" altLang="en-US" sz="2800" dirty="0"/>
              </a:p>
            </p:txBody>
          </p:sp>
        </mc:Choice>
        <mc:Fallback>
          <p:sp>
            <p:nvSpPr>
              <p:cNvPr id="46" name="文字方塊 45"/>
              <p:cNvSpPr txBox="1">
                <a:spLocks noRot="1" noChangeAspect="1" noMove="1" noResize="1" noEditPoints="1" noAdjustHandles="1" noChangeArrowheads="1" noChangeShapeType="1" noTextEdit="1"/>
              </p:cNvSpPr>
              <p:nvPr/>
            </p:nvSpPr>
            <p:spPr>
              <a:xfrm>
                <a:off x="7098510" y="6088118"/>
                <a:ext cx="1024576" cy="430887"/>
              </a:xfrm>
              <a:prstGeom prst="rect">
                <a:avLst/>
              </a:prstGeom>
              <a:blipFill rotWithShape="1">
                <a:blip r:embed="rId33"/>
                <a:stretch>
                  <a:fillRect/>
                </a:stretch>
              </a:blipFill>
            </p:spPr>
            <p:txBody>
              <a:bodyPr/>
              <a:lstStyle/>
              <a:p>
                <a:r>
                  <a:rPr lang="zh-TW" altLang="en-US">
                    <a:noFill/>
                  </a:rPr>
                  <a:t> </a:t>
                </a:r>
                <a:endParaRPr lang="zh-TW" altLang="en-US">
                  <a:noFill/>
                </a:endParaRPr>
              </a:p>
            </p:txBody>
          </p:sp>
        </mc:Fallback>
      </mc:AlternateContent>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3" grpId="0" bldLvl="0" animBg="1"/>
      <p:bldP spid="9" grpId="0" bldLvl="0" animBg="1"/>
      <p:bldP spid="15" grpId="0" bldLvl="0" animBg="1"/>
      <p:bldP spid="22" grpId="0" bldLvl="0" animBg="1"/>
      <p:bldP spid="28" grpId="0"/>
      <p:bldP spid="35" grpId="0" bldLvl="0" animBg="1"/>
      <p:bldP spid="36" grpId="0" bldLvl="0" animBg="1"/>
      <p:bldP spid="37" grpId="0" bldLvl="0" animBg="1"/>
      <p:bldP spid="38" grpId="0" bldLvl="0" animBg="1"/>
      <p:bldP spid="55" grpId="0" bldLvl="0" animBg="1"/>
      <p:bldP spid="56" grpId="0"/>
      <p:bldP spid="57" grpId="0" bldLvl="0" animBg="1"/>
      <p:bldP spid="58" grpId="0" bldLvl="0" animBg="1"/>
      <p:bldP spid="59" grpId="0" bldLvl="0" animBg="1"/>
      <p:bldP spid="60" grpId="0" bldLvl="0" animBg="1"/>
      <p:bldP spid="61" grpId="0" bldLvl="0" animBg="1"/>
      <p:bldP spid="62" grpId="0" bldLvl="0" animBg="1"/>
      <p:bldP spid="64" grpId="0" bldLvl="0" animBg="1"/>
      <p:bldP spid="65" grpId="0" bldLvl="0" animBg="1"/>
      <p:bldP spid="66" grpId="0"/>
      <p:bldP spid="44" grpId="0" bldLvl="0" animBg="1"/>
      <p:bldP spid="45" grpId="0" bldLvl="0" animBg="1"/>
      <p:bldP spid="4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群組 2"/>
          <p:cNvGrpSpPr/>
          <p:nvPr/>
        </p:nvGrpSpPr>
        <p:grpSpPr>
          <a:xfrm>
            <a:off x="4962612" y="3516210"/>
            <a:ext cx="3561818" cy="3206261"/>
            <a:chOff x="4962612" y="3516210"/>
            <a:chExt cx="3561818" cy="3206261"/>
          </a:xfrm>
        </p:grpSpPr>
        <p:pic>
          <p:nvPicPr>
            <p:cNvPr id="4" name="圖片 3"/>
            <p:cNvPicPr>
              <a:picLocks noChangeAspect="1"/>
            </p:cNvPicPr>
            <p:nvPr/>
          </p:nvPicPr>
          <p:blipFill>
            <a:blip r:embed="rId1"/>
            <a:stretch>
              <a:fillRect/>
            </a:stretch>
          </p:blipFill>
          <p:spPr>
            <a:xfrm>
              <a:off x="5102840" y="3669596"/>
              <a:ext cx="3421590" cy="2970942"/>
            </a:xfrm>
            <a:prstGeom prst="rect">
              <a:avLst/>
            </a:prstGeom>
          </p:spPr>
        </p:pic>
        <p:graphicFrame>
          <p:nvGraphicFramePr>
            <p:cNvPr id="30" name="Object 12"/>
            <p:cNvGraphicFramePr>
              <a:graphicFrameLocks noChangeAspect="1"/>
            </p:cNvGraphicFramePr>
            <p:nvPr/>
          </p:nvGraphicFramePr>
          <p:xfrm>
            <a:off x="8019078" y="6127158"/>
            <a:ext cx="425450" cy="595313"/>
          </p:xfrm>
          <a:graphic>
            <a:graphicData uri="http://schemas.openxmlformats.org/presentationml/2006/ole">
              <mc:AlternateContent xmlns:mc="http://schemas.openxmlformats.org/markup-compatibility/2006">
                <mc:Choice xmlns:v="urn:schemas-microsoft-com:vml" Requires="v">
                  <p:oleObj spid="_x0000_s27118" name="方程式" r:id="rId2" imgW="3657600" imgH="5181600" progId="Equation.3">
                    <p:embed/>
                  </p:oleObj>
                </mc:Choice>
                <mc:Fallback>
                  <p:oleObj name="方程式" r:id="rId2" imgW="3657600" imgH="5181600" progId="Equation.3">
                    <p:embed/>
                    <p:pic>
                      <p:nvPicPr>
                        <p:cNvPr id="0" name="Object 12"/>
                        <p:cNvPicPr>
                          <a:picLocks noChangeAspect="1" noChangeArrowheads="1"/>
                        </p:cNvPicPr>
                        <p:nvPr/>
                      </p:nvPicPr>
                      <p:blipFill>
                        <a:blip r:embed="rId3"/>
                        <a:srcRect/>
                        <a:stretch>
                          <a:fillRect/>
                        </a:stretch>
                      </p:blipFill>
                      <p:spPr bwMode="auto">
                        <a:xfrm>
                          <a:off x="8019078" y="6127158"/>
                          <a:ext cx="425450" cy="595313"/>
                        </a:xfrm>
                        <a:prstGeom prst="rect">
                          <a:avLst/>
                        </a:prstGeom>
                        <a:solidFill>
                          <a:schemeClr val="bg1"/>
                        </a:solidFill>
                      </p:spPr>
                    </p:pic>
                  </p:oleObj>
                </mc:Fallback>
              </mc:AlternateContent>
            </a:graphicData>
          </a:graphic>
        </p:graphicFrame>
        <p:graphicFrame>
          <p:nvGraphicFramePr>
            <p:cNvPr id="31" name="Object 12"/>
            <p:cNvGraphicFramePr>
              <a:graphicFrameLocks noChangeAspect="1"/>
            </p:cNvGraphicFramePr>
            <p:nvPr/>
          </p:nvGraphicFramePr>
          <p:xfrm>
            <a:off x="4962612" y="3516210"/>
            <a:ext cx="457200" cy="595313"/>
          </p:xfrm>
          <a:graphic>
            <a:graphicData uri="http://schemas.openxmlformats.org/presentationml/2006/ole">
              <mc:AlternateContent xmlns:mc="http://schemas.openxmlformats.org/markup-compatibility/2006">
                <mc:Choice xmlns:v="urn:schemas-microsoft-com:vml" Requires="v">
                  <p:oleObj spid="_x0000_s27119" name="方程式" r:id="rId4" imgW="3962400" imgH="5181600" progId="Equation.3">
                    <p:embed/>
                  </p:oleObj>
                </mc:Choice>
                <mc:Fallback>
                  <p:oleObj name="方程式" r:id="rId4" imgW="3962400" imgH="5181600" progId="Equation.3">
                    <p:embed/>
                    <p:pic>
                      <p:nvPicPr>
                        <p:cNvPr id="0" name="Object 12"/>
                        <p:cNvPicPr>
                          <a:picLocks noChangeAspect="1" noChangeArrowheads="1"/>
                        </p:cNvPicPr>
                        <p:nvPr/>
                      </p:nvPicPr>
                      <p:blipFill>
                        <a:blip r:embed="rId5"/>
                        <a:srcRect/>
                        <a:stretch>
                          <a:fillRect/>
                        </a:stretch>
                      </p:blipFill>
                      <p:spPr bwMode="auto">
                        <a:xfrm>
                          <a:off x="4962612" y="3516210"/>
                          <a:ext cx="457200" cy="595313"/>
                        </a:xfrm>
                        <a:prstGeom prst="rect">
                          <a:avLst/>
                        </a:prstGeom>
                        <a:solidFill>
                          <a:schemeClr val="bg1"/>
                        </a:solidFill>
                      </p:spPr>
                    </p:pic>
                  </p:oleObj>
                </mc:Fallback>
              </mc:AlternateContent>
            </a:graphicData>
          </a:graphic>
        </p:graphicFrame>
      </p:grp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Limitation of Logistic Regression</a:t>
            </a:r>
            <a:endParaRPr sz="3600" b="1" kern="0" spc="-5" dirty="0">
              <a:solidFill>
                <a:srgbClr val="00294D"/>
              </a:solidFill>
              <a:latin typeface="Calibri" panose="020F0502020204030204"/>
              <a:cs typeface="Calibri" panose="020F0502020204030204"/>
            </a:endParaRPr>
          </a:p>
        </p:txBody>
      </p:sp>
      <p:graphicFrame>
        <p:nvGraphicFramePr>
          <p:cNvPr id="47" name="表格 46"/>
          <p:cNvGraphicFramePr>
            <a:graphicFrameLocks noGrp="1"/>
          </p:cNvGraphicFramePr>
          <p:nvPr/>
        </p:nvGraphicFramePr>
        <p:xfrm>
          <a:off x="729402" y="3718925"/>
          <a:ext cx="3659532" cy="2743200"/>
        </p:xfrm>
        <a:graphic>
          <a:graphicData uri="http://schemas.openxmlformats.org/drawingml/2006/table">
            <a:tbl>
              <a:tblPr firstRow="1" bandRow="1">
                <a:tableStyleId>{775DCB02-9BB8-47FD-8907-85C794F793BA}</a:tableStyleId>
              </a:tblPr>
              <a:tblGrid>
                <a:gridCol w="1219844"/>
                <a:gridCol w="1219844"/>
                <a:gridCol w="1219844"/>
              </a:tblGrid>
              <a:tr h="370840">
                <a:tc gridSpan="2">
                  <a:txBody>
                    <a:bodyPr/>
                    <a:lstStyle/>
                    <a:p>
                      <a:pPr algn="ctr"/>
                      <a:r>
                        <a:rPr lang="en-US" altLang="zh-TW" sz="2400" dirty="0"/>
                        <a:t>Input Feature</a:t>
                      </a:r>
                      <a:endParaRPr lang="zh-TW" altLang="en-US" sz="2400" dirty="0"/>
                    </a:p>
                  </a:txBody>
                  <a:tcPr/>
                </a:tc>
                <a:tc hMerge="1">
                  <a:tcPr/>
                </a:tc>
                <a:tc rowSpan="2">
                  <a:txBody>
                    <a:bodyPr/>
                    <a:lstStyle/>
                    <a:p>
                      <a:pPr algn="ctr"/>
                      <a:r>
                        <a:rPr lang="en-US" altLang="zh-TW" sz="2400" dirty="0"/>
                        <a:t>Label</a:t>
                      </a:r>
                      <a:endParaRPr lang="zh-TW" altLang="en-US" sz="2400" dirty="0"/>
                    </a:p>
                  </a:txBody>
                  <a:tcPr anchor="ctr"/>
                </a:tc>
              </a:tr>
              <a:tr h="370840">
                <a:tc>
                  <a:txBody>
                    <a:bodyPr/>
                    <a:lstStyle/>
                    <a:p>
                      <a:pPr algn="ctr"/>
                      <a:r>
                        <a:rPr lang="en-US" altLang="zh-TW" sz="2400" baseline="0" dirty="0"/>
                        <a:t>x</a:t>
                      </a:r>
                      <a:r>
                        <a:rPr lang="en-US" altLang="zh-TW" sz="2400" baseline="-25000" dirty="0"/>
                        <a:t>1</a:t>
                      </a:r>
                      <a:endParaRPr lang="zh-TW" altLang="en-US" sz="2400" dirty="0"/>
                    </a:p>
                  </a:txBody>
                  <a:tcPr/>
                </a:tc>
                <a:tc>
                  <a:txBody>
                    <a:bodyPr/>
                    <a:lstStyle/>
                    <a:p>
                      <a:pPr algn="ctr"/>
                      <a:r>
                        <a:rPr lang="en-US" altLang="zh-TW" sz="2400" baseline="0" dirty="0"/>
                        <a:t>x</a:t>
                      </a:r>
                      <a:r>
                        <a:rPr lang="en-US" altLang="zh-TW" sz="2400" baseline="-25000" dirty="0"/>
                        <a:t>2</a:t>
                      </a:r>
                      <a:endParaRPr lang="zh-TW" altLang="en-US" sz="2400" dirty="0"/>
                    </a:p>
                  </a:txBody>
                  <a:tcPr/>
                </a:tc>
                <a:tc vMerge="1">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0000FF"/>
                          </a:solidFill>
                        </a:rPr>
                        <a:t>Class</a:t>
                      </a:r>
                      <a:r>
                        <a:rPr lang="en-US" altLang="zh-TW" sz="2400" baseline="0" dirty="0">
                          <a:solidFill>
                            <a:srgbClr val="0000FF"/>
                          </a:solidFill>
                        </a:rPr>
                        <a:t> 2</a:t>
                      </a:r>
                      <a:endParaRPr lang="zh-TW" altLang="en-US" sz="2400" dirty="0">
                        <a:solidFill>
                          <a:srgbClr val="0000FF"/>
                        </a:solidFill>
                      </a:endParaRPr>
                    </a:p>
                  </a:txBody>
                  <a:tcPr/>
                </a:tc>
              </a:tr>
              <a:tr h="370840">
                <a:tc>
                  <a:txBody>
                    <a:bodyPr/>
                    <a:lstStyle/>
                    <a:p>
                      <a:pPr algn="ctr"/>
                      <a:r>
                        <a:rPr lang="en-US" altLang="zh-TW" sz="2400" dirty="0"/>
                        <a:t>0</a:t>
                      </a:r>
                      <a:endParaRPr lang="zh-TW" altLang="en-US" sz="2400" dirty="0"/>
                    </a:p>
                  </a:txBody>
                  <a:tcPr/>
                </a:tc>
                <a:tc>
                  <a:txBody>
                    <a:bodyPr/>
                    <a:lstStyle/>
                    <a:p>
                      <a:pPr algn="ctr"/>
                      <a:r>
                        <a:rPr lang="en-US" altLang="zh-TW" sz="2400" dirty="0"/>
                        <a:t>1</a:t>
                      </a:r>
                      <a:endParaRPr lang="zh-TW" altLang="en-US" sz="2400" dirty="0"/>
                    </a:p>
                  </a:txBody>
                  <a:tcPr/>
                </a:tc>
                <a:tc>
                  <a:txBody>
                    <a:bodyPr/>
                    <a:lstStyle/>
                    <a:p>
                      <a:pPr algn="ctr"/>
                      <a:r>
                        <a:rPr lang="en-US" altLang="zh-TW" sz="2400" dirty="0">
                          <a:solidFill>
                            <a:srgbClr val="FF0000"/>
                          </a:solidFill>
                        </a:rPr>
                        <a:t>Class 1</a:t>
                      </a:r>
                      <a:endParaRPr lang="zh-TW" altLang="en-US" sz="2400" dirty="0">
                        <a:solidFill>
                          <a:srgbClr val="FF0000"/>
                        </a:solidFill>
                      </a:endParaRPr>
                    </a:p>
                  </a:txBody>
                  <a:tcPr/>
                </a:tc>
              </a:tr>
              <a:tr h="370840">
                <a:tc>
                  <a:txBody>
                    <a:bodyPr/>
                    <a:lstStyle/>
                    <a:p>
                      <a:pPr algn="ctr"/>
                      <a:r>
                        <a:rPr lang="en-US" altLang="zh-TW" sz="2400" dirty="0"/>
                        <a:t>1</a:t>
                      </a:r>
                      <a:endParaRPr lang="zh-TW" altLang="en-US" sz="2400" dirty="0"/>
                    </a:p>
                  </a:txBody>
                  <a:tcPr/>
                </a:tc>
                <a:tc>
                  <a:txBody>
                    <a:bodyPr/>
                    <a:lstStyle/>
                    <a:p>
                      <a:pPr algn="ctr"/>
                      <a:r>
                        <a:rPr lang="en-US" altLang="zh-TW" sz="2400" dirty="0"/>
                        <a:t>0</a:t>
                      </a:r>
                      <a:endParaRPr lang="zh-TW" altLang="en-US" sz="2400" dirty="0"/>
                    </a:p>
                  </a:txBody>
                  <a:tcPr/>
                </a:tc>
                <a:tc>
                  <a:txBody>
                    <a:bodyPr/>
                    <a:lstStyle/>
                    <a:p>
                      <a:pPr algn="ctr"/>
                      <a:r>
                        <a:rPr lang="en-US" altLang="zh-TW" sz="2400" dirty="0">
                          <a:solidFill>
                            <a:srgbClr val="FF0000"/>
                          </a:solidFill>
                        </a:rPr>
                        <a:t>Class</a:t>
                      </a:r>
                      <a:r>
                        <a:rPr lang="en-US" altLang="zh-TW" sz="2400" baseline="0" dirty="0">
                          <a:solidFill>
                            <a:srgbClr val="FF0000"/>
                          </a:solidFill>
                        </a:rPr>
                        <a:t> 1</a:t>
                      </a:r>
                      <a:endParaRPr lang="zh-TW" altLang="en-US" sz="2400" dirty="0">
                        <a:solidFill>
                          <a:srgbClr val="FF0000"/>
                        </a:solidFill>
                      </a:endParaRPr>
                    </a:p>
                  </a:txBody>
                  <a:tcPr/>
                </a:tc>
              </a:tr>
              <a:tr h="370840">
                <a:tc>
                  <a:txBody>
                    <a:bodyPr/>
                    <a:lstStyle/>
                    <a:p>
                      <a:pPr algn="ctr"/>
                      <a:r>
                        <a:rPr lang="en-US" altLang="zh-TW" sz="2400" dirty="0"/>
                        <a:t>1</a:t>
                      </a:r>
                      <a:endParaRPr lang="zh-TW" altLang="en-US" sz="2400" dirty="0"/>
                    </a:p>
                  </a:txBody>
                  <a:tcPr/>
                </a:tc>
                <a:tc>
                  <a:txBody>
                    <a:bodyPr/>
                    <a:lstStyle/>
                    <a:p>
                      <a:pPr algn="ctr"/>
                      <a:r>
                        <a:rPr lang="en-US" altLang="zh-TW" sz="2400" dirty="0"/>
                        <a:t>1</a:t>
                      </a:r>
                      <a:endParaRPr lang="zh-TW" altLang="en-US" sz="2400" dirty="0"/>
                    </a:p>
                  </a:txBody>
                  <a:tcPr/>
                </a:tc>
                <a:tc>
                  <a:txBody>
                    <a:bodyPr/>
                    <a:lstStyle/>
                    <a:p>
                      <a:pPr algn="ctr"/>
                      <a:r>
                        <a:rPr lang="en-US" altLang="zh-TW" sz="2400" dirty="0">
                          <a:solidFill>
                            <a:srgbClr val="0000FF"/>
                          </a:solidFill>
                        </a:rPr>
                        <a:t>Class</a:t>
                      </a:r>
                      <a:r>
                        <a:rPr lang="en-US" altLang="zh-TW" sz="2400" baseline="0" dirty="0">
                          <a:solidFill>
                            <a:srgbClr val="0000FF"/>
                          </a:solidFill>
                        </a:rPr>
                        <a:t> 2</a:t>
                      </a:r>
                      <a:endParaRPr lang="zh-TW" altLang="en-US" sz="2400" dirty="0">
                        <a:solidFill>
                          <a:srgbClr val="0000FF"/>
                        </a:solidFill>
                      </a:endParaRPr>
                    </a:p>
                  </a:txBody>
                  <a:tcPr/>
                </a:tc>
              </a:tr>
            </a:tbl>
          </a:graphicData>
        </a:graphic>
      </p:graphicFrame>
      <p:grpSp>
        <p:nvGrpSpPr>
          <p:cNvPr id="42" name="群組 41"/>
          <p:cNvGrpSpPr/>
          <p:nvPr/>
        </p:nvGrpSpPr>
        <p:grpSpPr>
          <a:xfrm>
            <a:off x="331554" y="1599940"/>
            <a:ext cx="4384090" cy="1993608"/>
            <a:chOff x="4950833" y="25634"/>
            <a:chExt cx="4384090" cy="1993608"/>
          </a:xfrm>
        </p:grpSpPr>
        <p:sp>
          <p:nvSpPr>
            <p:cNvPr id="9" name="橢圓 8"/>
            <p:cNvSpPr/>
            <p:nvPr/>
          </p:nvSpPr>
          <p:spPr>
            <a:xfrm>
              <a:off x="7313925" y="590377"/>
              <a:ext cx="772783" cy="77278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graphicFrame>
          <p:nvGraphicFramePr>
            <p:cNvPr id="10" name="Object 12"/>
            <p:cNvGraphicFramePr>
              <a:graphicFrameLocks noChangeAspect="1"/>
            </p:cNvGraphicFramePr>
            <p:nvPr/>
          </p:nvGraphicFramePr>
          <p:xfrm>
            <a:off x="8982054" y="772456"/>
            <a:ext cx="352869" cy="414081"/>
          </p:xfrm>
          <a:graphic>
            <a:graphicData uri="http://schemas.openxmlformats.org/presentationml/2006/ole">
              <mc:AlternateContent xmlns:mc="http://schemas.openxmlformats.org/markup-compatibility/2006">
                <mc:Choice xmlns:v="urn:schemas-microsoft-com:vml" Requires="v">
                  <p:oleObj spid="_x0000_s27120" name="方程式" r:id="rId6" imgW="3352800" imgH="3962400" progId="Equation.3">
                    <p:embed/>
                  </p:oleObj>
                </mc:Choice>
                <mc:Fallback>
                  <p:oleObj name="方程式" r:id="rId6" imgW="3352800" imgH="3962400" progId="Equation.3">
                    <p:embed/>
                    <p:pic>
                      <p:nvPicPr>
                        <p:cNvPr id="0" name="Object 12"/>
                        <p:cNvPicPr>
                          <a:picLocks noChangeAspect="1" noChangeArrowheads="1"/>
                        </p:cNvPicPr>
                        <p:nvPr/>
                      </p:nvPicPr>
                      <p:blipFill>
                        <a:blip r:embed="rId7"/>
                        <a:srcRect/>
                        <a:stretch>
                          <a:fillRect/>
                        </a:stretch>
                      </p:blipFill>
                      <p:spPr bwMode="auto">
                        <a:xfrm>
                          <a:off x="8982054" y="772456"/>
                          <a:ext cx="352869" cy="414081"/>
                        </a:xfrm>
                        <a:prstGeom prst="rect">
                          <a:avLst/>
                        </a:prstGeom>
                        <a:noFill/>
                      </p:spPr>
                    </p:pic>
                  </p:oleObj>
                </mc:Fallback>
              </mc:AlternateContent>
            </a:graphicData>
          </a:graphic>
        </p:graphicFrame>
        <p:grpSp>
          <p:nvGrpSpPr>
            <p:cNvPr id="11" name="群組 10"/>
            <p:cNvGrpSpPr/>
            <p:nvPr/>
          </p:nvGrpSpPr>
          <p:grpSpPr>
            <a:xfrm>
              <a:off x="6179997" y="730888"/>
              <a:ext cx="520319" cy="520319"/>
              <a:chOff x="3342651" y="3507082"/>
              <a:chExt cx="520319" cy="520319"/>
            </a:xfrm>
          </p:grpSpPr>
          <p:sp>
            <p:nvSpPr>
              <p:cNvPr id="12" name="矩形 1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7121" name="方程式" r:id="rId8" imgW="3352800" imgH="3352800" progId="Equation.3">
                      <p:embed/>
                    </p:oleObj>
                  </mc:Choice>
                  <mc:Fallback>
                    <p:oleObj name="方程式" r:id="rId8" imgW="3352800" imgH="3352800" progId="Equation.3">
                      <p:embed/>
                      <p:pic>
                        <p:nvPicPr>
                          <p:cNvPr id="0" name="Object 12"/>
                          <p:cNvPicPr>
                            <a:picLocks noChangeAspect="1" noChangeArrowheads="1"/>
                          </p:cNvPicPr>
                          <p:nvPr/>
                        </p:nvPicPr>
                        <p:blipFill>
                          <a:blip r:embed="rId9"/>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14" name="Object 12"/>
            <p:cNvGraphicFramePr>
              <a:graphicFrameLocks noChangeAspect="1"/>
            </p:cNvGraphicFramePr>
            <p:nvPr/>
          </p:nvGraphicFramePr>
          <p:xfrm>
            <a:off x="6844972" y="555469"/>
            <a:ext cx="352425" cy="350837"/>
          </p:xfrm>
          <a:graphic>
            <a:graphicData uri="http://schemas.openxmlformats.org/presentationml/2006/ole">
              <mc:AlternateContent xmlns:mc="http://schemas.openxmlformats.org/markup-compatibility/2006">
                <mc:Choice xmlns:v="urn:schemas-microsoft-com:vml" Requires="v">
                  <p:oleObj spid="_x0000_s27122" name="方程式" r:id="rId10" imgW="3048000" imgH="3048000" progId="Equation.3">
                    <p:embed/>
                  </p:oleObj>
                </mc:Choice>
                <mc:Fallback>
                  <p:oleObj name="方程式" r:id="rId10" imgW="3048000" imgH="3048000" progId="Equation.3">
                    <p:embed/>
                    <p:pic>
                      <p:nvPicPr>
                        <p:cNvPr id="0" name="Object 12"/>
                        <p:cNvPicPr>
                          <a:picLocks noChangeAspect="1" noChangeArrowheads="1"/>
                        </p:cNvPicPr>
                        <p:nvPr/>
                      </p:nvPicPr>
                      <p:blipFill>
                        <a:blip r:embed="rId11"/>
                        <a:srcRect/>
                        <a:stretch>
                          <a:fillRect/>
                        </a:stretch>
                      </p:blipFill>
                      <p:spPr bwMode="auto">
                        <a:xfrm>
                          <a:off x="6844972" y="555469"/>
                          <a:ext cx="352425" cy="350837"/>
                        </a:xfrm>
                        <a:prstGeom prst="rect">
                          <a:avLst/>
                        </a:prstGeom>
                        <a:noFill/>
                      </p:spPr>
                    </p:pic>
                  </p:oleObj>
                </mc:Fallback>
              </mc:AlternateContent>
            </a:graphicData>
          </a:graphic>
        </p:graphicFrame>
        <p:graphicFrame>
          <p:nvGraphicFramePr>
            <p:cNvPr id="15" name="Object 12"/>
            <p:cNvGraphicFramePr>
              <a:graphicFrameLocks noChangeAspect="1"/>
            </p:cNvGraphicFramePr>
            <p:nvPr/>
          </p:nvGraphicFramePr>
          <p:xfrm>
            <a:off x="5408033" y="25634"/>
            <a:ext cx="493713" cy="595313"/>
          </p:xfrm>
          <a:graphic>
            <a:graphicData uri="http://schemas.openxmlformats.org/presentationml/2006/ole">
              <mc:AlternateContent xmlns:mc="http://schemas.openxmlformats.org/markup-compatibility/2006">
                <mc:Choice xmlns:v="urn:schemas-microsoft-com:vml" Requires="v">
                  <p:oleObj spid="_x0000_s27123" name="方程式" r:id="rId12" imgW="4267200" imgH="5181600" progId="Equation.3">
                    <p:embed/>
                  </p:oleObj>
                </mc:Choice>
                <mc:Fallback>
                  <p:oleObj name="方程式" r:id="rId12" imgW="4267200" imgH="5181600" progId="Equation.3">
                    <p:embed/>
                    <p:pic>
                      <p:nvPicPr>
                        <p:cNvPr id="0" name="Object 12"/>
                        <p:cNvPicPr>
                          <a:picLocks noChangeAspect="1" noChangeArrowheads="1"/>
                        </p:cNvPicPr>
                        <p:nvPr/>
                      </p:nvPicPr>
                      <p:blipFill>
                        <a:blip r:embed="rId13"/>
                        <a:srcRect/>
                        <a:stretch>
                          <a:fillRect/>
                        </a:stretch>
                      </p:blipFill>
                      <p:spPr bwMode="auto">
                        <a:xfrm>
                          <a:off x="5408033" y="25634"/>
                          <a:ext cx="493713" cy="595313"/>
                        </a:xfrm>
                        <a:prstGeom prst="rect">
                          <a:avLst/>
                        </a:prstGeom>
                        <a:noFill/>
                      </p:spPr>
                    </p:pic>
                  </p:oleObj>
                </mc:Fallback>
              </mc:AlternateContent>
            </a:graphicData>
          </a:graphic>
        </p:graphicFrame>
        <p:graphicFrame>
          <p:nvGraphicFramePr>
            <p:cNvPr id="16" name="Object 12"/>
            <p:cNvGraphicFramePr>
              <a:graphicFrameLocks noChangeAspect="1"/>
            </p:cNvGraphicFramePr>
            <p:nvPr/>
          </p:nvGraphicFramePr>
          <p:xfrm>
            <a:off x="5355663" y="757683"/>
            <a:ext cx="528638" cy="595313"/>
          </p:xfrm>
          <a:graphic>
            <a:graphicData uri="http://schemas.openxmlformats.org/presentationml/2006/ole">
              <mc:AlternateContent xmlns:mc="http://schemas.openxmlformats.org/markup-compatibility/2006">
                <mc:Choice xmlns:v="urn:schemas-microsoft-com:vml" Requires="v">
                  <p:oleObj spid="_x0000_s27124" name="方程式" r:id="rId14" imgW="4572000" imgH="5181600" progId="Equation.3">
                    <p:embed/>
                  </p:oleObj>
                </mc:Choice>
                <mc:Fallback>
                  <p:oleObj name="方程式" r:id="rId14" imgW="4572000" imgH="5181600" progId="Equation.3">
                    <p:embed/>
                    <p:pic>
                      <p:nvPicPr>
                        <p:cNvPr id="0" name="Object 12"/>
                        <p:cNvPicPr>
                          <a:picLocks noChangeAspect="1" noChangeArrowheads="1"/>
                        </p:cNvPicPr>
                        <p:nvPr/>
                      </p:nvPicPr>
                      <p:blipFill>
                        <a:blip r:embed="rId15"/>
                        <a:srcRect/>
                        <a:stretch>
                          <a:fillRect/>
                        </a:stretch>
                      </p:blipFill>
                      <p:spPr bwMode="auto">
                        <a:xfrm>
                          <a:off x="5355663" y="757683"/>
                          <a:ext cx="528638" cy="595313"/>
                        </a:xfrm>
                        <a:prstGeom prst="rect">
                          <a:avLst/>
                        </a:prstGeom>
                        <a:noFill/>
                      </p:spPr>
                    </p:pic>
                  </p:oleObj>
                </mc:Fallback>
              </mc:AlternateContent>
            </a:graphicData>
          </a:graphic>
        </p:graphicFrame>
        <p:cxnSp>
          <p:nvCxnSpPr>
            <p:cNvPr id="18" name="直線單箭頭接點 17"/>
            <p:cNvCxnSpPr>
              <a:stCxn id="9" idx="6"/>
            </p:cNvCxnSpPr>
            <p:nvPr/>
          </p:nvCxnSpPr>
          <p:spPr>
            <a:xfrm>
              <a:off x="8086708" y="976769"/>
              <a:ext cx="86323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6712011" y="998547"/>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a:endCxn id="12" idx="1"/>
            </p:cNvCxnSpPr>
            <p:nvPr/>
          </p:nvCxnSpPr>
          <p:spPr>
            <a:xfrm>
              <a:off x="5389072" y="393260"/>
              <a:ext cx="790925" cy="5977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endCxn id="12" idx="1"/>
            </p:cNvCxnSpPr>
            <p:nvPr/>
          </p:nvCxnSpPr>
          <p:spPr>
            <a:xfrm flipV="1">
              <a:off x="5383680" y="991048"/>
              <a:ext cx="796317" cy="6537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nvGraphicFramePr>
          <p:xfrm>
            <a:off x="4982583" y="25634"/>
            <a:ext cx="425450" cy="595313"/>
          </p:xfrm>
          <a:graphic>
            <a:graphicData uri="http://schemas.openxmlformats.org/presentationml/2006/ole">
              <mc:AlternateContent xmlns:mc="http://schemas.openxmlformats.org/markup-compatibility/2006">
                <mc:Choice xmlns:v="urn:schemas-microsoft-com:vml" Requires="v">
                  <p:oleObj spid="_x0000_s27125" name="方程式" r:id="rId16" imgW="3657600" imgH="5181600" progId="Equation.3">
                    <p:embed/>
                  </p:oleObj>
                </mc:Choice>
                <mc:Fallback>
                  <p:oleObj name="方程式" r:id="rId16" imgW="3657600" imgH="5181600" progId="Equation.3">
                    <p:embed/>
                    <p:pic>
                      <p:nvPicPr>
                        <p:cNvPr id="0" name="Object 12"/>
                        <p:cNvPicPr>
                          <a:picLocks noChangeAspect="1" noChangeArrowheads="1"/>
                        </p:cNvPicPr>
                        <p:nvPr/>
                      </p:nvPicPr>
                      <p:blipFill>
                        <a:blip r:embed="rId3"/>
                        <a:srcRect/>
                        <a:stretch>
                          <a:fillRect/>
                        </a:stretch>
                      </p:blipFill>
                      <p:spPr bwMode="auto">
                        <a:xfrm>
                          <a:off x="4982583" y="25634"/>
                          <a:ext cx="425450" cy="595313"/>
                        </a:xfrm>
                        <a:prstGeom prst="rect">
                          <a:avLst/>
                        </a:prstGeom>
                        <a:noFill/>
                      </p:spPr>
                    </p:pic>
                  </p:oleObj>
                </mc:Fallback>
              </mc:AlternateContent>
            </a:graphicData>
          </a:graphic>
        </p:graphicFrame>
        <p:graphicFrame>
          <p:nvGraphicFramePr>
            <p:cNvPr id="25" name="Object 12"/>
            <p:cNvGraphicFramePr>
              <a:graphicFrameLocks noChangeAspect="1"/>
            </p:cNvGraphicFramePr>
            <p:nvPr/>
          </p:nvGraphicFramePr>
          <p:xfrm>
            <a:off x="4950833" y="1282830"/>
            <a:ext cx="457200" cy="595313"/>
          </p:xfrm>
          <a:graphic>
            <a:graphicData uri="http://schemas.openxmlformats.org/presentationml/2006/ole">
              <mc:AlternateContent xmlns:mc="http://schemas.openxmlformats.org/markup-compatibility/2006">
                <mc:Choice xmlns:v="urn:schemas-microsoft-com:vml" Requires="v">
                  <p:oleObj spid="_x0000_s27126" name="方程式" r:id="rId17" imgW="3962400" imgH="5181600" progId="Equation.3">
                    <p:embed/>
                  </p:oleObj>
                </mc:Choice>
                <mc:Fallback>
                  <p:oleObj name="方程式" r:id="rId17" imgW="3962400" imgH="5181600" progId="Equation.3">
                    <p:embed/>
                    <p:pic>
                      <p:nvPicPr>
                        <p:cNvPr id="0" name="Object 12"/>
                        <p:cNvPicPr>
                          <a:picLocks noChangeAspect="1" noChangeArrowheads="1"/>
                        </p:cNvPicPr>
                        <p:nvPr/>
                      </p:nvPicPr>
                      <p:blipFill>
                        <a:blip r:embed="rId5"/>
                        <a:srcRect/>
                        <a:stretch>
                          <a:fillRect/>
                        </a:stretch>
                      </p:blipFill>
                      <p:spPr bwMode="auto">
                        <a:xfrm>
                          <a:off x="4950833" y="1282830"/>
                          <a:ext cx="457200" cy="595313"/>
                        </a:xfrm>
                        <a:prstGeom prst="rect">
                          <a:avLst/>
                        </a:prstGeom>
                        <a:noFill/>
                      </p:spPr>
                    </p:pic>
                  </p:oleObj>
                </mc:Fallback>
              </mc:AlternateContent>
            </a:graphicData>
          </a:graphic>
        </p:graphicFrame>
        <p:sp>
          <p:nvSpPr>
            <p:cNvPr id="5" name="手繪多邊形 4"/>
            <p:cNvSpPr/>
            <p:nvPr/>
          </p:nvSpPr>
          <p:spPr>
            <a:xfrm>
              <a:off x="7409391" y="786616"/>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6" name="Object 12"/>
            <p:cNvGraphicFramePr>
              <a:graphicFrameLocks noChangeAspect="1"/>
            </p:cNvGraphicFramePr>
            <p:nvPr/>
          </p:nvGraphicFramePr>
          <p:xfrm>
            <a:off x="6256991" y="1528705"/>
            <a:ext cx="352425" cy="490537"/>
          </p:xfrm>
          <a:graphic>
            <a:graphicData uri="http://schemas.openxmlformats.org/presentationml/2006/ole">
              <mc:AlternateContent xmlns:mc="http://schemas.openxmlformats.org/markup-compatibility/2006">
                <mc:Choice xmlns:v="urn:schemas-microsoft-com:vml" Requires="v">
                  <p:oleObj spid="_x0000_s27127" name="方程式" r:id="rId18" imgW="3048000" imgH="4267200" progId="Equation.3">
                    <p:embed/>
                  </p:oleObj>
                </mc:Choice>
                <mc:Fallback>
                  <p:oleObj name="方程式" r:id="rId18" imgW="3048000" imgH="4267200" progId="Equation.3">
                    <p:embed/>
                    <p:pic>
                      <p:nvPicPr>
                        <p:cNvPr id="0" name="Object 12"/>
                        <p:cNvPicPr>
                          <a:picLocks noChangeAspect="1" noChangeArrowheads="1"/>
                        </p:cNvPicPr>
                        <p:nvPr/>
                      </p:nvPicPr>
                      <p:blipFill>
                        <a:blip r:embed="rId19"/>
                        <a:srcRect/>
                        <a:stretch>
                          <a:fillRect/>
                        </a:stretch>
                      </p:blipFill>
                      <p:spPr bwMode="auto">
                        <a:xfrm>
                          <a:off x="6256991" y="1528705"/>
                          <a:ext cx="352425" cy="490537"/>
                        </a:xfrm>
                        <a:prstGeom prst="rect">
                          <a:avLst/>
                        </a:prstGeom>
                        <a:noFill/>
                      </p:spPr>
                    </p:pic>
                  </p:oleObj>
                </mc:Fallback>
              </mc:AlternateContent>
            </a:graphicData>
          </a:graphic>
        </p:graphicFrame>
        <p:cxnSp>
          <p:nvCxnSpPr>
            <p:cNvPr id="37" name="直線單箭頭接點 36"/>
            <p:cNvCxnSpPr/>
            <p:nvPr/>
          </p:nvCxnSpPr>
          <p:spPr>
            <a:xfrm flipV="1">
              <a:off x="6440156" y="1251207"/>
              <a:ext cx="0" cy="29229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38" name="Object 12"/>
          <p:cNvGraphicFramePr>
            <a:graphicFrameLocks noChangeAspect="1"/>
          </p:cNvGraphicFramePr>
          <p:nvPr/>
        </p:nvGraphicFramePr>
        <p:xfrm>
          <a:off x="4828110" y="1849664"/>
          <a:ext cx="2759075" cy="1133475"/>
        </p:xfrm>
        <a:graphic>
          <a:graphicData uri="http://schemas.openxmlformats.org/presentationml/2006/ole">
            <mc:AlternateContent xmlns:mc="http://schemas.openxmlformats.org/markup-compatibility/2006">
              <mc:Choice xmlns:v="urn:schemas-microsoft-com:vml" Requires="v">
                <p:oleObj spid="_x0000_s27128" name="方程式" r:id="rId20" imgW="26517600" imgH="10972800" progId="Equation.3">
                  <p:embed/>
                </p:oleObj>
              </mc:Choice>
              <mc:Fallback>
                <p:oleObj name="方程式" r:id="rId20" imgW="26517600" imgH="10972800" progId="Equation.3">
                  <p:embed/>
                  <p:pic>
                    <p:nvPicPr>
                      <p:cNvPr id="0" name="Object 12"/>
                      <p:cNvPicPr>
                        <a:picLocks noChangeAspect="1" noChangeArrowheads="1"/>
                      </p:cNvPicPr>
                      <p:nvPr/>
                    </p:nvPicPr>
                    <p:blipFill>
                      <a:blip r:embed="rId21"/>
                      <a:srcRect/>
                      <a:stretch>
                        <a:fillRect/>
                      </a:stretch>
                    </p:blipFill>
                    <p:spPr bwMode="auto">
                      <a:xfrm>
                        <a:off x="4828110" y="1849664"/>
                        <a:ext cx="2759075" cy="1133475"/>
                      </a:xfrm>
                      <a:prstGeom prst="rect">
                        <a:avLst/>
                      </a:prstGeom>
                      <a:noFill/>
                    </p:spPr>
                  </p:pic>
                </p:oleObj>
              </mc:Fallback>
            </mc:AlternateContent>
          </a:graphicData>
        </a:graphic>
      </p:graphicFrame>
      <p:graphicFrame>
        <p:nvGraphicFramePr>
          <p:cNvPr id="39" name="Object 12"/>
          <p:cNvGraphicFramePr>
            <a:graphicFrameLocks noChangeAspect="1"/>
          </p:cNvGraphicFramePr>
          <p:nvPr/>
        </p:nvGraphicFramePr>
        <p:xfrm>
          <a:off x="1646158" y="1433142"/>
          <a:ext cx="2998787" cy="552450"/>
        </p:xfrm>
        <a:graphic>
          <a:graphicData uri="http://schemas.openxmlformats.org/presentationml/2006/ole">
            <mc:AlternateContent xmlns:mc="http://schemas.openxmlformats.org/markup-compatibility/2006">
              <mc:Choice xmlns:v="urn:schemas-microsoft-com:vml" Requires="v">
                <p:oleObj spid="_x0000_s27129" name="方程式" r:id="rId22" imgW="28041600" imgH="5181600" progId="Equation.3">
                  <p:embed/>
                </p:oleObj>
              </mc:Choice>
              <mc:Fallback>
                <p:oleObj name="方程式" r:id="rId22" imgW="28041600" imgH="5181600" progId="Equation.3">
                  <p:embed/>
                  <p:pic>
                    <p:nvPicPr>
                      <p:cNvPr id="0" name="Object 12"/>
                      <p:cNvPicPr>
                        <a:picLocks noChangeAspect="1" noChangeArrowheads="1"/>
                      </p:cNvPicPr>
                      <p:nvPr/>
                    </p:nvPicPr>
                    <p:blipFill>
                      <a:blip r:embed="rId23"/>
                      <a:srcRect/>
                      <a:stretch>
                        <a:fillRect/>
                      </a:stretch>
                    </p:blipFill>
                    <p:spPr bwMode="auto">
                      <a:xfrm>
                        <a:off x="1646158" y="1433142"/>
                        <a:ext cx="2998787" cy="552450"/>
                      </a:xfrm>
                      <a:prstGeom prst="rect">
                        <a:avLst/>
                      </a:prstGeom>
                      <a:noFill/>
                    </p:spPr>
                  </p:pic>
                </p:oleObj>
              </mc:Fallback>
            </mc:AlternateContent>
          </a:graphicData>
        </a:graphic>
      </p:graphicFrame>
      <p:sp>
        <p:nvSpPr>
          <p:cNvPr id="6" name="文字方塊 5"/>
          <p:cNvSpPr txBox="1"/>
          <p:nvPr/>
        </p:nvSpPr>
        <p:spPr>
          <a:xfrm>
            <a:off x="5419812" y="4269447"/>
            <a:ext cx="78404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z ≥ 0</a:t>
            </a:r>
            <a:endParaRPr lang="zh-TW" altLang="en-US" sz="2400" dirty="0"/>
          </a:p>
        </p:txBody>
      </p:sp>
      <p:sp>
        <p:nvSpPr>
          <p:cNvPr id="35" name="文字方塊 34"/>
          <p:cNvSpPr txBox="1"/>
          <p:nvPr/>
        </p:nvSpPr>
        <p:spPr>
          <a:xfrm>
            <a:off x="7439788" y="5475378"/>
            <a:ext cx="824712"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TW" sz="2400" dirty="0"/>
              <a:t>z ≥ 0</a:t>
            </a:r>
            <a:endParaRPr lang="zh-TW" altLang="en-US" sz="2400" dirty="0"/>
          </a:p>
        </p:txBody>
      </p:sp>
      <p:sp>
        <p:nvSpPr>
          <p:cNvPr id="40" name="文字方塊 39"/>
          <p:cNvSpPr txBox="1"/>
          <p:nvPr/>
        </p:nvSpPr>
        <p:spPr>
          <a:xfrm>
            <a:off x="7458400" y="4276285"/>
            <a:ext cx="80610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400" dirty="0"/>
              <a:t>z &lt; 0</a:t>
            </a:r>
            <a:endParaRPr lang="zh-TW" altLang="en-US" sz="2400" dirty="0"/>
          </a:p>
        </p:txBody>
      </p:sp>
      <p:sp>
        <p:nvSpPr>
          <p:cNvPr id="41" name="文字方塊 40"/>
          <p:cNvSpPr txBox="1"/>
          <p:nvPr/>
        </p:nvSpPr>
        <p:spPr>
          <a:xfrm>
            <a:off x="5409495" y="5475379"/>
            <a:ext cx="794357"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TW" sz="2400" dirty="0"/>
              <a:t>z &lt; 0</a:t>
            </a:r>
            <a:endParaRPr lang="zh-TW" altLang="en-US" sz="2400" dirty="0"/>
          </a:p>
        </p:txBody>
      </p:sp>
      <p:sp>
        <p:nvSpPr>
          <p:cNvPr id="7" name="矩形 6"/>
          <p:cNvSpPr/>
          <p:nvPr/>
        </p:nvSpPr>
        <p:spPr>
          <a:xfrm>
            <a:off x="5913749" y="3341268"/>
            <a:ext cx="1799772" cy="594657"/>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altLang="zh-TW" sz="2800" dirty="0"/>
              <a:t>Can we?</a:t>
            </a:r>
            <a:endParaRPr lang="zh-TW" altLang="en-US" sz="2800" dirty="0"/>
          </a:p>
        </p:txBody>
      </p:sp>
      <mc:AlternateContent xmlns:mc="http://schemas.openxmlformats.org/markup-compatibility/2006">
        <mc:Choice xmlns:a14="http://schemas.microsoft.com/office/drawing/2010/main" Requires="a14">
          <p:sp>
            <p:nvSpPr>
              <p:cNvPr id="8" name="文字方塊 7"/>
              <p:cNvSpPr txBox="1"/>
              <p:nvPr/>
            </p:nvSpPr>
            <p:spPr>
              <a:xfrm>
                <a:off x="7738779" y="1936590"/>
                <a:ext cx="10514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dirty="0"/>
              </a:p>
            </p:txBody>
          </p:sp>
        </mc:Choice>
        <mc:Fallback>
          <p:sp>
            <p:nvSpPr>
              <p:cNvPr id="8" name="文字方塊 7"/>
              <p:cNvSpPr txBox="1">
                <a:spLocks noRot="1" noChangeAspect="1" noMove="1" noResize="1" noEditPoints="1" noAdjustHandles="1" noChangeArrowheads="1" noChangeShapeType="1" noTextEdit="1"/>
              </p:cNvSpPr>
              <p:nvPr/>
            </p:nvSpPr>
            <p:spPr>
              <a:xfrm>
                <a:off x="7738779" y="1936590"/>
                <a:ext cx="1051442" cy="369332"/>
              </a:xfrm>
              <a:prstGeom prst="rect">
                <a:avLst/>
              </a:prstGeom>
              <a:blipFill rotWithShape="1">
                <a:blip r:embed="rId24"/>
                <a:stretch>
                  <a:fillRect l="-9827" r="-10405" b="-3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4" name="文字方塊 33"/>
              <p:cNvSpPr txBox="1"/>
              <p:nvPr/>
            </p:nvSpPr>
            <p:spPr>
              <a:xfrm>
                <a:off x="7738779" y="2495643"/>
                <a:ext cx="10514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𝑧</m:t>
                      </m:r>
                      <m:r>
                        <a:rPr lang="en-US" altLang="zh-TW" sz="2400" b="0" i="1" smtClean="0">
                          <a:latin typeface="Cambria Math" panose="02040503050406030204" pitchFamily="18" charset="0"/>
                          <a:ea typeface="Cambria Math" panose="02040503050406030204" pitchFamily="18" charset="0"/>
                        </a:rPr>
                        <m:t>&lt;0)</m:t>
                      </m:r>
                    </m:oMath>
                  </m:oMathPara>
                </a14:m>
                <a:endParaRPr lang="zh-TW" altLang="en-US" sz="2400" dirty="0"/>
              </a:p>
            </p:txBody>
          </p:sp>
        </mc:Choice>
        <mc:Fallback>
          <p:sp>
            <p:nvSpPr>
              <p:cNvPr id="34" name="文字方塊 33"/>
              <p:cNvSpPr txBox="1">
                <a:spLocks noRot="1" noChangeAspect="1" noMove="1" noResize="1" noEditPoints="1" noAdjustHandles="1" noChangeArrowheads="1" noChangeShapeType="1" noTextEdit="1"/>
              </p:cNvSpPr>
              <p:nvPr/>
            </p:nvSpPr>
            <p:spPr>
              <a:xfrm>
                <a:off x="7738779" y="2495643"/>
                <a:ext cx="1051442" cy="369332"/>
              </a:xfrm>
              <a:prstGeom prst="rect">
                <a:avLst/>
              </a:prstGeom>
              <a:blipFill rotWithShape="1">
                <a:blip r:embed="rId25"/>
                <a:stretch>
                  <a:fillRect l="-9827" r="-10405" b="-34426"/>
                </a:stretch>
              </a:blipFill>
            </p:spPr>
            <p:txBody>
              <a:bodyPr/>
              <a:lstStyle/>
              <a:p>
                <a:r>
                  <a:rPr lang="zh-TW" altLang="en-US">
                    <a:noFill/>
                  </a:rPr>
                  <a:t> </a:t>
                </a:r>
                <a:endParaRPr lang="zh-TW" altLang="en-US">
                  <a:noFill/>
                </a:endParaRPr>
              </a:p>
            </p:txBody>
          </p:sp>
        </mc:Fallback>
      </mc:AlternateContent>
      <p:cxnSp>
        <p:nvCxnSpPr>
          <p:cNvPr id="43" name="直線接點 42"/>
          <p:cNvCxnSpPr/>
          <p:nvPr/>
        </p:nvCxnSpPr>
        <p:spPr>
          <a:xfrm flipH="1">
            <a:off x="5922212" y="4370281"/>
            <a:ext cx="2662544" cy="20102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灯片编号占位符 16"/>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5" grpId="0" bldLvl="0" animBg="1"/>
      <p:bldP spid="40" grpId="0" bldLvl="0" animBg="1"/>
      <p:bldP spid="41" grpId="0" bldLvl="0" animBg="1"/>
      <p:bldP spid="7" grpId="0" bldLvl="0" animBg="1"/>
      <p:bldP spid="8" grpId="0" bldLvl="0" animBg="1"/>
      <p:bldP spid="34"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Limitation of Logistic Regression</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p:txBody>
          <a:bodyPr>
            <a:normAutofit/>
          </a:bodyPr>
          <a:lstStyle/>
          <a:p>
            <a:r>
              <a:rPr lang="en-US" altLang="zh-TW" b="1" i="1" u="sng" dirty="0"/>
              <a:t>Feature transformation</a:t>
            </a:r>
            <a:endParaRPr lang="zh-TW" altLang="en-US" b="1" i="1" u="sng" dirty="0"/>
          </a:p>
        </p:txBody>
      </p:sp>
      <p:grpSp>
        <p:nvGrpSpPr>
          <p:cNvPr id="13" name="群組 12"/>
          <p:cNvGrpSpPr/>
          <p:nvPr/>
        </p:nvGrpSpPr>
        <p:grpSpPr>
          <a:xfrm>
            <a:off x="762532" y="3454567"/>
            <a:ext cx="3561818" cy="3206261"/>
            <a:chOff x="4962612" y="3516210"/>
            <a:chExt cx="3561818" cy="3206261"/>
          </a:xfrm>
        </p:grpSpPr>
        <p:pic>
          <p:nvPicPr>
            <p:cNvPr id="14" name="圖片 13"/>
            <p:cNvPicPr>
              <a:picLocks noChangeAspect="1"/>
            </p:cNvPicPr>
            <p:nvPr/>
          </p:nvPicPr>
          <p:blipFill>
            <a:blip r:embed="rId1"/>
            <a:stretch>
              <a:fillRect/>
            </a:stretch>
          </p:blipFill>
          <p:spPr>
            <a:xfrm>
              <a:off x="5102840" y="3669596"/>
              <a:ext cx="3421590" cy="2970942"/>
            </a:xfrm>
            <a:prstGeom prst="rect">
              <a:avLst/>
            </a:prstGeom>
          </p:spPr>
        </p:pic>
        <p:graphicFrame>
          <p:nvGraphicFramePr>
            <p:cNvPr id="15" name="Object 12"/>
            <p:cNvGraphicFramePr>
              <a:graphicFrameLocks noChangeAspect="1"/>
            </p:cNvGraphicFramePr>
            <p:nvPr/>
          </p:nvGraphicFramePr>
          <p:xfrm>
            <a:off x="8019078" y="6127158"/>
            <a:ext cx="425450" cy="595313"/>
          </p:xfrm>
          <a:graphic>
            <a:graphicData uri="http://schemas.openxmlformats.org/presentationml/2006/ole">
              <mc:AlternateContent xmlns:mc="http://schemas.openxmlformats.org/markup-compatibility/2006">
                <mc:Choice xmlns:v="urn:schemas-microsoft-com:vml" Requires="v">
                  <p:oleObj spid="_x0000_s20648" name="方程式" r:id="rId2" imgW="3657600" imgH="5181600" progId="Equation.3">
                    <p:embed/>
                  </p:oleObj>
                </mc:Choice>
                <mc:Fallback>
                  <p:oleObj name="方程式" r:id="rId2" imgW="3657600" imgH="5181600" progId="Equation.3">
                    <p:embed/>
                    <p:pic>
                      <p:nvPicPr>
                        <p:cNvPr id="0" name="Object 12"/>
                        <p:cNvPicPr>
                          <a:picLocks noChangeAspect="1" noChangeArrowheads="1"/>
                        </p:cNvPicPr>
                        <p:nvPr/>
                      </p:nvPicPr>
                      <p:blipFill>
                        <a:blip r:embed="rId3"/>
                        <a:srcRect/>
                        <a:stretch>
                          <a:fillRect/>
                        </a:stretch>
                      </p:blipFill>
                      <p:spPr bwMode="auto">
                        <a:xfrm>
                          <a:off x="8019078" y="6127158"/>
                          <a:ext cx="425450" cy="595313"/>
                        </a:xfrm>
                        <a:prstGeom prst="rect">
                          <a:avLst/>
                        </a:prstGeom>
                        <a:solidFill>
                          <a:schemeClr val="bg1"/>
                        </a:solidFill>
                      </p:spPr>
                    </p:pic>
                  </p:oleObj>
                </mc:Fallback>
              </mc:AlternateContent>
            </a:graphicData>
          </a:graphic>
        </p:graphicFrame>
        <p:graphicFrame>
          <p:nvGraphicFramePr>
            <p:cNvPr id="16" name="Object 12"/>
            <p:cNvGraphicFramePr>
              <a:graphicFrameLocks noChangeAspect="1"/>
            </p:cNvGraphicFramePr>
            <p:nvPr/>
          </p:nvGraphicFramePr>
          <p:xfrm>
            <a:off x="4962612" y="3516210"/>
            <a:ext cx="457200" cy="595313"/>
          </p:xfrm>
          <a:graphic>
            <a:graphicData uri="http://schemas.openxmlformats.org/presentationml/2006/ole">
              <mc:AlternateContent xmlns:mc="http://schemas.openxmlformats.org/markup-compatibility/2006">
                <mc:Choice xmlns:v="urn:schemas-microsoft-com:vml" Requires="v">
                  <p:oleObj spid="_x0000_s20649" name="方程式" r:id="rId4" imgW="3962400" imgH="5181600" progId="Equation.3">
                    <p:embed/>
                  </p:oleObj>
                </mc:Choice>
                <mc:Fallback>
                  <p:oleObj name="方程式" r:id="rId4" imgW="3962400" imgH="5181600" progId="Equation.3">
                    <p:embed/>
                    <p:pic>
                      <p:nvPicPr>
                        <p:cNvPr id="0" name="Object 12"/>
                        <p:cNvPicPr>
                          <a:picLocks noChangeAspect="1" noChangeArrowheads="1"/>
                        </p:cNvPicPr>
                        <p:nvPr/>
                      </p:nvPicPr>
                      <p:blipFill>
                        <a:blip r:embed="rId5"/>
                        <a:srcRect/>
                        <a:stretch>
                          <a:fillRect/>
                        </a:stretch>
                      </p:blipFill>
                      <p:spPr bwMode="auto">
                        <a:xfrm>
                          <a:off x="4962612" y="3516210"/>
                          <a:ext cx="457200" cy="595313"/>
                        </a:xfrm>
                        <a:prstGeom prst="rect">
                          <a:avLst/>
                        </a:prstGeom>
                        <a:solidFill>
                          <a:schemeClr val="bg1"/>
                        </a:solidFill>
                      </p:spPr>
                    </p:pic>
                  </p:oleObj>
                </mc:Fallback>
              </mc:AlternateContent>
            </a:graphicData>
          </a:graphic>
        </p:graphicFrame>
      </p:grpSp>
      <mc:AlternateContent xmlns:mc="http://schemas.openxmlformats.org/markup-compatibility/2006">
        <mc:Choice xmlns:a14="http://schemas.microsoft.com/office/drawing/2010/main" Requires="a14">
          <p:sp>
            <p:nvSpPr>
              <p:cNvPr id="9" name="文字方塊 8"/>
              <p:cNvSpPr txBox="1"/>
              <p:nvPr/>
            </p:nvSpPr>
            <p:spPr>
              <a:xfrm>
                <a:off x="1396756" y="5294215"/>
                <a:ext cx="463652"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m:t>
                              </m:r>
                            </m:e>
                            <m:e>
                              <m:r>
                                <a:rPr lang="en-US" altLang="zh-TW" sz="2400" b="0" i="1" smtClean="0">
                                  <a:latin typeface="Cambria Math" panose="02040503050406030204" pitchFamily="18" charset="0"/>
                                </a:rPr>
                                <m:t>0</m:t>
                              </m:r>
                            </m:e>
                          </m:eqArr>
                        </m:e>
                      </m:d>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1396756" y="5294215"/>
                <a:ext cx="463652" cy="615810"/>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 name="文字方塊 9"/>
              <p:cNvSpPr txBox="1"/>
              <p:nvPr/>
            </p:nvSpPr>
            <p:spPr>
              <a:xfrm>
                <a:off x="3146906" y="4049880"/>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qArr>
                        </m:e>
                      </m:d>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3146906" y="4049880"/>
                <a:ext cx="463652" cy="613438"/>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 name="文字方塊 10"/>
              <p:cNvSpPr txBox="1"/>
              <p:nvPr/>
            </p:nvSpPr>
            <p:spPr>
              <a:xfrm>
                <a:off x="1396756" y="4072521"/>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m:t>
                              </m:r>
                            </m:e>
                            <m:e>
                              <m:r>
                                <a:rPr lang="en-US" altLang="zh-TW" sz="2400" b="0" i="1" smtClean="0">
                                  <a:latin typeface="Cambria Math" panose="02040503050406030204" pitchFamily="18" charset="0"/>
                                </a:rPr>
                                <m:t>1</m:t>
                              </m:r>
                            </m:e>
                          </m:eqArr>
                        </m:e>
                      </m:d>
                    </m:oMath>
                  </m:oMathPara>
                </a14:m>
                <a:endParaRPr lang="zh-TW" altLang="en-US" sz="2400" dirty="0"/>
              </a:p>
            </p:txBody>
          </p:sp>
        </mc:Choice>
        <mc:Fallback>
          <p:sp>
            <p:nvSpPr>
              <p:cNvPr id="11" name="文字方塊 10"/>
              <p:cNvSpPr txBox="1">
                <a:spLocks noRot="1" noChangeAspect="1" noMove="1" noResize="1" noEditPoints="1" noAdjustHandles="1" noChangeArrowheads="1" noChangeShapeType="1" noTextEdit="1"/>
              </p:cNvSpPr>
              <p:nvPr/>
            </p:nvSpPr>
            <p:spPr>
              <a:xfrm>
                <a:off x="1396756" y="4072521"/>
                <a:ext cx="463652" cy="613438"/>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 name="文字方塊 11"/>
              <p:cNvSpPr txBox="1"/>
              <p:nvPr/>
            </p:nvSpPr>
            <p:spPr>
              <a:xfrm>
                <a:off x="3146906" y="5296587"/>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m:t>
                              </m:r>
                            </m:e>
                            <m:e>
                              <m:r>
                                <a:rPr lang="en-US" altLang="zh-TW" sz="2400" b="0" i="1" smtClean="0">
                                  <a:latin typeface="Cambria Math" panose="02040503050406030204" pitchFamily="18" charset="0"/>
                                </a:rPr>
                                <m:t>1</m:t>
                              </m:r>
                            </m:e>
                          </m:eqArr>
                        </m:e>
                      </m:d>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3146906" y="5296587"/>
                <a:ext cx="463652" cy="613438"/>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7" name="文字方塊 16"/>
              <p:cNvSpPr txBox="1"/>
              <p:nvPr/>
            </p:nvSpPr>
            <p:spPr>
              <a:xfrm>
                <a:off x="892691" y="2867522"/>
                <a:ext cx="596830"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e>
                            <m:e>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e>
                          </m:eqArr>
                        </m:e>
                      </m:d>
                    </m:oMath>
                  </m:oMathPara>
                </a14:m>
                <a:endParaRPr lang="zh-TW" altLang="en-US" sz="2400" dirty="0"/>
              </a:p>
            </p:txBody>
          </p:sp>
        </mc:Choice>
        <mc:Fallback>
          <p:sp>
            <p:nvSpPr>
              <p:cNvPr id="17" name="文字方塊 16"/>
              <p:cNvSpPr txBox="1">
                <a:spLocks noRot="1" noChangeAspect="1" noMove="1" noResize="1" noEditPoints="1" noAdjustHandles="1" noChangeArrowheads="1" noChangeShapeType="1" noTextEdit="1"/>
              </p:cNvSpPr>
              <p:nvPr/>
            </p:nvSpPr>
            <p:spPr>
              <a:xfrm>
                <a:off x="892691" y="2867522"/>
                <a:ext cx="596830" cy="614912"/>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4804291" y="2800676"/>
                <a:ext cx="605294" cy="7493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sSubSup>
                                <m:sSubSupPr>
                                  <m:ctrlPr>
                                    <a:rPr lang="en-US" altLang="zh-TW" sz="2400" i="1" smtClean="0">
                                      <a:latin typeface="Cambria Math" panose="02040503050406030204" pitchFamily="18" charset="0"/>
                                    </a:rPr>
                                  </m:ctrlPr>
                                </m:sSubSup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up>
                                  <m:r>
                                    <a:rPr lang="en-US" altLang="zh-TW" sz="2400" b="0" i="1" smtClean="0">
                                      <a:latin typeface="Cambria Math" panose="02040503050406030204" pitchFamily="18" charset="0"/>
                                    </a:rPr>
                                    <m:t>′</m:t>
                                  </m:r>
                                </m:sup>
                              </m:sSubSup>
                            </m:e>
                            <m:e>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up>
                                  <m:r>
                                    <a:rPr lang="en-US" altLang="zh-TW" sz="2400" i="1">
                                      <a:latin typeface="Cambria Math" panose="02040503050406030204" pitchFamily="18" charset="0"/>
                                    </a:rPr>
                                    <m:t>′</m:t>
                                  </m:r>
                                </m:sup>
                              </m:sSubSup>
                            </m:e>
                          </m:eqArr>
                        </m:e>
                      </m:d>
                    </m:oMath>
                  </m:oMathPara>
                </a14:m>
                <a:endParaRPr lang="zh-TW" altLang="en-US" sz="2400" dirty="0"/>
              </a:p>
            </p:txBody>
          </p:sp>
        </mc:Choice>
        <mc:Fallback>
          <p:sp>
            <p:nvSpPr>
              <p:cNvPr id="18" name="文字方塊 17"/>
              <p:cNvSpPr txBox="1">
                <a:spLocks noRot="1" noChangeAspect="1" noMove="1" noResize="1" noEditPoints="1" noAdjustHandles="1" noChangeArrowheads="1" noChangeShapeType="1" noTextEdit="1"/>
              </p:cNvSpPr>
              <p:nvPr/>
            </p:nvSpPr>
            <p:spPr>
              <a:xfrm>
                <a:off x="4804291" y="2800676"/>
                <a:ext cx="605294" cy="749372"/>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p:sp>
        <p:nvSpPr>
          <p:cNvPr id="19" name="箭號: 向右 18"/>
          <p:cNvSpPr/>
          <p:nvPr/>
        </p:nvSpPr>
        <p:spPr>
          <a:xfrm>
            <a:off x="1533971" y="3101661"/>
            <a:ext cx="3225870" cy="195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0" name="文字方塊 19"/>
              <p:cNvSpPr txBox="1"/>
              <p:nvPr/>
            </p:nvSpPr>
            <p:spPr>
              <a:xfrm>
                <a:off x="5680270" y="1549857"/>
                <a:ext cx="2348224" cy="1229247"/>
              </a:xfrm>
              <a:prstGeom prst="rect">
                <a:avLst/>
              </a:prstGeom>
              <a:noFill/>
            </p:spPr>
            <p:txBody>
              <a:bodyPr wrap="square" lIns="0" tIns="0" rIns="0" bIns="0" rtlCol="0">
                <a:spAutoFit/>
              </a:bodyPr>
              <a:lstStyle/>
              <a:p>
                <a14:m>
                  <m:oMath xmlns:m="http://schemas.openxmlformats.org/officeDocument/2006/math">
                    <m:sSubSup>
                      <m:sSubSupPr>
                        <m:ctrlPr>
                          <a:rPr lang="en-US" altLang="zh-TW" sz="2400" i="1" smtClean="0">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i="1">
                            <a:latin typeface="Cambria Math" panose="02040503050406030204" pitchFamily="18" charset="0"/>
                          </a:rPr>
                          <m:t>1</m:t>
                        </m:r>
                      </m:sub>
                      <m:sup>
                        <m:r>
                          <a:rPr lang="en-US" altLang="zh-TW" sz="2400" i="1">
                            <a:latin typeface="Cambria Math" panose="02040503050406030204" pitchFamily="18" charset="0"/>
                          </a:rPr>
                          <m:t>′</m:t>
                        </m:r>
                      </m:sup>
                    </m:sSubSup>
                  </m:oMath>
                </a14:m>
                <a:r>
                  <a:rPr lang="en-US" altLang="zh-TW" sz="2400" dirty="0"/>
                  <a:t>: distance to </a:t>
                </a:r>
                <a14:m>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i="1">
                                <a:latin typeface="Cambria Math" panose="02040503050406030204" pitchFamily="18" charset="0"/>
                              </a:rPr>
                              <m:t>0</m:t>
                            </m:r>
                          </m:e>
                          <m:e>
                            <m:r>
                              <a:rPr lang="en-US" altLang="zh-TW" sz="2400" i="1">
                                <a:latin typeface="Cambria Math" panose="02040503050406030204" pitchFamily="18" charset="0"/>
                              </a:rPr>
                              <m:t>0</m:t>
                            </m:r>
                          </m:e>
                        </m:eqArr>
                      </m:e>
                    </m:d>
                  </m:oMath>
                </a14:m>
                <a:endParaRPr lang="zh-TW" altLang="en-US" sz="2400" dirty="0"/>
              </a:p>
              <a:p>
                <a14:m>
                  <m:oMath xmlns:m="http://schemas.openxmlformats.org/officeDocument/2006/math">
                    <m:sSubSup>
                      <m:sSubSupPr>
                        <m:ctrlPr>
                          <a:rPr lang="en-US" altLang="zh-TW" sz="2400" i="1">
                            <a:latin typeface="Cambria Math" panose="02040503050406030204" pitchFamily="18" charset="0"/>
                          </a:rPr>
                        </m:ctrlPr>
                      </m:sSubSup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2</m:t>
                        </m:r>
                      </m:sub>
                      <m:sup>
                        <m:r>
                          <a:rPr lang="en-US" altLang="zh-TW" sz="2400" i="1">
                            <a:latin typeface="Cambria Math" panose="02040503050406030204" pitchFamily="18" charset="0"/>
                          </a:rPr>
                          <m:t>′</m:t>
                        </m:r>
                      </m:sup>
                    </m:sSubSup>
                  </m:oMath>
                </a14:m>
                <a:r>
                  <a:rPr lang="en-US" altLang="zh-TW" sz="2400" dirty="0"/>
                  <a:t>: distance to </a:t>
                </a:r>
                <a14:m>
                  <m:oMath xmlns:m="http://schemas.openxmlformats.org/officeDocument/2006/math">
                    <m:d>
                      <m:dPr>
                        <m:begChr m:val="["/>
                        <m:endChr m:val="]"/>
                        <m:ctrlPr>
                          <a:rPr lang="en-US" altLang="zh-TW" sz="2400" i="1">
                            <a:latin typeface="Cambria Math" panose="02040503050406030204" pitchFamily="18" charset="0"/>
                          </a:rPr>
                        </m:ctrlPr>
                      </m:dPr>
                      <m:e>
                        <m:eqArr>
                          <m:eqArrPr>
                            <m:ctrlPr>
                              <a:rPr lang="en-US" altLang="zh-TW" sz="2400" i="1">
                                <a:latin typeface="Cambria Math" panose="02040503050406030204" pitchFamily="18" charset="0"/>
                              </a:rPr>
                            </m:ctrlPr>
                          </m:eqArrP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qArr>
                      </m:e>
                    </m:d>
                  </m:oMath>
                </a14:m>
                <a:endParaRPr lang="zh-TW" altLang="en-US" sz="2400" dirty="0"/>
              </a:p>
            </p:txBody>
          </p:sp>
        </mc:Choice>
        <mc:Fallback>
          <p:sp>
            <p:nvSpPr>
              <p:cNvPr id="20" name="文字方塊 19"/>
              <p:cNvSpPr txBox="1">
                <a:spLocks noRot="1" noChangeAspect="1" noMove="1" noResize="1" noEditPoints="1" noAdjustHandles="1" noChangeArrowheads="1" noChangeShapeType="1" noTextEdit="1"/>
              </p:cNvSpPr>
              <p:nvPr/>
            </p:nvSpPr>
            <p:spPr>
              <a:xfrm>
                <a:off x="5680270" y="1549857"/>
                <a:ext cx="2348224" cy="1229247"/>
              </a:xfrm>
              <a:prstGeom prst="rect">
                <a:avLst/>
              </a:prstGeom>
              <a:blipFill rotWithShape="1">
                <a:blip r:embed="rId12"/>
                <a:stretch>
                  <a:fillRect b="-495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5" name="文字方塊 24"/>
              <p:cNvSpPr txBox="1"/>
              <p:nvPr/>
            </p:nvSpPr>
            <p:spPr>
              <a:xfrm>
                <a:off x="5443122" y="3863128"/>
                <a:ext cx="674224" cy="669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0</m:t>
                              </m:r>
                            </m:e>
                            <m:e>
                              <m:rad>
                                <m:radPr>
                                  <m:degHide m:val="on"/>
                                  <m:ctrlPr>
                                    <a:rPr lang="zh-TW" altLang="en-US" sz="2400" i="1" smtClean="0">
                                      <a:latin typeface="Cambria Math" panose="02040503050406030204" pitchFamily="18" charset="0"/>
                                    </a:rPr>
                                  </m:ctrlPr>
                                </m:radPr>
                                <m:deg/>
                                <m:e>
                                  <m:r>
                                    <a:rPr lang="en-US" altLang="zh-TW" sz="2400" b="0" i="1" smtClean="0">
                                      <a:latin typeface="Cambria Math" panose="02040503050406030204" pitchFamily="18" charset="0"/>
                                    </a:rPr>
                                    <m:t>2</m:t>
                                  </m:r>
                                </m:e>
                              </m:rad>
                            </m:e>
                          </m:eqArr>
                        </m:e>
                      </m:d>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5443122" y="3863128"/>
                <a:ext cx="674224" cy="669350"/>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8" name="文字方塊 27"/>
              <p:cNvSpPr txBox="1"/>
              <p:nvPr/>
            </p:nvSpPr>
            <p:spPr>
              <a:xfrm>
                <a:off x="5565808" y="5323351"/>
                <a:ext cx="463652"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qArr>
                        </m:e>
                      </m:d>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5565808" y="5323351"/>
                <a:ext cx="463652" cy="613438"/>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9" name="文字方塊 28"/>
              <p:cNvSpPr txBox="1"/>
              <p:nvPr/>
            </p:nvSpPr>
            <p:spPr>
              <a:xfrm>
                <a:off x="8109326" y="6066922"/>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29" name="文字方塊 28"/>
              <p:cNvSpPr txBox="1">
                <a:spLocks noRot="1" noChangeAspect="1" noMove="1" noResize="1" noEditPoints="1" noAdjustHandles="1" noChangeArrowheads="1" noChangeShapeType="1" noTextEdit="1"/>
              </p:cNvSpPr>
              <p:nvPr/>
            </p:nvSpPr>
            <p:spPr>
              <a:xfrm>
                <a:off x="8109326" y="6066922"/>
                <a:ext cx="494548" cy="430887"/>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0" name="文字方塊 29"/>
              <p:cNvSpPr txBox="1"/>
              <p:nvPr/>
            </p:nvSpPr>
            <p:spPr>
              <a:xfrm>
                <a:off x="4688951" y="3685972"/>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b="0" i="1" smtClean="0">
                              <a:latin typeface="Cambria Math" panose="02040503050406030204" pitchFamily="18" charset="0"/>
                            </a:rPr>
                            <m:t>2</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30" name="文字方塊 29"/>
              <p:cNvSpPr txBox="1">
                <a:spLocks noRot="1" noChangeAspect="1" noMove="1" noResize="1" noEditPoints="1" noAdjustHandles="1" noChangeArrowheads="1" noChangeShapeType="1" noTextEdit="1"/>
              </p:cNvSpPr>
              <p:nvPr/>
            </p:nvSpPr>
            <p:spPr>
              <a:xfrm>
                <a:off x="4688951" y="3685972"/>
                <a:ext cx="494548" cy="430887"/>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p:cxnSp>
        <p:nvCxnSpPr>
          <p:cNvPr id="32" name="直線單箭頭接點 31"/>
          <p:cNvCxnSpPr/>
          <p:nvPr/>
        </p:nvCxnSpPr>
        <p:spPr>
          <a:xfrm>
            <a:off x="4997444" y="6004257"/>
            <a:ext cx="335915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H="1" flipV="1">
            <a:off x="5300081" y="3783636"/>
            <a:ext cx="0" cy="266467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橢圓 37"/>
          <p:cNvSpPr/>
          <p:nvPr/>
        </p:nvSpPr>
        <p:spPr>
          <a:xfrm>
            <a:off x="5206537" y="4099572"/>
            <a:ext cx="177800"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0" name="文字方塊 39"/>
              <p:cNvSpPr txBox="1"/>
              <p:nvPr/>
            </p:nvSpPr>
            <p:spPr>
              <a:xfrm>
                <a:off x="7651188" y="5194394"/>
                <a:ext cx="674224" cy="707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400" i="1" smtClean="0">
                              <a:latin typeface="Cambria Math" panose="02040503050406030204" pitchFamily="18" charset="0"/>
                            </a:rPr>
                          </m:ctrlPr>
                        </m:dPr>
                        <m:e>
                          <m:eqArr>
                            <m:eqArrPr>
                              <m:ctrlPr>
                                <a:rPr lang="en-US" altLang="zh-TW" sz="2400" i="1" smtClean="0">
                                  <a:latin typeface="Cambria Math" panose="02040503050406030204" pitchFamily="18" charset="0"/>
                                </a:rPr>
                              </m:ctrlPr>
                            </m:eqArrPr>
                            <m:e>
                              <m:rad>
                                <m:radPr>
                                  <m:degHide m:val="on"/>
                                  <m:ctrlPr>
                                    <a:rPr lang="zh-TW" altLang="en-US" sz="2400" i="1">
                                      <a:latin typeface="Cambria Math" panose="02040503050406030204" pitchFamily="18" charset="0"/>
                                    </a:rPr>
                                  </m:ctrlPr>
                                </m:radPr>
                                <m:deg/>
                                <m:e>
                                  <m:r>
                                    <a:rPr lang="en-US" altLang="zh-TW" sz="2400" i="1">
                                      <a:latin typeface="Cambria Math" panose="02040503050406030204" pitchFamily="18" charset="0"/>
                                    </a:rPr>
                                    <m:t>2</m:t>
                                  </m:r>
                                </m:e>
                              </m:rad>
                            </m:e>
                            <m:e>
                              <m:r>
                                <a:rPr lang="en-US" altLang="zh-TW" sz="2400" b="0" i="1" smtClean="0">
                                  <a:latin typeface="Cambria Math" panose="02040503050406030204" pitchFamily="18" charset="0"/>
                                </a:rPr>
                                <m:t>0</m:t>
                              </m:r>
                            </m:e>
                          </m:eqArr>
                        </m:e>
                      </m:d>
                    </m:oMath>
                  </m:oMathPara>
                </a14:m>
                <a:endParaRPr lang="zh-TW" altLang="en-US" sz="2400" dirty="0"/>
              </a:p>
            </p:txBody>
          </p:sp>
        </mc:Choice>
        <mc:Fallback>
          <p:sp>
            <p:nvSpPr>
              <p:cNvPr id="40" name="文字方塊 39"/>
              <p:cNvSpPr txBox="1">
                <a:spLocks noRot="1" noChangeAspect="1" noMove="1" noResize="1" noEditPoints="1" noAdjustHandles="1" noChangeArrowheads="1" noChangeShapeType="1" noTextEdit="1"/>
              </p:cNvSpPr>
              <p:nvPr/>
            </p:nvSpPr>
            <p:spPr>
              <a:xfrm>
                <a:off x="7651188" y="5194394"/>
                <a:ext cx="674224" cy="707694"/>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p:sp>
        <p:nvSpPr>
          <p:cNvPr id="41" name="橢圓 40"/>
          <p:cNvSpPr/>
          <p:nvPr/>
        </p:nvSpPr>
        <p:spPr>
          <a:xfrm>
            <a:off x="7376586" y="5900415"/>
            <a:ext cx="177800" cy="1778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42" name="橢圓 41"/>
          <p:cNvSpPr/>
          <p:nvPr/>
        </p:nvSpPr>
        <p:spPr>
          <a:xfrm>
            <a:off x="6016760" y="5212407"/>
            <a:ext cx="189016" cy="18901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4" name="直線接點 43"/>
          <p:cNvCxnSpPr/>
          <p:nvPr/>
        </p:nvCxnSpPr>
        <p:spPr>
          <a:xfrm>
            <a:off x="5125656" y="4264672"/>
            <a:ext cx="2343532" cy="19388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文字方塊 46"/>
          <p:cNvSpPr txBox="1"/>
          <p:nvPr/>
        </p:nvSpPr>
        <p:spPr>
          <a:xfrm>
            <a:off x="6251524" y="3007788"/>
            <a:ext cx="2587253"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400" dirty="0"/>
              <a:t>Not always easy ….. domain knowledge can be helpful</a:t>
            </a:r>
            <a:endParaRPr lang="zh-TW" altLang="en-US" sz="2400" dirty="0"/>
          </a:p>
        </p:txBody>
      </p:sp>
      <p:sp>
        <p:nvSpPr>
          <p:cNvPr id="4" name="灯片编号占位符 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P spid="25" grpId="0" bldLvl="0" animBg="1"/>
      <p:bldP spid="28" grpId="0" bldLvl="0" animBg="1"/>
      <p:bldP spid="29" grpId="0" bldLvl="0" animBg="1"/>
      <p:bldP spid="30" grpId="0" bldLvl="0" animBg="1"/>
      <p:bldP spid="38" grpId="0" bldLvl="0" animBg="1"/>
      <p:bldP spid="40" grpId="0" bldLvl="0" animBg="1"/>
      <p:bldP spid="41" grpId="0" bldLvl="0" animBg="1"/>
      <p:bldP spid="42" grpId="0" bldLvl="0" animBg="1"/>
      <p:bldP spid="47"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直線單箭頭接點 59"/>
          <p:cNvCxnSpPr/>
          <p:nvPr/>
        </p:nvCxnSpPr>
        <p:spPr>
          <a:xfrm>
            <a:off x="3979612" y="3322241"/>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Limitation of Logistic Regression</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p:txBody>
          <a:bodyPr/>
          <a:lstStyle/>
          <a:p>
            <a:r>
              <a:rPr lang="en-US" altLang="zh-TW" dirty="0"/>
              <a:t>Cascading logistic regression models</a:t>
            </a:r>
            <a:endParaRPr lang="zh-TW" altLang="en-US" dirty="0"/>
          </a:p>
        </p:txBody>
      </p:sp>
      <p:cxnSp>
        <p:nvCxnSpPr>
          <p:cNvPr id="4" name="直線單箭頭接點 3"/>
          <p:cNvCxnSpPr/>
          <p:nvPr/>
        </p:nvCxnSpPr>
        <p:spPr>
          <a:xfrm>
            <a:off x="7616569" y="4127857"/>
            <a:ext cx="599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3995441" y="5010462"/>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3454749" y="2914071"/>
            <a:ext cx="772783" cy="77278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25000" dirty="0"/>
          </a:p>
        </p:txBody>
      </p:sp>
      <p:grpSp>
        <p:nvGrpSpPr>
          <p:cNvPr id="9" name="群組 8"/>
          <p:cNvGrpSpPr/>
          <p:nvPr/>
        </p:nvGrpSpPr>
        <p:grpSpPr>
          <a:xfrm>
            <a:off x="2270022" y="3054582"/>
            <a:ext cx="520319" cy="520319"/>
            <a:chOff x="3342651" y="3507082"/>
            <a:chExt cx="520319" cy="520319"/>
          </a:xfrm>
        </p:grpSpPr>
        <p:sp>
          <p:nvSpPr>
            <p:cNvPr id="10" name="矩形 9"/>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4301" name="方程式" r:id="rId1" imgW="3352800" imgH="3352800" progId="Equation.3">
                    <p:embed/>
                  </p:oleObj>
                </mc:Choice>
                <mc:Fallback>
                  <p:oleObj name="方程式" r:id="rId1"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12" name="Object 12"/>
          <p:cNvGraphicFramePr>
            <a:graphicFrameLocks noChangeAspect="1"/>
          </p:cNvGraphicFramePr>
          <p:nvPr/>
        </p:nvGraphicFramePr>
        <p:xfrm>
          <a:off x="2899726" y="2757486"/>
          <a:ext cx="422275" cy="596900"/>
        </p:xfrm>
        <a:graphic>
          <a:graphicData uri="http://schemas.openxmlformats.org/presentationml/2006/ole">
            <mc:AlternateContent xmlns:mc="http://schemas.openxmlformats.org/markup-compatibility/2006">
              <mc:Choice xmlns:v="urn:schemas-microsoft-com:vml" Requires="v">
                <p:oleObj spid="_x0000_s24302" name="方程式" r:id="rId3" imgW="3657600" imgH="5181600" progId="Equation.3">
                  <p:embed/>
                </p:oleObj>
              </mc:Choice>
              <mc:Fallback>
                <p:oleObj name="方程式" r:id="rId3" imgW="3657600" imgH="5181600" progId="Equation.3">
                  <p:embed/>
                  <p:pic>
                    <p:nvPicPr>
                      <p:cNvPr id="0" name="Object 12"/>
                      <p:cNvPicPr>
                        <a:picLocks noChangeAspect="1" noChangeArrowheads="1"/>
                      </p:cNvPicPr>
                      <p:nvPr/>
                    </p:nvPicPr>
                    <p:blipFill>
                      <a:blip r:embed="rId4"/>
                      <a:srcRect/>
                      <a:stretch>
                        <a:fillRect/>
                      </a:stretch>
                    </p:blipFill>
                    <p:spPr bwMode="auto">
                      <a:xfrm>
                        <a:off x="2899726" y="2757486"/>
                        <a:ext cx="422275" cy="596900"/>
                      </a:xfrm>
                      <a:prstGeom prst="rect">
                        <a:avLst/>
                      </a:prstGeom>
                      <a:noFill/>
                    </p:spPr>
                  </p:pic>
                </p:oleObj>
              </mc:Fallback>
            </mc:AlternateContent>
          </a:graphicData>
        </a:graphic>
      </p:graphicFrame>
      <p:cxnSp>
        <p:nvCxnSpPr>
          <p:cNvPr id="13" name="直線單箭頭接點 12"/>
          <p:cNvCxnSpPr/>
          <p:nvPr/>
        </p:nvCxnSpPr>
        <p:spPr>
          <a:xfrm flipV="1">
            <a:off x="2802036" y="3322241"/>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10" idx="1"/>
          </p:cNvCxnSpPr>
          <p:nvPr/>
        </p:nvCxnSpPr>
        <p:spPr>
          <a:xfrm flipV="1">
            <a:off x="1106408" y="3314742"/>
            <a:ext cx="1163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a:endCxn id="10" idx="1"/>
          </p:cNvCxnSpPr>
          <p:nvPr/>
        </p:nvCxnSpPr>
        <p:spPr>
          <a:xfrm flipV="1">
            <a:off x="1039883" y="3314742"/>
            <a:ext cx="1230139" cy="1489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橢圓 15"/>
          <p:cNvSpPr/>
          <p:nvPr/>
        </p:nvSpPr>
        <p:spPr>
          <a:xfrm>
            <a:off x="3485168" y="4601369"/>
            <a:ext cx="772783" cy="77278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25000" dirty="0"/>
          </a:p>
        </p:txBody>
      </p:sp>
      <p:grpSp>
        <p:nvGrpSpPr>
          <p:cNvPr id="17" name="群組 16"/>
          <p:cNvGrpSpPr/>
          <p:nvPr/>
        </p:nvGrpSpPr>
        <p:grpSpPr>
          <a:xfrm>
            <a:off x="2334744" y="4737035"/>
            <a:ext cx="520319" cy="520319"/>
            <a:chOff x="3342651" y="3507082"/>
            <a:chExt cx="520319" cy="520319"/>
          </a:xfrm>
        </p:grpSpPr>
        <p:sp>
          <p:nvSpPr>
            <p:cNvPr id="18" name="矩形 1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9"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4303" name="方程式" r:id="rId5" imgW="3352800" imgH="3352800" progId="Equation.3">
                    <p:embed/>
                  </p:oleObj>
                </mc:Choice>
                <mc:Fallback>
                  <p:oleObj name="方程式" r:id="rId5"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0" name="Object 12"/>
          <p:cNvGraphicFramePr>
            <a:graphicFrameLocks noChangeAspect="1"/>
          </p:cNvGraphicFramePr>
          <p:nvPr/>
        </p:nvGraphicFramePr>
        <p:xfrm>
          <a:off x="2963918" y="4422097"/>
          <a:ext cx="458788" cy="596900"/>
        </p:xfrm>
        <a:graphic>
          <a:graphicData uri="http://schemas.openxmlformats.org/presentationml/2006/ole">
            <mc:AlternateContent xmlns:mc="http://schemas.openxmlformats.org/markup-compatibility/2006">
              <mc:Choice xmlns:v="urn:schemas-microsoft-com:vml" Requires="v">
                <p:oleObj spid="_x0000_s24304" name="方程式" r:id="rId6" imgW="3962400" imgH="5181600" progId="Equation.3">
                  <p:embed/>
                </p:oleObj>
              </mc:Choice>
              <mc:Fallback>
                <p:oleObj name="方程式" r:id="rId6" imgW="3962400" imgH="5181600" progId="Equation.3">
                  <p:embed/>
                  <p:pic>
                    <p:nvPicPr>
                      <p:cNvPr id="0" name="Object 12"/>
                      <p:cNvPicPr>
                        <a:picLocks noChangeAspect="1" noChangeArrowheads="1"/>
                      </p:cNvPicPr>
                      <p:nvPr/>
                    </p:nvPicPr>
                    <p:blipFill>
                      <a:blip r:embed="rId7"/>
                      <a:srcRect/>
                      <a:stretch>
                        <a:fillRect/>
                      </a:stretch>
                    </p:blipFill>
                    <p:spPr bwMode="auto">
                      <a:xfrm>
                        <a:off x="2963918" y="4422097"/>
                        <a:ext cx="458788" cy="596900"/>
                      </a:xfrm>
                      <a:prstGeom prst="rect">
                        <a:avLst/>
                      </a:prstGeom>
                      <a:noFill/>
                    </p:spPr>
                  </p:pic>
                </p:oleObj>
              </mc:Fallback>
            </mc:AlternateContent>
          </a:graphicData>
        </a:graphic>
      </p:graphicFrame>
      <p:cxnSp>
        <p:nvCxnSpPr>
          <p:cNvPr id="21" name="直線單箭頭接點 20"/>
          <p:cNvCxnSpPr/>
          <p:nvPr/>
        </p:nvCxnSpPr>
        <p:spPr>
          <a:xfrm flipV="1">
            <a:off x="2866819" y="5020530"/>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stCxn id="25" idx="3"/>
            <a:endCxn id="18" idx="1"/>
          </p:cNvCxnSpPr>
          <p:nvPr/>
        </p:nvCxnSpPr>
        <p:spPr>
          <a:xfrm flipV="1">
            <a:off x="1081962" y="4997195"/>
            <a:ext cx="12527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a:endCxn id="18" idx="1"/>
          </p:cNvCxnSpPr>
          <p:nvPr/>
        </p:nvCxnSpPr>
        <p:spPr>
          <a:xfrm>
            <a:off x="1039883" y="3540737"/>
            <a:ext cx="1294861" cy="145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nvGraphicFramePr>
        <p:xfrm>
          <a:off x="659323" y="2914113"/>
          <a:ext cx="423862" cy="596900"/>
        </p:xfrm>
        <a:graphic>
          <a:graphicData uri="http://schemas.openxmlformats.org/presentationml/2006/ole">
            <mc:AlternateContent xmlns:mc="http://schemas.openxmlformats.org/markup-compatibility/2006">
              <mc:Choice xmlns:v="urn:schemas-microsoft-com:vml" Requires="v">
                <p:oleObj spid="_x0000_s24305" name="方程式" r:id="rId8" imgW="3657600" imgH="5181600" progId="Equation.3">
                  <p:embed/>
                </p:oleObj>
              </mc:Choice>
              <mc:Fallback>
                <p:oleObj name="方程式" r:id="rId8" imgW="3657600" imgH="5181600" progId="Equation.3">
                  <p:embed/>
                  <p:pic>
                    <p:nvPicPr>
                      <p:cNvPr id="0" name="Object 12"/>
                      <p:cNvPicPr>
                        <a:picLocks noChangeAspect="1" noChangeArrowheads="1"/>
                      </p:cNvPicPr>
                      <p:nvPr/>
                    </p:nvPicPr>
                    <p:blipFill>
                      <a:blip r:embed="rId9"/>
                      <a:srcRect/>
                      <a:stretch>
                        <a:fillRect/>
                      </a:stretch>
                    </p:blipFill>
                    <p:spPr bwMode="auto">
                      <a:xfrm>
                        <a:off x="659323" y="2914113"/>
                        <a:ext cx="423862" cy="596900"/>
                      </a:xfrm>
                      <a:prstGeom prst="rect">
                        <a:avLst/>
                      </a:prstGeom>
                      <a:noFill/>
                    </p:spPr>
                  </p:pic>
                </p:oleObj>
              </mc:Fallback>
            </mc:AlternateContent>
          </a:graphicData>
        </a:graphic>
      </p:graphicFrame>
      <p:graphicFrame>
        <p:nvGraphicFramePr>
          <p:cNvPr id="25" name="Object 12"/>
          <p:cNvGraphicFramePr>
            <a:graphicFrameLocks noChangeAspect="1"/>
          </p:cNvGraphicFramePr>
          <p:nvPr/>
        </p:nvGraphicFramePr>
        <p:xfrm>
          <a:off x="624762" y="4723585"/>
          <a:ext cx="457200" cy="595313"/>
        </p:xfrm>
        <a:graphic>
          <a:graphicData uri="http://schemas.openxmlformats.org/presentationml/2006/ole">
            <mc:AlternateContent xmlns:mc="http://schemas.openxmlformats.org/markup-compatibility/2006">
              <mc:Choice xmlns:v="urn:schemas-microsoft-com:vml" Requires="v">
                <p:oleObj spid="_x0000_s24306" name="方程式" r:id="rId10" imgW="3962400" imgH="5181600" progId="Equation.3">
                  <p:embed/>
                </p:oleObj>
              </mc:Choice>
              <mc:Fallback>
                <p:oleObj name="方程式" r:id="rId10" imgW="3962400" imgH="5181600" progId="Equation.3">
                  <p:embed/>
                  <p:pic>
                    <p:nvPicPr>
                      <p:cNvPr id="0" name="Object 12"/>
                      <p:cNvPicPr>
                        <a:picLocks noChangeAspect="1" noChangeArrowheads="1"/>
                      </p:cNvPicPr>
                      <p:nvPr/>
                    </p:nvPicPr>
                    <p:blipFill>
                      <a:blip r:embed="rId11"/>
                      <a:srcRect/>
                      <a:stretch>
                        <a:fillRect/>
                      </a:stretch>
                    </p:blipFill>
                    <p:spPr bwMode="auto">
                      <a:xfrm>
                        <a:off x="624762" y="4723585"/>
                        <a:ext cx="457200" cy="595313"/>
                      </a:xfrm>
                      <a:prstGeom prst="rect">
                        <a:avLst/>
                      </a:prstGeom>
                      <a:noFill/>
                    </p:spPr>
                  </p:pic>
                </p:oleObj>
              </mc:Fallback>
            </mc:AlternateContent>
          </a:graphicData>
        </a:graphic>
      </p:graphicFrame>
      <p:sp>
        <p:nvSpPr>
          <p:cNvPr id="26" name="橢圓 25"/>
          <p:cNvSpPr/>
          <p:nvPr/>
        </p:nvSpPr>
        <p:spPr>
          <a:xfrm>
            <a:off x="7051585" y="3719686"/>
            <a:ext cx="772783" cy="77278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graphicFrame>
        <p:nvGraphicFramePr>
          <p:cNvPr id="27" name="Object 12"/>
          <p:cNvGraphicFramePr>
            <a:graphicFrameLocks noChangeAspect="1"/>
          </p:cNvGraphicFramePr>
          <p:nvPr/>
        </p:nvGraphicFramePr>
        <p:xfrm>
          <a:off x="8258175" y="3898900"/>
          <a:ext cx="387350" cy="457200"/>
        </p:xfrm>
        <a:graphic>
          <a:graphicData uri="http://schemas.openxmlformats.org/presentationml/2006/ole">
            <mc:AlternateContent xmlns:mc="http://schemas.openxmlformats.org/markup-compatibility/2006">
              <mc:Choice xmlns:v="urn:schemas-microsoft-com:vml" Requires="v">
                <p:oleObj spid="_x0000_s24307" name="方程式" r:id="rId12" imgW="3352800" imgH="3962400" progId="Equation.3">
                  <p:embed/>
                </p:oleObj>
              </mc:Choice>
              <mc:Fallback>
                <p:oleObj name="方程式" r:id="rId12" imgW="3352800" imgH="3962400" progId="Equation.3">
                  <p:embed/>
                  <p:pic>
                    <p:nvPicPr>
                      <p:cNvPr id="0" name="Object 12"/>
                      <p:cNvPicPr>
                        <a:picLocks noChangeAspect="1" noChangeArrowheads="1"/>
                      </p:cNvPicPr>
                      <p:nvPr/>
                    </p:nvPicPr>
                    <p:blipFill>
                      <a:blip r:embed="rId13"/>
                      <a:srcRect/>
                      <a:stretch>
                        <a:fillRect/>
                      </a:stretch>
                    </p:blipFill>
                    <p:spPr bwMode="auto">
                      <a:xfrm>
                        <a:off x="8258175" y="3898900"/>
                        <a:ext cx="387350" cy="457200"/>
                      </a:xfrm>
                      <a:prstGeom prst="rect">
                        <a:avLst/>
                      </a:prstGeom>
                      <a:noFill/>
                    </p:spPr>
                  </p:pic>
                </p:oleObj>
              </mc:Fallback>
            </mc:AlternateContent>
          </a:graphicData>
        </a:graphic>
      </p:graphicFrame>
      <p:grpSp>
        <p:nvGrpSpPr>
          <p:cNvPr id="28" name="群組 27"/>
          <p:cNvGrpSpPr/>
          <p:nvPr/>
        </p:nvGrpSpPr>
        <p:grpSpPr>
          <a:xfrm>
            <a:off x="5917657" y="3860197"/>
            <a:ext cx="520319" cy="520320"/>
            <a:chOff x="3342651" y="3507082"/>
            <a:chExt cx="520319" cy="520319"/>
          </a:xfrm>
        </p:grpSpPr>
        <p:sp>
          <p:nvSpPr>
            <p:cNvPr id="29" name="矩形 28"/>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3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4308" name="方程式" r:id="rId14" imgW="3352800" imgH="3352800" progId="Equation.3">
                    <p:embed/>
                  </p:oleObj>
                </mc:Choice>
                <mc:Fallback>
                  <p:oleObj name="方程式" r:id="rId14"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31" name="Object 12"/>
          <p:cNvGraphicFramePr>
            <a:graphicFrameLocks noChangeAspect="1"/>
          </p:cNvGraphicFramePr>
          <p:nvPr/>
        </p:nvGraphicFramePr>
        <p:xfrm>
          <a:off x="6582632" y="3684778"/>
          <a:ext cx="352425" cy="350838"/>
        </p:xfrm>
        <a:graphic>
          <a:graphicData uri="http://schemas.openxmlformats.org/presentationml/2006/ole">
            <mc:AlternateContent xmlns:mc="http://schemas.openxmlformats.org/markup-compatibility/2006">
              <mc:Choice xmlns:v="urn:schemas-microsoft-com:vml" Requires="v">
                <p:oleObj spid="_x0000_s24309" name="方程式" r:id="rId15" imgW="3048000" imgH="3048000" progId="Equation.3">
                  <p:embed/>
                </p:oleObj>
              </mc:Choice>
              <mc:Fallback>
                <p:oleObj name="方程式" r:id="rId15" imgW="3048000" imgH="3048000" progId="Equation.3">
                  <p:embed/>
                  <p:pic>
                    <p:nvPicPr>
                      <p:cNvPr id="0" name="Object 12"/>
                      <p:cNvPicPr>
                        <a:picLocks noChangeAspect="1" noChangeArrowheads="1"/>
                      </p:cNvPicPr>
                      <p:nvPr/>
                    </p:nvPicPr>
                    <p:blipFill>
                      <a:blip r:embed="rId16"/>
                      <a:srcRect/>
                      <a:stretch>
                        <a:fillRect/>
                      </a:stretch>
                    </p:blipFill>
                    <p:spPr bwMode="auto">
                      <a:xfrm>
                        <a:off x="6582632" y="3684778"/>
                        <a:ext cx="352425" cy="350838"/>
                      </a:xfrm>
                      <a:prstGeom prst="rect">
                        <a:avLst/>
                      </a:prstGeom>
                      <a:noFill/>
                    </p:spPr>
                  </p:pic>
                </p:oleObj>
              </mc:Fallback>
            </mc:AlternateContent>
          </a:graphicData>
        </a:graphic>
      </p:graphicFrame>
      <p:cxnSp>
        <p:nvCxnSpPr>
          <p:cNvPr id="32" name="直線單箭頭接點 31"/>
          <p:cNvCxnSpPr/>
          <p:nvPr/>
        </p:nvCxnSpPr>
        <p:spPr>
          <a:xfrm flipV="1">
            <a:off x="6449671" y="4127857"/>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54" idx="3"/>
            <a:endCxn id="29" idx="1"/>
          </p:cNvCxnSpPr>
          <p:nvPr/>
        </p:nvCxnSpPr>
        <p:spPr>
          <a:xfrm>
            <a:off x="5233797" y="3311922"/>
            <a:ext cx="683860" cy="8084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手繪多邊形 54"/>
          <p:cNvSpPr/>
          <p:nvPr/>
        </p:nvSpPr>
        <p:spPr>
          <a:xfrm>
            <a:off x="3492363" y="31218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手繪多邊形 55"/>
          <p:cNvSpPr/>
          <p:nvPr/>
        </p:nvSpPr>
        <p:spPr>
          <a:xfrm>
            <a:off x="3563512" y="4804313"/>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8" name="直線單箭頭接點 47"/>
          <p:cNvCxnSpPr>
            <a:stCxn id="55" idx="3"/>
            <a:endCxn id="29" idx="1"/>
          </p:cNvCxnSpPr>
          <p:nvPr/>
        </p:nvCxnSpPr>
        <p:spPr>
          <a:xfrm flipV="1">
            <a:off x="5218336" y="4120357"/>
            <a:ext cx="699321" cy="848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手繪多邊形 82"/>
          <p:cNvSpPr/>
          <p:nvPr/>
        </p:nvSpPr>
        <p:spPr>
          <a:xfrm>
            <a:off x="7154926" y="38887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文字方塊 49"/>
          <p:cNvSpPr txBox="1"/>
          <p:nvPr/>
        </p:nvSpPr>
        <p:spPr>
          <a:xfrm>
            <a:off x="6555289" y="6446703"/>
            <a:ext cx="2588711" cy="369332"/>
          </a:xfrm>
          <a:prstGeom prst="rect">
            <a:avLst/>
          </a:prstGeom>
          <a:noFill/>
        </p:spPr>
        <p:txBody>
          <a:bodyPr wrap="square" rtlCol="0">
            <a:spAutoFit/>
          </a:bodyPr>
          <a:lstStyle/>
          <a:p>
            <a:r>
              <a:rPr lang="en-US" altLang="zh-TW" dirty="0"/>
              <a:t>(ignore bias in this figure)</a:t>
            </a:r>
            <a:endParaRPr lang="zh-TW" altLang="en-US" dirty="0"/>
          </a:p>
        </p:txBody>
      </p:sp>
      <mc:AlternateContent xmlns:mc="http://schemas.openxmlformats.org/markup-compatibility/2006">
        <mc:Choice xmlns:a14="http://schemas.microsoft.com/office/drawing/2010/main" Requires="a14">
          <p:sp>
            <p:nvSpPr>
              <p:cNvPr id="54" name="文字方塊 53"/>
              <p:cNvSpPr txBox="1"/>
              <p:nvPr/>
            </p:nvSpPr>
            <p:spPr>
              <a:xfrm>
                <a:off x="4739249" y="3096478"/>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54" name="文字方塊 53"/>
              <p:cNvSpPr txBox="1">
                <a:spLocks noRot="1" noChangeAspect="1" noMove="1" noResize="1" noEditPoints="1" noAdjustHandles="1" noChangeArrowheads="1" noChangeShapeType="1" noTextEdit="1"/>
              </p:cNvSpPr>
              <p:nvPr/>
            </p:nvSpPr>
            <p:spPr>
              <a:xfrm>
                <a:off x="4739249" y="3096478"/>
                <a:ext cx="494548" cy="430887"/>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5" name="文字方塊 54"/>
              <p:cNvSpPr txBox="1"/>
              <p:nvPr/>
            </p:nvSpPr>
            <p:spPr>
              <a:xfrm>
                <a:off x="4723788" y="4753193"/>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b="0" i="1" smtClean="0">
                              <a:latin typeface="Cambria Math" panose="02040503050406030204" pitchFamily="18" charset="0"/>
                            </a:rPr>
                            <m:t>2</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55" name="文字方塊 54"/>
              <p:cNvSpPr txBox="1">
                <a:spLocks noRot="1" noChangeAspect="1" noMove="1" noResize="1" noEditPoints="1" noAdjustHandles="1" noChangeArrowheads="1" noChangeShapeType="1" noTextEdit="1"/>
              </p:cNvSpPr>
              <p:nvPr/>
            </p:nvSpPr>
            <p:spPr>
              <a:xfrm>
                <a:off x="4723788" y="4753193"/>
                <a:ext cx="494548" cy="430887"/>
              </a:xfrm>
              <a:prstGeom prst="rect">
                <a:avLst/>
              </a:prstGeom>
              <a:blipFill rotWithShape="1">
                <a:blip r:embed="rId18"/>
                <a:stretch>
                  <a:fillRect/>
                </a:stretch>
              </a:blipFill>
            </p:spPr>
            <p:txBody>
              <a:bodyPr/>
              <a:lstStyle/>
              <a:p>
                <a:r>
                  <a:rPr lang="zh-TW" altLang="en-US">
                    <a:noFill/>
                  </a:rPr>
                  <a:t> </a:t>
                </a:r>
                <a:endParaRPr lang="zh-TW" altLang="en-US">
                  <a:noFill/>
                </a:endParaRPr>
              </a:p>
            </p:txBody>
          </p:sp>
        </mc:Fallback>
      </mc:AlternateContent>
      <p:sp>
        <p:nvSpPr>
          <p:cNvPr id="64" name="矩形 63"/>
          <p:cNvSpPr/>
          <p:nvPr/>
        </p:nvSpPr>
        <p:spPr>
          <a:xfrm>
            <a:off x="1226618" y="2766955"/>
            <a:ext cx="3228623" cy="2795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5416903" y="2766955"/>
            <a:ext cx="2545998" cy="2795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p:cNvSpPr txBox="1"/>
          <p:nvPr/>
        </p:nvSpPr>
        <p:spPr>
          <a:xfrm>
            <a:off x="1121513" y="5574727"/>
            <a:ext cx="3467100" cy="461665"/>
          </a:xfrm>
          <a:prstGeom prst="rect">
            <a:avLst/>
          </a:prstGeom>
          <a:noFill/>
        </p:spPr>
        <p:txBody>
          <a:bodyPr wrap="square" rtlCol="0">
            <a:spAutoFit/>
          </a:bodyPr>
          <a:lstStyle/>
          <a:p>
            <a:pPr algn="ctr"/>
            <a:r>
              <a:rPr lang="en-US" altLang="zh-TW" sz="2400" dirty="0">
                <a:solidFill>
                  <a:srgbClr val="FF0000"/>
                </a:solidFill>
              </a:rPr>
              <a:t>Feature Transformation </a:t>
            </a:r>
            <a:endParaRPr lang="zh-TW" altLang="en-US" sz="2400" dirty="0">
              <a:solidFill>
                <a:srgbClr val="FF0000"/>
              </a:solidFill>
            </a:endParaRPr>
          </a:p>
        </p:txBody>
      </p:sp>
      <p:sp>
        <p:nvSpPr>
          <p:cNvPr id="67" name="文字方塊 66"/>
          <p:cNvSpPr txBox="1"/>
          <p:nvPr/>
        </p:nvSpPr>
        <p:spPr>
          <a:xfrm>
            <a:off x="4986523" y="5570864"/>
            <a:ext cx="3467100" cy="461665"/>
          </a:xfrm>
          <a:prstGeom prst="rect">
            <a:avLst/>
          </a:prstGeom>
          <a:noFill/>
        </p:spPr>
        <p:txBody>
          <a:bodyPr wrap="square" rtlCol="0">
            <a:spAutoFit/>
          </a:bodyPr>
          <a:lstStyle/>
          <a:p>
            <a:pPr algn="ctr"/>
            <a:r>
              <a:rPr lang="en-US" altLang="zh-TW" sz="2400" dirty="0">
                <a:solidFill>
                  <a:srgbClr val="FF0000"/>
                </a:solidFill>
              </a:rPr>
              <a:t>Classification</a:t>
            </a:r>
            <a:endParaRPr lang="zh-TW" altLang="en-US" sz="2400" dirty="0">
              <a:solidFill>
                <a:srgbClr val="FF0000"/>
              </a:solidFill>
            </a:endParaRPr>
          </a:p>
        </p:txBody>
      </p:sp>
      <p:sp>
        <p:nvSpPr>
          <p:cNvPr id="6" name="灯片编号占位符 5"/>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6" grpId="0" bldLvl="0" animBg="1"/>
      <p:bldP spid="26" grpId="0" bldLvl="0" animBg="1"/>
      <p:bldP spid="38" grpId="0" bldLvl="0" animBg="1"/>
      <p:bldP spid="39" grpId="0" bldLvl="0" animBg="1"/>
      <p:bldP spid="49" grpId="0" bldLvl="0" animBg="1"/>
      <p:bldP spid="54" grpId="0" bldLvl="0" animBg="1"/>
      <p:bldP spid="55" grpId="0" bldLvl="0" animBg="1"/>
      <p:bldP spid="64" grpId="0" bldLvl="0" animBg="1"/>
      <p:bldP spid="65" grpId="0" bldLvl="0" animBg="1"/>
      <p:bldP spid="66" grpId="0"/>
      <p:bldP spid="6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群組 88"/>
          <p:cNvGrpSpPr/>
          <p:nvPr/>
        </p:nvGrpSpPr>
        <p:grpSpPr>
          <a:xfrm>
            <a:off x="4836970" y="3282548"/>
            <a:ext cx="4606584" cy="3540861"/>
            <a:chOff x="4836970" y="3282548"/>
            <a:chExt cx="4606584" cy="3540861"/>
          </a:xfrm>
        </p:grpSpPr>
        <p:pic>
          <p:nvPicPr>
            <p:cNvPr id="3" name="圖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836970" y="3282548"/>
              <a:ext cx="4606584" cy="3454938"/>
            </a:xfrm>
            <a:prstGeom prst="rect">
              <a:avLst/>
            </a:prstGeom>
          </p:spPr>
        </p:pic>
        <p:graphicFrame>
          <p:nvGraphicFramePr>
            <p:cNvPr id="75" name="Object 12"/>
            <p:cNvGraphicFramePr>
              <a:graphicFrameLocks noChangeAspect="1"/>
            </p:cNvGraphicFramePr>
            <p:nvPr/>
          </p:nvGraphicFramePr>
          <p:xfrm>
            <a:off x="7033355" y="6226509"/>
            <a:ext cx="423862" cy="596900"/>
          </p:xfrm>
          <a:graphic>
            <a:graphicData uri="http://schemas.openxmlformats.org/presentationml/2006/ole">
              <mc:AlternateContent xmlns:mc="http://schemas.openxmlformats.org/markup-compatibility/2006">
                <mc:Choice xmlns:v="urn:schemas-microsoft-com:vml" Requires="v">
                  <p:oleObj spid="_x0000_s28998" name="方程式" r:id="rId2" imgW="3657600" imgH="5181600" progId="Equation.3">
                    <p:embed/>
                  </p:oleObj>
                </mc:Choice>
                <mc:Fallback>
                  <p:oleObj name="方程式" r:id="rId2" imgW="3657600" imgH="5181600" progId="Equation.3">
                    <p:embed/>
                    <p:pic>
                      <p:nvPicPr>
                        <p:cNvPr id="0" name="Object 12"/>
                        <p:cNvPicPr>
                          <a:picLocks noChangeAspect="1" noChangeArrowheads="1"/>
                        </p:cNvPicPr>
                        <p:nvPr/>
                      </p:nvPicPr>
                      <p:blipFill>
                        <a:blip r:embed="rId3"/>
                        <a:srcRect/>
                        <a:stretch>
                          <a:fillRect/>
                        </a:stretch>
                      </p:blipFill>
                      <p:spPr bwMode="auto">
                        <a:xfrm>
                          <a:off x="7033355" y="6226509"/>
                          <a:ext cx="423862" cy="596900"/>
                        </a:xfrm>
                        <a:prstGeom prst="rect">
                          <a:avLst/>
                        </a:prstGeom>
                        <a:noFill/>
                      </p:spPr>
                    </p:pic>
                  </p:oleObj>
                </mc:Fallback>
              </mc:AlternateContent>
            </a:graphicData>
          </a:graphic>
        </p:graphicFrame>
        <p:graphicFrame>
          <p:nvGraphicFramePr>
            <p:cNvPr id="76" name="Object 12"/>
            <p:cNvGraphicFramePr>
              <a:graphicFrameLocks noChangeAspect="1"/>
            </p:cNvGraphicFramePr>
            <p:nvPr/>
          </p:nvGraphicFramePr>
          <p:xfrm>
            <a:off x="4982592" y="4603562"/>
            <a:ext cx="457200" cy="595313"/>
          </p:xfrm>
          <a:graphic>
            <a:graphicData uri="http://schemas.openxmlformats.org/presentationml/2006/ole">
              <mc:AlternateContent xmlns:mc="http://schemas.openxmlformats.org/markup-compatibility/2006">
                <mc:Choice xmlns:v="urn:schemas-microsoft-com:vml" Requires="v">
                  <p:oleObj spid="_x0000_s28999" name="方程式" r:id="rId4" imgW="3962400" imgH="5181600" progId="Equation.3">
                    <p:embed/>
                  </p:oleObj>
                </mc:Choice>
                <mc:Fallback>
                  <p:oleObj name="方程式" r:id="rId4" imgW="3962400" imgH="5181600" progId="Equation.3">
                    <p:embed/>
                    <p:pic>
                      <p:nvPicPr>
                        <p:cNvPr id="0" name="Object 12"/>
                        <p:cNvPicPr>
                          <a:picLocks noChangeAspect="1" noChangeArrowheads="1"/>
                        </p:cNvPicPr>
                        <p:nvPr/>
                      </p:nvPicPr>
                      <p:blipFill>
                        <a:blip r:embed="rId5"/>
                        <a:srcRect/>
                        <a:stretch>
                          <a:fillRect/>
                        </a:stretch>
                      </p:blipFill>
                      <p:spPr bwMode="auto">
                        <a:xfrm>
                          <a:off x="4982592" y="4603562"/>
                          <a:ext cx="457200" cy="595313"/>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78" name="文字方塊 77"/>
                <p:cNvSpPr txBox="1"/>
                <p:nvPr/>
              </p:nvSpPr>
              <p:spPr>
                <a:xfrm>
                  <a:off x="7547993" y="3859277"/>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=0.27</a:t>
                  </a:r>
                  <a:endParaRPr lang="zh-TW" altLang="en-US" sz="2400" b="1" dirty="0">
                    <a:solidFill>
                      <a:srgbClr val="00B050"/>
                    </a:solidFill>
                  </a:endParaRPr>
                </a:p>
              </p:txBody>
            </p:sp>
          </mc:Choice>
          <mc:Fallback>
            <p:sp>
              <p:nvSpPr>
                <p:cNvPr id="78" name="文字方塊 77"/>
                <p:cNvSpPr txBox="1">
                  <a:spLocks noRot="1" noChangeAspect="1" noMove="1" noResize="1" noEditPoints="1" noAdjustHandles="1" noChangeArrowheads="1" noChangeShapeType="1" noTextEdit="1"/>
                </p:cNvSpPr>
                <p:nvPr/>
              </p:nvSpPr>
              <p:spPr>
                <a:xfrm>
                  <a:off x="7547993" y="3859277"/>
                  <a:ext cx="1195649" cy="461665"/>
                </a:xfrm>
                <a:prstGeom prst="rect">
                  <a:avLst/>
                </a:prstGeom>
                <a:blipFill rotWithShape="1">
                  <a:blip r:embed="rId6"/>
                  <a:stretch>
                    <a:fillRect t="-10526" r="-7143"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0" name="文字方塊 79"/>
                <p:cNvSpPr txBox="1"/>
                <p:nvPr/>
              </p:nvSpPr>
              <p:spPr>
                <a:xfrm>
                  <a:off x="7547993" y="5697416"/>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=0.73</a:t>
                  </a:r>
                  <a:endParaRPr lang="zh-TW" altLang="en-US" sz="2400" b="1" dirty="0">
                    <a:solidFill>
                      <a:srgbClr val="00B050"/>
                    </a:solidFill>
                  </a:endParaRPr>
                </a:p>
              </p:txBody>
            </p:sp>
          </mc:Choice>
          <mc:Fallback>
            <p:sp>
              <p:nvSpPr>
                <p:cNvPr id="80" name="文字方塊 79"/>
                <p:cNvSpPr txBox="1">
                  <a:spLocks noRot="1" noChangeAspect="1" noMove="1" noResize="1" noEditPoints="1" noAdjustHandles="1" noChangeArrowheads="1" noChangeShapeType="1" noTextEdit="1"/>
                </p:cNvSpPr>
                <p:nvPr/>
              </p:nvSpPr>
              <p:spPr>
                <a:xfrm>
                  <a:off x="7547993" y="5697416"/>
                  <a:ext cx="1195649" cy="461665"/>
                </a:xfrm>
                <a:prstGeom prst="rect">
                  <a:avLst/>
                </a:prstGeom>
                <a:blipFill rotWithShape="1">
                  <a:blip r:embed="rId7"/>
                  <a:stretch>
                    <a:fillRect t="-10667" r="-7143" b="-30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1" name="文字方塊 80"/>
                <p:cNvSpPr txBox="1"/>
                <p:nvPr/>
              </p:nvSpPr>
              <p:spPr>
                <a:xfrm>
                  <a:off x="5614226" y="5638505"/>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=0.27</a:t>
                  </a:r>
                  <a:endParaRPr lang="zh-TW" altLang="en-US" sz="2400" b="1" dirty="0">
                    <a:solidFill>
                      <a:srgbClr val="00B050"/>
                    </a:solidFill>
                  </a:endParaRPr>
                </a:p>
              </p:txBody>
            </p:sp>
          </mc:Choice>
          <mc:Fallback>
            <p:sp>
              <p:nvSpPr>
                <p:cNvPr id="81" name="文字方塊 80"/>
                <p:cNvSpPr txBox="1">
                  <a:spLocks noRot="1" noChangeAspect="1" noMove="1" noResize="1" noEditPoints="1" noAdjustHandles="1" noChangeArrowheads="1" noChangeShapeType="1" noTextEdit="1"/>
                </p:cNvSpPr>
                <p:nvPr/>
              </p:nvSpPr>
              <p:spPr>
                <a:xfrm>
                  <a:off x="5614226" y="5638505"/>
                  <a:ext cx="1195649" cy="461665"/>
                </a:xfrm>
                <a:prstGeom prst="rect">
                  <a:avLst/>
                </a:prstGeom>
                <a:blipFill rotWithShape="1">
                  <a:blip r:embed="rId8"/>
                  <a:stretch>
                    <a:fillRect t="-10526" r="-7143"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82" name="文字方塊 81"/>
                <p:cNvSpPr txBox="1"/>
                <p:nvPr/>
              </p:nvSpPr>
              <p:spPr>
                <a:xfrm>
                  <a:off x="5605044" y="3873021"/>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=0.05</a:t>
                  </a:r>
                  <a:endParaRPr lang="zh-TW" altLang="en-US" sz="2400" b="1" dirty="0">
                    <a:solidFill>
                      <a:srgbClr val="00B050"/>
                    </a:solidFill>
                  </a:endParaRPr>
                </a:p>
              </p:txBody>
            </p:sp>
          </mc:Choice>
          <mc:Fallback>
            <p:sp>
              <p:nvSpPr>
                <p:cNvPr id="82" name="文字方塊 81"/>
                <p:cNvSpPr txBox="1">
                  <a:spLocks noRot="1" noChangeAspect="1" noMove="1" noResize="1" noEditPoints="1" noAdjustHandles="1" noChangeArrowheads="1" noChangeShapeType="1" noTextEdit="1"/>
                </p:cNvSpPr>
                <p:nvPr/>
              </p:nvSpPr>
              <p:spPr>
                <a:xfrm>
                  <a:off x="5605044" y="3873021"/>
                  <a:ext cx="1195649" cy="461665"/>
                </a:xfrm>
                <a:prstGeom prst="rect">
                  <a:avLst/>
                </a:prstGeom>
                <a:blipFill rotWithShape="1">
                  <a:blip r:embed="rId9"/>
                  <a:stretch>
                    <a:fillRect t="-10526" r="-6599" b="-28947"/>
                  </a:stretch>
                </a:blipFill>
              </p:spPr>
              <p:txBody>
                <a:bodyPr/>
                <a:lstStyle/>
                <a:p>
                  <a:r>
                    <a:rPr lang="zh-TW" altLang="en-US">
                      <a:noFill/>
                    </a:rPr>
                    <a:t> </a:t>
                  </a:r>
                  <a:endParaRPr lang="zh-TW" altLang="en-US">
                    <a:noFill/>
                  </a:endParaRPr>
                </a:p>
              </p:txBody>
            </p:sp>
          </mc:Fallback>
        </mc:AlternateContent>
      </p:grpSp>
      <p:grpSp>
        <p:nvGrpSpPr>
          <p:cNvPr id="88" name="群組 87"/>
          <p:cNvGrpSpPr/>
          <p:nvPr/>
        </p:nvGrpSpPr>
        <p:grpSpPr>
          <a:xfrm>
            <a:off x="4883232" y="32049"/>
            <a:ext cx="4514061" cy="3385546"/>
            <a:chOff x="4883232" y="32049"/>
            <a:chExt cx="4514061" cy="3385546"/>
          </a:xfrm>
        </p:grpSpPr>
        <p:grpSp>
          <p:nvGrpSpPr>
            <p:cNvPr id="28" name="群組 27"/>
            <p:cNvGrpSpPr/>
            <p:nvPr/>
          </p:nvGrpSpPr>
          <p:grpSpPr>
            <a:xfrm>
              <a:off x="4883232" y="32049"/>
              <a:ext cx="4514061" cy="3385546"/>
              <a:chOff x="4602359" y="200663"/>
              <a:chExt cx="4514061" cy="3385546"/>
            </a:xfrm>
          </p:grpSpPr>
          <p:pic>
            <p:nvPicPr>
              <p:cNvPr id="2" name="圖片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2359" y="200663"/>
                <a:ext cx="4514061" cy="3385546"/>
              </a:xfrm>
              <a:prstGeom prst="rect">
                <a:avLst/>
              </a:prstGeom>
            </p:spPr>
          </p:pic>
          <mc:AlternateContent xmlns:mc="http://schemas.openxmlformats.org/markup-compatibility/2006">
            <mc:Choice xmlns:a14="http://schemas.microsoft.com/office/drawing/2010/main" Requires="a14">
              <p:sp>
                <p:nvSpPr>
                  <p:cNvPr id="4" name="文字方塊 3"/>
                  <p:cNvSpPr txBox="1"/>
                  <p:nvPr/>
                </p:nvSpPr>
                <p:spPr>
                  <a:xfrm>
                    <a:off x="5361591" y="2525456"/>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=0.27</a:t>
                    </a:r>
                    <a:endParaRPr lang="zh-TW" altLang="en-US" sz="2400" b="1" dirty="0">
                      <a:solidFill>
                        <a:srgbClr val="0000FF"/>
                      </a:solidFill>
                    </a:endParaRPr>
                  </a:p>
                </p:txBody>
              </p:sp>
            </mc:Choice>
            <mc:Fallback>
              <p:sp>
                <p:nvSpPr>
                  <p:cNvPr id="4" name="文字方塊 3"/>
                  <p:cNvSpPr txBox="1">
                    <a:spLocks noRot="1" noChangeAspect="1" noMove="1" noResize="1" noEditPoints="1" noAdjustHandles="1" noChangeArrowheads="1" noChangeShapeType="1" noTextEdit="1"/>
                  </p:cNvSpPr>
                  <p:nvPr/>
                </p:nvSpPr>
                <p:spPr>
                  <a:xfrm>
                    <a:off x="5361591" y="2525456"/>
                    <a:ext cx="1195649" cy="461665"/>
                  </a:xfrm>
                  <a:prstGeom prst="rect">
                    <a:avLst/>
                  </a:prstGeom>
                  <a:blipFill rotWithShape="1">
                    <a:blip r:embed="rId11"/>
                    <a:stretch>
                      <a:fillRect t="-10667" r="-6122" b="-30667"/>
                    </a:stretch>
                  </a:blipFill>
                </p:spPr>
                <p:txBody>
                  <a:bodyPr/>
                  <a:lstStyle/>
                  <a:p>
                    <a:r>
                      <a:rPr lang="zh-TW" altLang="en-US">
                        <a:noFill/>
                      </a:rPr>
                      <a:t> </a:t>
                    </a:r>
                    <a:endParaRPr lang="zh-TW" altLang="en-US">
                      <a:noFill/>
                    </a:endParaRPr>
                  </a:p>
                </p:txBody>
              </p:sp>
            </mc:Fallback>
          </mc:AlternateContent>
        </p:grpSp>
        <p:graphicFrame>
          <p:nvGraphicFramePr>
            <p:cNvPr id="66" name="Object 12"/>
            <p:cNvGraphicFramePr>
              <a:graphicFrameLocks noChangeAspect="1"/>
            </p:cNvGraphicFramePr>
            <p:nvPr/>
          </p:nvGraphicFramePr>
          <p:xfrm>
            <a:off x="7236396" y="3202525"/>
            <a:ext cx="17780" cy="25400"/>
          </p:xfrm>
          <a:graphic>
            <a:graphicData uri="http://schemas.openxmlformats.org/presentationml/2006/ole">
              <mc:AlternateContent xmlns:mc="http://schemas.openxmlformats.org/markup-compatibility/2006">
                <mc:Choice xmlns:v="urn:schemas-microsoft-com:vml" Requires="v">
                  <p:oleObj spid="_x0000_s29000" name="方程式" r:id="rId12" imgW="152400" imgH="215900" progId="Equation.3">
                    <p:embed/>
                  </p:oleObj>
                </mc:Choice>
                <mc:Fallback>
                  <p:oleObj name="方程式" r:id="rId12" imgW="152400" imgH="215900" progId="Equation.3">
                    <p:embed/>
                    <p:pic>
                      <p:nvPicPr>
                        <p:cNvPr id="0" name="Object 12"/>
                        <p:cNvPicPr>
                          <a:picLocks noChangeAspect="1" noChangeArrowheads="1"/>
                        </p:cNvPicPr>
                        <p:nvPr/>
                      </p:nvPicPr>
                      <p:blipFill>
                        <a:blip r:embed="rId13"/>
                        <a:srcRect/>
                        <a:stretch>
                          <a:fillRect/>
                        </a:stretch>
                      </p:blipFill>
                      <p:spPr bwMode="auto">
                        <a:xfrm>
                          <a:off x="7236396" y="3202525"/>
                          <a:ext cx="17780" cy="25400"/>
                        </a:xfrm>
                        <a:prstGeom prst="rect">
                          <a:avLst/>
                        </a:prstGeom>
                        <a:noFill/>
                      </p:spPr>
                    </p:pic>
                  </p:oleObj>
                </mc:Fallback>
              </mc:AlternateContent>
            </a:graphicData>
          </a:graphic>
        </p:graphicFrame>
        <p:graphicFrame>
          <p:nvGraphicFramePr>
            <p:cNvPr id="67" name="Object 12"/>
            <p:cNvGraphicFramePr>
              <a:graphicFrameLocks noChangeAspect="1"/>
            </p:cNvGraphicFramePr>
            <p:nvPr/>
          </p:nvGraphicFramePr>
          <p:xfrm>
            <a:off x="4982592" y="1310761"/>
            <a:ext cx="457200" cy="595313"/>
          </p:xfrm>
          <a:graphic>
            <a:graphicData uri="http://schemas.openxmlformats.org/presentationml/2006/ole">
              <mc:AlternateContent xmlns:mc="http://schemas.openxmlformats.org/markup-compatibility/2006">
                <mc:Choice xmlns:v="urn:schemas-microsoft-com:vml" Requires="v">
                  <p:oleObj spid="_x0000_s29001" name="方程式" r:id="rId14" imgW="3962400" imgH="5181600" progId="Equation.3">
                    <p:embed/>
                  </p:oleObj>
                </mc:Choice>
                <mc:Fallback>
                  <p:oleObj name="方程式" r:id="rId14" imgW="3962400" imgH="5181600" progId="Equation.3">
                    <p:embed/>
                    <p:pic>
                      <p:nvPicPr>
                        <p:cNvPr id="0" name="Object 12"/>
                        <p:cNvPicPr>
                          <a:picLocks noChangeAspect="1" noChangeArrowheads="1"/>
                        </p:cNvPicPr>
                        <p:nvPr/>
                      </p:nvPicPr>
                      <p:blipFill>
                        <a:blip r:embed="rId5"/>
                        <a:srcRect/>
                        <a:stretch>
                          <a:fillRect/>
                        </a:stretch>
                      </p:blipFill>
                      <p:spPr bwMode="auto">
                        <a:xfrm>
                          <a:off x="4982592" y="1310761"/>
                          <a:ext cx="457200" cy="595313"/>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68" name="文字方塊 67"/>
                <p:cNvSpPr txBox="1"/>
                <p:nvPr/>
              </p:nvSpPr>
              <p:spPr>
                <a:xfrm>
                  <a:off x="7457217" y="599973"/>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=0.27</a:t>
                  </a:r>
                  <a:endParaRPr lang="zh-TW" altLang="en-US" sz="2400" b="1" dirty="0">
                    <a:solidFill>
                      <a:srgbClr val="0000FF"/>
                    </a:solidFill>
                  </a:endParaRPr>
                </a:p>
              </p:txBody>
            </p:sp>
          </mc:Choice>
          <mc:Fallback>
            <p:sp>
              <p:nvSpPr>
                <p:cNvPr id="68" name="文字方塊 67"/>
                <p:cNvSpPr txBox="1">
                  <a:spLocks noRot="1" noChangeAspect="1" noMove="1" noResize="1" noEditPoints="1" noAdjustHandles="1" noChangeArrowheads="1" noChangeShapeType="1" noTextEdit="1"/>
                </p:cNvSpPr>
                <p:nvPr/>
              </p:nvSpPr>
              <p:spPr>
                <a:xfrm>
                  <a:off x="7457217" y="599973"/>
                  <a:ext cx="1195649" cy="461665"/>
                </a:xfrm>
                <a:prstGeom prst="rect">
                  <a:avLst/>
                </a:prstGeom>
                <a:blipFill rotWithShape="1">
                  <a:blip r:embed="rId15"/>
                  <a:stretch>
                    <a:fillRect t="-10526" r="-6633"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3" name="文字方塊 72"/>
                <p:cNvSpPr txBox="1"/>
                <p:nvPr/>
              </p:nvSpPr>
              <p:spPr>
                <a:xfrm>
                  <a:off x="7457217" y="2383270"/>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=0.05</a:t>
                  </a:r>
                  <a:endParaRPr lang="zh-TW" altLang="en-US" sz="2400" b="1" dirty="0">
                    <a:solidFill>
                      <a:srgbClr val="0000FF"/>
                    </a:solidFill>
                  </a:endParaRPr>
                </a:p>
              </p:txBody>
            </p:sp>
          </mc:Choice>
          <mc:Fallback>
            <p:sp>
              <p:nvSpPr>
                <p:cNvPr id="73" name="文字方塊 72"/>
                <p:cNvSpPr txBox="1">
                  <a:spLocks noRot="1" noChangeAspect="1" noMove="1" noResize="1" noEditPoints="1" noAdjustHandles="1" noChangeArrowheads="1" noChangeShapeType="1" noTextEdit="1"/>
                </p:cNvSpPr>
                <p:nvPr/>
              </p:nvSpPr>
              <p:spPr>
                <a:xfrm>
                  <a:off x="7457217" y="2383270"/>
                  <a:ext cx="1195649" cy="461665"/>
                </a:xfrm>
                <a:prstGeom prst="rect">
                  <a:avLst/>
                </a:prstGeom>
                <a:blipFill rotWithShape="1">
                  <a:blip r:embed="rId16"/>
                  <a:stretch>
                    <a:fillRect t="-10526" r="-6633"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4" name="文字方塊 73"/>
                <p:cNvSpPr txBox="1"/>
                <p:nvPr/>
              </p:nvSpPr>
              <p:spPr>
                <a:xfrm>
                  <a:off x="5642464" y="599973"/>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=0.73</a:t>
                  </a:r>
                  <a:endParaRPr lang="zh-TW" altLang="en-US" sz="2400" b="1" dirty="0">
                    <a:solidFill>
                      <a:srgbClr val="0000FF"/>
                    </a:solidFill>
                  </a:endParaRPr>
                </a:p>
              </p:txBody>
            </p:sp>
          </mc:Choice>
          <mc:Fallback>
            <p:sp>
              <p:nvSpPr>
                <p:cNvPr id="74" name="文字方塊 73"/>
                <p:cNvSpPr txBox="1">
                  <a:spLocks noRot="1" noChangeAspect="1" noMove="1" noResize="1" noEditPoints="1" noAdjustHandles="1" noChangeArrowheads="1" noChangeShapeType="1" noTextEdit="1"/>
                </p:cNvSpPr>
                <p:nvPr/>
              </p:nvSpPr>
              <p:spPr>
                <a:xfrm>
                  <a:off x="5642464" y="599973"/>
                  <a:ext cx="1195649" cy="461665"/>
                </a:xfrm>
                <a:prstGeom prst="rect">
                  <a:avLst/>
                </a:prstGeom>
                <a:blipFill rotWithShape="1">
                  <a:blip r:embed="rId17"/>
                  <a:stretch>
                    <a:fillRect t="-10526" r="-6122" b="-28947"/>
                  </a:stretch>
                </a:blipFill>
              </p:spPr>
              <p:txBody>
                <a:bodyPr/>
                <a:lstStyle/>
                <a:p>
                  <a:r>
                    <a:rPr lang="zh-TW" altLang="en-US">
                      <a:noFill/>
                    </a:rPr>
                    <a:t> </a:t>
                  </a:r>
                  <a:endParaRPr lang="zh-TW" altLang="en-US">
                    <a:noFill/>
                  </a:endParaRPr>
                </a:p>
              </p:txBody>
            </p:sp>
          </mc:Fallback>
        </mc:AlternateContent>
      </p:grpSp>
      <p:grpSp>
        <p:nvGrpSpPr>
          <p:cNvPr id="27" name="群組 26"/>
          <p:cNvGrpSpPr/>
          <p:nvPr/>
        </p:nvGrpSpPr>
        <p:grpSpPr>
          <a:xfrm>
            <a:off x="570771" y="2283634"/>
            <a:ext cx="4388690" cy="2460081"/>
            <a:chOff x="845107" y="2914071"/>
            <a:chExt cx="4388690" cy="2460081"/>
          </a:xfrm>
        </p:grpSpPr>
        <p:cxnSp>
          <p:nvCxnSpPr>
            <p:cNvPr id="48" name="直線單箭頭接點 47"/>
            <p:cNvCxnSpPr/>
            <p:nvPr/>
          </p:nvCxnSpPr>
          <p:spPr>
            <a:xfrm>
              <a:off x="3979612" y="3322241"/>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3995441" y="5010462"/>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橢圓 49"/>
            <p:cNvSpPr/>
            <p:nvPr/>
          </p:nvSpPr>
          <p:spPr>
            <a:xfrm>
              <a:off x="3454749" y="2914071"/>
              <a:ext cx="772783" cy="77278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25000" dirty="0"/>
            </a:p>
          </p:txBody>
        </p:sp>
        <p:grpSp>
          <p:nvGrpSpPr>
            <p:cNvPr id="51" name="群組 50"/>
            <p:cNvGrpSpPr/>
            <p:nvPr/>
          </p:nvGrpSpPr>
          <p:grpSpPr>
            <a:xfrm>
              <a:off x="2270022" y="3054582"/>
              <a:ext cx="520319" cy="520319"/>
              <a:chOff x="3342651" y="3507082"/>
              <a:chExt cx="520319" cy="520319"/>
            </a:xfrm>
          </p:grpSpPr>
          <p:sp>
            <p:nvSpPr>
              <p:cNvPr id="52" name="矩形 5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9002" name="方程式" r:id="rId18" imgW="3352800" imgH="3352800" progId="Equation.3">
                      <p:embed/>
                    </p:oleObj>
                  </mc:Choice>
                  <mc:Fallback>
                    <p:oleObj name="方程式" r:id="rId18" imgW="3352800" imgH="3352800" progId="Equation.3">
                      <p:embed/>
                      <p:pic>
                        <p:nvPicPr>
                          <p:cNvPr id="0" name="Object 12"/>
                          <p:cNvPicPr>
                            <a:picLocks noChangeAspect="1" noChangeArrowheads="1"/>
                          </p:cNvPicPr>
                          <p:nvPr/>
                        </p:nvPicPr>
                        <p:blipFill>
                          <a:blip r:embed="rId19"/>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4" name="直線單箭頭接點 53"/>
            <p:cNvCxnSpPr/>
            <p:nvPr/>
          </p:nvCxnSpPr>
          <p:spPr>
            <a:xfrm flipV="1">
              <a:off x="2802036" y="3322241"/>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p:cNvCxnSpPr>
              <a:endCxn id="52" idx="1"/>
            </p:cNvCxnSpPr>
            <p:nvPr/>
          </p:nvCxnSpPr>
          <p:spPr>
            <a:xfrm flipV="1">
              <a:off x="1106408" y="3314742"/>
              <a:ext cx="1163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線單箭頭接點 55"/>
            <p:cNvCxnSpPr>
              <a:endCxn id="52" idx="1"/>
            </p:cNvCxnSpPr>
            <p:nvPr/>
          </p:nvCxnSpPr>
          <p:spPr>
            <a:xfrm flipV="1">
              <a:off x="1039883" y="3314742"/>
              <a:ext cx="1230139" cy="1489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橢圓 56"/>
            <p:cNvSpPr/>
            <p:nvPr/>
          </p:nvSpPr>
          <p:spPr>
            <a:xfrm>
              <a:off x="3485168" y="4601369"/>
              <a:ext cx="772783" cy="77278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25000" dirty="0"/>
            </a:p>
          </p:txBody>
        </p:sp>
        <p:grpSp>
          <p:nvGrpSpPr>
            <p:cNvPr id="58" name="群組 57"/>
            <p:cNvGrpSpPr/>
            <p:nvPr/>
          </p:nvGrpSpPr>
          <p:grpSpPr>
            <a:xfrm>
              <a:off x="2334744" y="4737035"/>
              <a:ext cx="520319" cy="520319"/>
              <a:chOff x="3342651" y="3507082"/>
              <a:chExt cx="520319" cy="520319"/>
            </a:xfrm>
          </p:grpSpPr>
          <p:sp>
            <p:nvSpPr>
              <p:cNvPr id="59" name="矩形 58"/>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6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9003" name="方程式" r:id="rId20" imgW="3352800" imgH="3352800" progId="Equation.3">
                      <p:embed/>
                    </p:oleObj>
                  </mc:Choice>
                  <mc:Fallback>
                    <p:oleObj name="方程式" r:id="rId20" imgW="3352800" imgH="3352800" progId="Equation.3">
                      <p:embed/>
                      <p:pic>
                        <p:nvPicPr>
                          <p:cNvPr id="0" name="Object 12"/>
                          <p:cNvPicPr>
                            <a:picLocks noChangeAspect="1" noChangeArrowheads="1"/>
                          </p:cNvPicPr>
                          <p:nvPr/>
                        </p:nvPicPr>
                        <p:blipFill>
                          <a:blip r:embed="rId19"/>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61" name="Object 12"/>
            <p:cNvGraphicFramePr>
              <a:graphicFrameLocks noChangeAspect="1"/>
            </p:cNvGraphicFramePr>
            <p:nvPr/>
          </p:nvGraphicFramePr>
          <p:xfrm>
            <a:off x="2963918" y="4422097"/>
            <a:ext cx="458788" cy="596900"/>
          </p:xfrm>
          <a:graphic>
            <a:graphicData uri="http://schemas.openxmlformats.org/presentationml/2006/ole">
              <mc:AlternateContent xmlns:mc="http://schemas.openxmlformats.org/markup-compatibility/2006">
                <mc:Choice xmlns:v="urn:schemas-microsoft-com:vml" Requires="v">
                  <p:oleObj spid="_x0000_s29004" name="方程式" r:id="rId21" imgW="3962400" imgH="5181600" progId="Equation.3">
                    <p:embed/>
                  </p:oleObj>
                </mc:Choice>
                <mc:Fallback>
                  <p:oleObj name="方程式" r:id="rId21" imgW="3962400" imgH="5181600" progId="Equation.3">
                    <p:embed/>
                    <p:pic>
                      <p:nvPicPr>
                        <p:cNvPr id="0" name="Object 12"/>
                        <p:cNvPicPr>
                          <a:picLocks noChangeAspect="1" noChangeArrowheads="1"/>
                        </p:cNvPicPr>
                        <p:nvPr/>
                      </p:nvPicPr>
                      <p:blipFill>
                        <a:blip r:embed="rId22"/>
                        <a:srcRect/>
                        <a:stretch>
                          <a:fillRect/>
                        </a:stretch>
                      </p:blipFill>
                      <p:spPr bwMode="auto">
                        <a:xfrm>
                          <a:off x="2963918" y="4422097"/>
                          <a:ext cx="458788" cy="596900"/>
                        </a:xfrm>
                        <a:prstGeom prst="rect">
                          <a:avLst/>
                        </a:prstGeom>
                        <a:noFill/>
                      </p:spPr>
                    </p:pic>
                  </p:oleObj>
                </mc:Fallback>
              </mc:AlternateContent>
            </a:graphicData>
          </a:graphic>
        </p:graphicFrame>
        <p:cxnSp>
          <p:nvCxnSpPr>
            <p:cNvPr id="62" name="直線單箭頭接點 61"/>
            <p:cNvCxnSpPr/>
            <p:nvPr/>
          </p:nvCxnSpPr>
          <p:spPr>
            <a:xfrm flipV="1">
              <a:off x="2866819" y="5020530"/>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69" idx="3"/>
              <a:endCxn id="59" idx="1"/>
            </p:cNvCxnSpPr>
            <p:nvPr/>
          </p:nvCxnSpPr>
          <p:spPr>
            <a:xfrm flipV="1">
              <a:off x="861617" y="4997195"/>
              <a:ext cx="1473200" cy="241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endCxn id="59" idx="1"/>
            </p:cNvCxnSpPr>
            <p:nvPr/>
          </p:nvCxnSpPr>
          <p:spPr>
            <a:xfrm>
              <a:off x="1039883" y="3540737"/>
              <a:ext cx="1294861" cy="145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5" name="Object 12"/>
            <p:cNvGraphicFramePr>
              <a:graphicFrameLocks noChangeAspect="1"/>
            </p:cNvGraphicFramePr>
            <p:nvPr/>
          </p:nvGraphicFramePr>
          <p:xfrm>
            <a:off x="862999" y="3199863"/>
            <a:ext cx="16510" cy="25400"/>
          </p:xfrm>
          <a:graphic>
            <a:graphicData uri="http://schemas.openxmlformats.org/presentationml/2006/ole">
              <mc:AlternateContent xmlns:mc="http://schemas.openxmlformats.org/markup-compatibility/2006">
                <mc:Choice xmlns:v="urn:schemas-microsoft-com:vml" Requires="v">
                  <p:oleObj spid="_x0000_s29005" name="方程式" r:id="rId23" imgW="152400" imgH="215900" progId="Equation.3">
                    <p:embed/>
                  </p:oleObj>
                </mc:Choice>
                <mc:Fallback>
                  <p:oleObj name="方程式" r:id="rId23" imgW="152400" imgH="215900" progId="Equation.3">
                    <p:embed/>
                    <p:pic>
                      <p:nvPicPr>
                        <p:cNvPr id="0" name="Object 12"/>
                        <p:cNvPicPr>
                          <a:picLocks noChangeAspect="1" noChangeArrowheads="1"/>
                        </p:cNvPicPr>
                        <p:nvPr/>
                      </p:nvPicPr>
                      <p:blipFill>
                        <a:blip r:embed="rId24"/>
                        <a:srcRect/>
                        <a:stretch>
                          <a:fillRect/>
                        </a:stretch>
                      </p:blipFill>
                      <p:spPr bwMode="auto">
                        <a:xfrm>
                          <a:off x="862999" y="3199863"/>
                          <a:ext cx="16510" cy="25400"/>
                        </a:xfrm>
                        <a:prstGeom prst="rect">
                          <a:avLst/>
                        </a:prstGeom>
                        <a:noFill/>
                      </p:spPr>
                    </p:pic>
                  </p:oleObj>
                </mc:Fallback>
              </mc:AlternateContent>
            </a:graphicData>
          </a:graphic>
        </p:graphicFrame>
        <p:graphicFrame>
          <p:nvGraphicFramePr>
            <p:cNvPr id="69" name="Object 12"/>
            <p:cNvGraphicFramePr>
              <a:graphicFrameLocks noChangeAspect="1"/>
            </p:cNvGraphicFramePr>
            <p:nvPr/>
          </p:nvGraphicFramePr>
          <p:xfrm>
            <a:off x="845107" y="5012987"/>
            <a:ext cx="16510" cy="16510"/>
          </p:xfrm>
          <a:graphic>
            <a:graphicData uri="http://schemas.openxmlformats.org/presentationml/2006/ole">
              <mc:AlternateContent xmlns:mc="http://schemas.openxmlformats.org/markup-compatibility/2006">
                <mc:Choice xmlns:v="urn:schemas-microsoft-com:vml" Requires="v">
                  <p:oleObj spid="_x0000_s29006" name="方程式" r:id="rId25" imgW="139700" imgH="139700" progId="Equation.3">
                    <p:embed/>
                  </p:oleObj>
                </mc:Choice>
                <mc:Fallback>
                  <p:oleObj name="方程式" r:id="rId25" imgW="139700" imgH="139700" progId="Equation.3">
                    <p:embed/>
                    <p:pic>
                      <p:nvPicPr>
                        <p:cNvPr id="0" name="Object 12"/>
                        <p:cNvPicPr>
                          <a:picLocks noChangeAspect="1" noChangeArrowheads="1"/>
                        </p:cNvPicPr>
                        <p:nvPr/>
                      </p:nvPicPr>
                      <p:blipFill>
                        <a:blip r:embed="rId26"/>
                        <a:srcRect/>
                        <a:stretch>
                          <a:fillRect/>
                        </a:stretch>
                      </p:blipFill>
                      <p:spPr bwMode="auto">
                        <a:xfrm>
                          <a:off x="845107" y="5012987"/>
                          <a:ext cx="16510" cy="16510"/>
                        </a:xfrm>
                        <a:prstGeom prst="rect">
                          <a:avLst/>
                        </a:prstGeom>
                        <a:noFill/>
                      </p:spPr>
                    </p:pic>
                  </p:oleObj>
                </mc:Fallback>
              </mc:AlternateContent>
            </a:graphicData>
          </a:graphic>
        </p:graphicFrame>
        <p:sp>
          <p:nvSpPr>
            <p:cNvPr id="70" name="手繪多邊形 54"/>
            <p:cNvSpPr/>
            <p:nvPr/>
          </p:nvSpPr>
          <p:spPr>
            <a:xfrm>
              <a:off x="3492363" y="31218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手繪多邊形 55"/>
            <p:cNvSpPr/>
            <p:nvPr/>
          </p:nvSpPr>
          <p:spPr>
            <a:xfrm>
              <a:off x="3563512" y="4804313"/>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72" name="文字方塊 71"/>
                <p:cNvSpPr txBox="1"/>
                <p:nvPr/>
              </p:nvSpPr>
              <p:spPr>
                <a:xfrm>
                  <a:off x="4739249" y="3096478"/>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72" name="文字方塊 71"/>
                <p:cNvSpPr txBox="1">
                  <a:spLocks noRot="1" noChangeAspect="1" noMove="1" noResize="1" noEditPoints="1" noAdjustHandles="1" noChangeArrowheads="1" noChangeShapeType="1" noTextEdit="1"/>
                </p:cNvSpPr>
                <p:nvPr/>
              </p:nvSpPr>
              <p:spPr>
                <a:xfrm>
                  <a:off x="4739249" y="3096478"/>
                  <a:ext cx="494548" cy="430887"/>
                </a:xfrm>
                <a:prstGeom prst="rect">
                  <a:avLst/>
                </a:prstGeom>
                <a:blipFill rotWithShape="1">
                  <a:blip r:embed="rId2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7" name="文字方塊 76"/>
                <p:cNvSpPr txBox="1"/>
                <p:nvPr/>
              </p:nvSpPr>
              <p:spPr>
                <a:xfrm>
                  <a:off x="4723788" y="4753193"/>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b="0" i="1" smtClean="0">
                                <a:latin typeface="Cambria Math" panose="02040503050406030204" pitchFamily="18" charset="0"/>
                              </a:rPr>
                              <m:t>2</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4723788" y="4753193"/>
                  <a:ext cx="494548" cy="430887"/>
                </a:xfrm>
                <a:prstGeom prst="rect">
                  <a:avLst/>
                </a:prstGeom>
                <a:blipFill rotWithShape="1">
                  <a:blip r:embed="rId28"/>
                  <a:stretch>
                    <a:fillRect/>
                  </a:stretch>
                </a:blipFill>
              </p:spPr>
              <p:txBody>
                <a:bodyPr/>
                <a:lstStyle/>
                <a:p>
                  <a:r>
                    <a:rPr lang="zh-TW" altLang="en-US">
                      <a:noFill/>
                    </a:rPr>
                    <a:t> </a:t>
                  </a:r>
                  <a:endParaRPr lang="zh-TW" altLang="en-US">
                    <a:noFill/>
                  </a:endParaRPr>
                </a:p>
              </p:txBody>
            </p:sp>
          </mc:Fallback>
        </mc:AlternateContent>
      </p:grpSp>
      <p:graphicFrame>
        <p:nvGraphicFramePr>
          <p:cNvPr id="79" name="Object 12"/>
          <p:cNvGraphicFramePr>
            <a:graphicFrameLocks noChangeAspect="1"/>
          </p:cNvGraphicFramePr>
          <p:nvPr/>
        </p:nvGraphicFramePr>
        <p:xfrm>
          <a:off x="2879963" y="2366343"/>
          <a:ext cx="16510" cy="25400"/>
        </p:xfrm>
        <a:graphic>
          <a:graphicData uri="http://schemas.openxmlformats.org/presentationml/2006/ole">
            <mc:AlternateContent xmlns:mc="http://schemas.openxmlformats.org/markup-compatibility/2006">
              <mc:Choice xmlns:v="urn:schemas-microsoft-com:vml" Requires="v">
                <p:oleObj spid="_x0000_s29007" name="方程式" r:id="rId29" imgW="152400" imgH="215900" progId="Equation.3">
                  <p:embed/>
                </p:oleObj>
              </mc:Choice>
              <mc:Fallback>
                <p:oleObj name="方程式" r:id="rId29" imgW="152400" imgH="215900" progId="Equation.3">
                  <p:embed/>
                  <p:pic>
                    <p:nvPicPr>
                      <p:cNvPr id="0" name="Object 12"/>
                      <p:cNvPicPr>
                        <a:picLocks noChangeAspect="1" noChangeArrowheads="1"/>
                      </p:cNvPicPr>
                      <p:nvPr/>
                    </p:nvPicPr>
                    <p:blipFill>
                      <a:blip r:embed="rId30"/>
                      <a:srcRect/>
                      <a:stretch>
                        <a:fillRect/>
                      </a:stretch>
                    </p:blipFill>
                    <p:spPr bwMode="auto">
                      <a:xfrm>
                        <a:off x="2879963" y="2366343"/>
                        <a:ext cx="16510" cy="25400"/>
                      </a:xfrm>
                      <a:prstGeom prst="rect">
                        <a:avLst/>
                      </a:prstGeom>
                      <a:noFill/>
                    </p:spPr>
                  </p:pic>
                </p:oleObj>
              </mc:Fallback>
            </mc:AlternateContent>
          </a:graphicData>
        </a:graphic>
      </p:graphicFrame>
      <p:sp>
        <p:nvSpPr>
          <p:cNvPr id="5" name="矩形 4"/>
          <p:cNvSpPr/>
          <p:nvPr/>
        </p:nvSpPr>
        <p:spPr>
          <a:xfrm>
            <a:off x="1380616" y="2926657"/>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2</a:t>
            </a:r>
            <a:endParaRPr lang="zh-TW" altLang="en-US" sz="2400" dirty="0"/>
          </a:p>
        </p:txBody>
      </p:sp>
      <p:sp>
        <p:nvSpPr>
          <p:cNvPr id="45" name="矩形 44"/>
          <p:cNvSpPr/>
          <p:nvPr/>
        </p:nvSpPr>
        <p:spPr>
          <a:xfrm>
            <a:off x="1036704" y="2345770"/>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-2</a:t>
            </a:r>
            <a:endParaRPr lang="zh-TW" altLang="en-US" sz="2400" dirty="0"/>
          </a:p>
        </p:txBody>
      </p:sp>
      <p:sp>
        <p:nvSpPr>
          <p:cNvPr id="46" name="矩形 45"/>
          <p:cNvSpPr/>
          <p:nvPr/>
        </p:nvSpPr>
        <p:spPr>
          <a:xfrm>
            <a:off x="1380616" y="3507410"/>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2</a:t>
            </a:r>
            <a:endParaRPr lang="zh-TW" altLang="en-US" sz="2400" dirty="0"/>
          </a:p>
        </p:txBody>
      </p:sp>
      <p:sp>
        <p:nvSpPr>
          <p:cNvPr id="47" name="矩形 46"/>
          <p:cNvSpPr/>
          <p:nvPr/>
        </p:nvSpPr>
        <p:spPr>
          <a:xfrm>
            <a:off x="1121168" y="4062272"/>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-2</a:t>
            </a:r>
            <a:endParaRPr lang="zh-TW" altLang="en-US" sz="2400" dirty="0"/>
          </a:p>
        </p:txBody>
      </p:sp>
      <p:cxnSp>
        <p:nvCxnSpPr>
          <p:cNvPr id="85" name="直線單箭頭接點 84"/>
          <p:cNvCxnSpPr>
            <a:endCxn id="52" idx="1"/>
          </p:cNvCxnSpPr>
          <p:nvPr/>
        </p:nvCxnSpPr>
        <p:spPr>
          <a:xfrm>
            <a:off x="1434017" y="1936813"/>
            <a:ext cx="561669" cy="748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endCxn id="59" idx="1"/>
          </p:cNvCxnSpPr>
          <p:nvPr/>
        </p:nvCxnSpPr>
        <p:spPr>
          <a:xfrm flipV="1">
            <a:off x="1432340" y="4366758"/>
            <a:ext cx="628068" cy="7663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矩形 83"/>
          <p:cNvSpPr/>
          <p:nvPr/>
        </p:nvSpPr>
        <p:spPr>
          <a:xfrm>
            <a:off x="1034501" y="4989244"/>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-1</a:t>
            </a:r>
            <a:endParaRPr lang="zh-TW" altLang="en-US" sz="2400" dirty="0"/>
          </a:p>
        </p:txBody>
      </p:sp>
      <p:sp>
        <p:nvSpPr>
          <p:cNvPr id="83" name="矩形 82"/>
          <p:cNvSpPr/>
          <p:nvPr/>
        </p:nvSpPr>
        <p:spPr>
          <a:xfrm>
            <a:off x="1025091" y="1464714"/>
            <a:ext cx="540000" cy="5400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-1</a:t>
            </a:r>
            <a:endParaRPr lang="zh-TW" altLang="en-US" sz="2400" dirty="0"/>
          </a:p>
        </p:txBody>
      </p:sp>
      <p:pic>
        <p:nvPicPr>
          <p:cNvPr id="6" name="圖片 5"/>
          <p:cNvPicPr>
            <a:picLocks noChangeAspect="1"/>
          </p:cNvPicPr>
          <p:nvPr/>
        </p:nvPicPr>
        <p:blipFill>
          <a:blip r:embed="rId31"/>
          <a:stretch>
            <a:fillRect/>
          </a:stretch>
        </p:blipFill>
        <p:spPr>
          <a:xfrm>
            <a:off x="2402543" y="329724"/>
            <a:ext cx="1892847" cy="1695242"/>
          </a:xfrm>
          <a:prstGeom prst="rect">
            <a:avLst/>
          </a:prstGeom>
        </p:spPr>
      </p:pic>
      <p:sp>
        <p:nvSpPr>
          <p:cNvPr id="7" name="灯片编号占位符 6"/>
          <p:cNvSpPr>
            <a:spLocks noGrp="1"/>
          </p:cNvSpPr>
          <p:nvPr>
            <p:ph type="sldNum" sz="quarter" idx="12"/>
          </p:nvPr>
        </p:nvSpPr>
        <p:spPr/>
        <p:txBody>
          <a:bodyPr/>
          <a:p>
            <a:fld id="{B1E3B3A6-7A9C-48B8-933D-3377D6C33DD3}" type="slidenum">
              <a:rPr lang="zh-TW" altLang="en-US" smtClean="0"/>
            </a:fld>
            <a:endParaRPr lang="zh-TW" altLang="en-US"/>
          </a:p>
        </p:txBody>
      </p:sp>
      <p:graphicFrame>
        <p:nvGraphicFramePr>
          <p:cNvPr id="23" name="Object 12"/>
          <p:cNvGraphicFramePr>
            <a:graphicFrameLocks noChangeAspect="1"/>
          </p:cNvGraphicFramePr>
          <p:nvPr/>
        </p:nvGraphicFramePr>
        <p:xfrm>
          <a:off x="362143" y="2377538"/>
          <a:ext cx="423862" cy="596900"/>
        </p:xfrm>
        <a:graphic>
          <a:graphicData uri="http://schemas.openxmlformats.org/presentationml/2006/ole">
            <mc:AlternateContent xmlns:mc="http://schemas.openxmlformats.org/markup-compatibility/2006">
              <mc:Choice xmlns:v="urn:schemas-microsoft-com:vml" Requires="v">
                <p:oleObj spid="_x0000_s32810" name="方程式" r:id="rId32" imgW="3657600" imgH="5181600" progId="Equation.3">
                  <p:embed/>
                </p:oleObj>
              </mc:Choice>
              <mc:Fallback>
                <p:oleObj name="方程式" r:id="rId32" imgW="3657600" imgH="5181600" progId="Equation.3">
                  <p:embed/>
                  <p:pic>
                    <p:nvPicPr>
                      <p:cNvPr id="0" name="Object 12"/>
                      <p:cNvPicPr>
                        <a:picLocks noChangeAspect="1" noChangeArrowheads="1"/>
                      </p:cNvPicPr>
                      <p:nvPr/>
                    </p:nvPicPr>
                    <p:blipFill>
                      <a:blip r:embed="rId3"/>
                      <a:srcRect/>
                      <a:stretch>
                        <a:fillRect/>
                      </a:stretch>
                    </p:blipFill>
                    <p:spPr bwMode="auto">
                      <a:xfrm>
                        <a:off x="362143" y="2377538"/>
                        <a:ext cx="423862" cy="596900"/>
                      </a:xfrm>
                      <a:prstGeom prst="rect">
                        <a:avLst/>
                      </a:prstGeom>
                      <a:noFill/>
                    </p:spPr>
                  </p:pic>
                </p:oleObj>
              </mc:Fallback>
            </mc:AlternateContent>
          </a:graphicData>
        </a:graphic>
      </p:graphicFrame>
      <p:graphicFrame>
        <p:nvGraphicFramePr>
          <p:cNvPr id="10" name="Object 12"/>
          <p:cNvGraphicFramePr>
            <a:graphicFrameLocks noChangeAspect="1"/>
          </p:cNvGraphicFramePr>
          <p:nvPr/>
        </p:nvGraphicFramePr>
        <p:xfrm>
          <a:off x="7034088" y="3056353"/>
          <a:ext cx="423862" cy="596900"/>
        </p:xfrm>
        <a:graphic>
          <a:graphicData uri="http://schemas.openxmlformats.org/presentationml/2006/ole">
            <mc:AlternateContent xmlns:mc="http://schemas.openxmlformats.org/markup-compatibility/2006">
              <mc:Choice xmlns:v="urn:schemas-microsoft-com:vml" Requires="v">
                <p:oleObj spid="_x0000_s11" name="方程式" r:id="rId33" imgW="3657600" imgH="5181600" progId="Equation.3">
                  <p:embed/>
                </p:oleObj>
              </mc:Choice>
              <mc:Fallback>
                <p:oleObj name="方程式" r:id="rId33" imgW="3657600" imgH="5181600" progId="Equation.3">
                  <p:embed/>
                  <p:pic>
                    <p:nvPicPr>
                      <p:cNvPr id="0" name="Object 12"/>
                      <p:cNvPicPr>
                        <a:picLocks noChangeAspect="1" noChangeArrowheads="1"/>
                      </p:cNvPicPr>
                      <p:nvPr/>
                    </p:nvPicPr>
                    <p:blipFill>
                      <a:blip r:embed="rId3"/>
                      <a:srcRect/>
                      <a:stretch>
                        <a:fillRect/>
                      </a:stretch>
                    </p:blipFill>
                    <p:spPr bwMode="auto">
                      <a:xfrm>
                        <a:off x="7034088" y="3056353"/>
                        <a:ext cx="423862" cy="596900"/>
                      </a:xfrm>
                      <a:prstGeom prst="rect">
                        <a:avLst/>
                      </a:prstGeom>
                      <a:noFill/>
                    </p:spPr>
                  </p:pic>
                </p:oleObj>
              </mc:Fallback>
            </mc:AlternateContent>
          </a:graphicData>
        </a:graphic>
      </p:graphicFrame>
      <p:graphicFrame>
        <p:nvGraphicFramePr>
          <p:cNvPr id="12" name="Object 12"/>
          <p:cNvGraphicFramePr>
            <a:graphicFrameLocks noChangeAspect="1"/>
          </p:cNvGraphicFramePr>
          <p:nvPr/>
        </p:nvGraphicFramePr>
        <p:xfrm>
          <a:off x="257382" y="4173677"/>
          <a:ext cx="457200" cy="595313"/>
        </p:xfrm>
        <a:graphic>
          <a:graphicData uri="http://schemas.openxmlformats.org/presentationml/2006/ole">
            <mc:AlternateContent xmlns:mc="http://schemas.openxmlformats.org/markup-compatibility/2006">
              <mc:Choice xmlns:v="urn:schemas-microsoft-com:vml" Requires="v">
                <p:oleObj spid="_x0000_s31872" name="方程式" r:id="rId34" imgW="3962400" imgH="5181600" progId="Equation.3">
                  <p:embed/>
                </p:oleObj>
              </mc:Choice>
              <mc:Fallback>
                <p:oleObj name="方程式" r:id="rId34" imgW="3962400" imgH="5181600" progId="Equation.3">
                  <p:embed/>
                  <p:pic>
                    <p:nvPicPr>
                      <p:cNvPr id="0" name="Object 12"/>
                      <p:cNvPicPr>
                        <a:picLocks noChangeAspect="1" noChangeArrowheads="1"/>
                      </p:cNvPicPr>
                      <p:nvPr/>
                    </p:nvPicPr>
                    <p:blipFill>
                      <a:blip r:embed="rId5"/>
                      <a:srcRect/>
                      <a:stretch>
                        <a:fillRect/>
                      </a:stretch>
                    </p:blipFill>
                    <p:spPr bwMode="auto">
                      <a:xfrm>
                        <a:off x="257382" y="4173677"/>
                        <a:ext cx="457200" cy="595313"/>
                      </a:xfrm>
                      <a:prstGeom prst="rect">
                        <a:avLst/>
                      </a:prstGeom>
                      <a:noFill/>
                    </p:spPr>
                  </p:pic>
                </p:oleObj>
              </mc:Fallback>
            </mc:AlternateContent>
          </a:graphicData>
        </a:graphic>
      </p:graphicFrame>
      <p:graphicFrame>
        <p:nvGraphicFramePr>
          <p:cNvPr id="13" name="对象 12"/>
          <p:cNvGraphicFramePr/>
          <p:nvPr/>
        </p:nvGraphicFramePr>
        <p:xfrm>
          <a:off x="2689860" y="2134870"/>
          <a:ext cx="333375" cy="488950"/>
        </p:xfrm>
        <a:graphic>
          <a:graphicData uri="http://schemas.openxmlformats.org/presentationml/2006/ole">
            <mc:AlternateContent xmlns:mc="http://schemas.openxmlformats.org/markup-compatibility/2006">
              <mc:Choice xmlns:v="urn:schemas-microsoft-com:vml" Requires="v">
                <p:oleObj spid="_x0000_s14" name="" r:id="rId35" imgW="152400" imgH="215900" progId="Equation.KSEE3">
                  <p:embed/>
                </p:oleObj>
              </mc:Choice>
              <mc:Fallback>
                <p:oleObj name="" r:id="rId35" imgW="152400" imgH="215900" progId="Equation.KSEE3">
                  <p:embed/>
                  <p:pic>
                    <p:nvPicPr>
                      <p:cNvPr id="0" name="图片 13"/>
                      <p:cNvPicPr/>
                      <p:nvPr/>
                    </p:nvPicPr>
                    <p:blipFill>
                      <a:blip r:embed="rId36"/>
                      <a:stretch>
                        <a:fillRect/>
                      </a:stretch>
                    </p:blipFill>
                    <p:spPr>
                      <a:xfrm>
                        <a:off x="2689860" y="2134870"/>
                        <a:ext cx="333375" cy="48895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5" grpId="0" bldLvl="0" animBg="1"/>
      <p:bldP spid="46" grpId="0" bldLvl="0" animBg="1"/>
      <p:bldP spid="47" grpId="0" bldLvl="0" animBg="1"/>
      <p:bldP spid="84" grpId="0" bldLvl="0" animBg="1"/>
      <p:bldP spid="83" grpId="0" bldLvl="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線單箭頭接點 13"/>
          <p:cNvCxnSpPr/>
          <p:nvPr/>
        </p:nvCxnSpPr>
        <p:spPr>
          <a:xfrm>
            <a:off x="7652115" y="1883492"/>
            <a:ext cx="599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橢圓 15"/>
          <p:cNvSpPr/>
          <p:nvPr/>
        </p:nvSpPr>
        <p:spPr>
          <a:xfrm>
            <a:off x="7087131" y="1475321"/>
            <a:ext cx="772783" cy="77278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graphicFrame>
        <p:nvGraphicFramePr>
          <p:cNvPr id="17" name="Object 12"/>
          <p:cNvGraphicFramePr>
            <a:graphicFrameLocks noChangeAspect="1"/>
          </p:cNvGraphicFramePr>
          <p:nvPr/>
        </p:nvGraphicFramePr>
        <p:xfrm>
          <a:off x="8293100" y="1654175"/>
          <a:ext cx="387350" cy="457200"/>
        </p:xfrm>
        <a:graphic>
          <a:graphicData uri="http://schemas.openxmlformats.org/presentationml/2006/ole">
            <mc:AlternateContent xmlns:mc="http://schemas.openxmlformats.org/markup-compatibility/2006">
              <mc:Choice xmlns:v="urn:schemas-microsoft-com:vml" Requires="v">
                <p:oleObj spid="_x0000_s31864" name="方程式" r:id="rId1" imgW="3352800" imgH="3962400" progId="Equation.3">
                  <p:embed/>
                </p:oleObj>
              </mc:Choice>
              <mc:Fallback>
                <p:oleObj name="方程式" r:id="rId1" imgW="3352800" imgH="3962400" progId="Equation.3">
                  <p:embed/>
                  <p:pic>
                    <p:nvPicPr>
                      <p:cNvPr id="0" name="Object 12"/>
                      <p:cNvPicPr>
                        <a:picLocks noChangeAspect="1" noChangeArrowheads="1"/>
                      </p:cNvPicPr>
                      <p:nvPr/>
                    </p:nvPicPr>
                    <p:blipFill>
                      <a:blip r:embed="rId2"/>
                      <a:srcRect/>
                      <a:stretch>
                        <a:fillRect/>
                      </a:stretch>
                    </p:blipFill>
                    <p:spPr bwMode="auto">
                      <a:xfrm>
                        <a:off x="8293100" y="1654175"/>
                        <a:ext cx="387350" cy="457200"/>
                      </a:xfrm>
                      <a:prstGeom prst="rect">
                        <a:avLst/>
                      </a:prstGeom>
                      <a:noFill/>
                    </p:spPr>
                  </p:pic>
                </p:oleObj>
              </mc:Fallback>
            </mc:AlternateContent>
          </a:graphicData>
        </a:graphic>
      </p:graphicFrame>
      <p:grpSp>
        <p:nvGrpSpPr>
          <p:cNvPr id="18" name="群組 17"/>
          <p:cNvGrpSpPr/>
          <p:nvPr/>
        </p:nvGrpSpPr>
        <p:grpSpPr>
          <a:xfrm>
            <a:off x="5953203" y="1615832"/>
            <a:ext cx="520319" cy="520320"/>
            <a:chOff x="3342651" y="3507082"/>
            <a:chExt cx="520319" cy="520319"/>
          </a:xfrm>
        </p:grpSpPr>
        <p:sp>
          <p:nvSpPr>
            <p:cNvPr id="19" name="矩形 18"/>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1865" name="方程式" r:id="rId3" imgW="3352800" imgH="3352800" progId="Equation.3">
                    <p:embed/>
                  </p:oleObj>
                </mc:Choice>
                <mc:Fallback>
                  <p:oleObj name="方程式" r:id="rId3" imgW="3352800" imgH="3352800" progId="Equation.3">
                    <p:embed/>
                    <p:pic>
                      <p:nvPicPr>
                        <p:cNvPr id="0"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21" name="Object 12"/>
          <p:cNvGraphicFramePr>
            <a:graphicFrameLocks noChangeAspect="1"/>
          </p:cNvGraphicFramePr>
          <p:nvPr/>
        </p:nvGraphicFramePr>
        <p:xfrm>
          <a:off x="6618178" y="1440413"/>
          <a:ext cx="352425" cy="350838"/>
        </p:xfrm>
        <a:graphic>
          <a:graphicData uri="http://schemas.openxmlformats.org/presentationml/2006/ole">
            <mc:AlternateContent xmlns:mc="http://schemas.openxmlformats.org/markup-compatibility/2006">
              <mc:Choice xmlns:v="urn:schemas-microsoft-com:vml" Requires="v">
                <p:oleObj spid="_x0000_s31866" name="方程式" r:id="rId5" imgW="3048000" imgH="3048000" progId="Equation.3">
                  <p:embed/>
                </p:oleObj>
              </mc:Choice>
              <mc:Fallback>
                <p:oleObj name="方程式" r:id="rId5" imgW="3048000" imgH="3048000" progId="Equation.3">
                  <p:embed/>
                  <p:pic>
                    <p:nvPicPr>
                      <p:cNvPr id="0" name="Object 12"/>
                      <p:cNvPicPr>
                        <a:picLocks noChangeAspect="1" noChangeArrowheads="1"/>
                      </p:cNvPicPr>
                      <p:nvPr/>
                    </p:nvPicPr>
                    <p:blipFill>
                      <a:blip r:embed="rId6"/>
                      <a:srcRect/>
                      <a:stretch>
                        <a:fillRect/>
                      </a:stretch>
                    </p:blipFill>
                    <p:spPr bwMode="auto">
                      <a:xfrm>
                        <a:off x="6618178" y="1440413"/>
                        <a:ext cx="352425" cy="350838"/>
                      </a:xfrm>
                      <a:prstGeom prst="rect">
                        <a:avLst/>
                      </a:prstGeom>
                      <a:noFill/>
                    </p:spPr>
                  </p:pic>
                </p:oleObj>
              </mc:Fallback>
            </mc:AlternateContent>
          </a:graphicData>
        </a:graphic>
      </p:graphicFrame>
      <p:cxnSp>
        <p:nvCxnSpPr>
          <p:cNvPr id="22" name="直線單箭頭接點 21"/>
          <p:cNvCxnSpPr/>
          <p:nvPr/>
        </p:nvCxnSpPr>
        <p:spPr>
          <a:xfrm flipV="1">
            <a:off x="6485217" y="1883492"/>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12"/>
          <p:cNvGraphicFramePr>
            <a:graphicFrameLocks noChangeAspect="1"/>
          </p:cNvGraphicFramePr>
          <p:nvPr/>
        </p:nvGraphicFramePr>
        <p:xfrm>
          <a:off x="5269360" y="719060"/>
          <a:ext cx="493712" cy="595312"/>
        </p:xfrm>
        <a:graphic>
          <a:graphicData uri="http://schemas.openxmlformats.org/presentationml/2006/ole">
            <mc:AlternateContent xmlns:mc="http://schemas.openxmlformats.org/markup-compatibility/2006">
              <mc:Choice xmlns:v="urn:schemas-microsoft-com:vml" Requires="v">
                <p:oleObj spid="_x0000_s31867" name="方程式" r:id="rId7" imgW="4267200" imgH="5181600" progId="Equation.3">
                  <p:embed/>
                </p:oleObj>
              </mc:Choice>
              <mc:Fallback>
                <p:oleObj name="方程式" r:id="rId7" imgW="4267200" imgH="5181600" progId="Equation.3">
                  <p:embed/>
                  <p:pic>
                    <p:nvPicPr>
                      <p:cNvPr id="0" name="Object 12"/>
                      <p:cNvPicPr>
                        <a:picLocks noChangeAspect="1" noChangeArrowheads="1"/>
                      </p:cNvPicPr>
                      <p:nvPr/>
                    </p:nvPicPr>
                    <p:blipFill>
                      <a:blip r:embed="rId8"/>
                      <a:srcRect/>
                      <a:stretch>
                        <a:fillRect/>
                      </a:stretch>
                    </p:blipFill>
                    <p:spPr bwMode="auto">
                      <a:xfrm>
                        <a:off x="5269360" y="719060"/>
                        <a:ext cx="493712" cy="595312"/>
                      </a:xfrm>
                      <a:prstGeom prst="rect">
                        <a:avLst/>
                      </a:prstGeom>
                      <a:noFill/>
                    </p:spPr>
                  </p:pic>
                </p:oleObj>
              </mc:Fallback>
            </mc:AlternateContent>
          </a:graphicData>
        </a:graphic>
      </p:graphicFrame>
      <p:graphicFrame>
        <p:nvGraphicFramePr>
          <p:cNvPr id="25" name="Object 12"/>
          <p:cNvGraphicFramePr>
            <a:graphicFrameLocks noChangeAspect="1"/>
          </p:cNvGraphicFramePr>
          <p:nvPr/>
        </p:nvGraphicFramePr>
        <p:xfrm>
          <a:off x="5228652" y="1664427"/>
          <a:ext cx="528637" cy="595312"/>
        </p:xfrm>
        <a:graphic>
          <a:graphicData uri="http://schemas.openxmlformats.org/presentationml/2006/ole">
            <mc:AlternateContent xmlns:mc="http://schemas.openxmlformats.org/markup-compatibility/2006">
              <mc:Choice xmlns:v="urn:schemas-microsoft-com:vml" Requires="v">
                <p:oleObj spid="_x0000_s31868" name="方程式" r:id="rId9" imgW="4572000" imgH="5181600" progId="Equation.3">
                  <p:embed/>
                </p:oleObj>
              </mc:Choice>
              <mc:Fallback>
                <p:oleObj name="方程式" r:id="rId9" imgW="4572000" imgH="5181600" progId="Equation.3">
                  <p:embed/>
                  <p:pic>
                    <p:nvPicPr>
                      <p:cNvPr id="0" name="Object 12"/>
                      <p:cNvPicPr>
                        <a:picLocks noChangeAspect="1" noChangeArrowheads="1"/>
                      </p:cNvPicPr>
                      <p:nvPr/>
                    </p:nvPicPr>
                    <p:blipFill>
                      <a:blip r:embed="rId10"/>
                      <a:srcRect/>
                      <a:stretch>
                        <a:fillRect/>
                      </a:stretch>
                    </p:blipFill>
                    <p:spPr bwMode="auto">
                      <a:xfrm>
                        <a:off x="5228652" y="1664427"/>
                        <a:ext cx="528637" cy="595312"/>
                      </a:xfrm>
                      <a:prstGeom prst="rect">
                        <a:avLst/>
                      </a:prstGeom>
                      <a:noFill/>
                    </p:spPr>
                  </p:pic>
                </p:oleObj>
              </mc:Fallback>
            </mc:AlternateContent>
          </a:graphicData>
        </a:graphic>
      </p:graphicFrame>
      <p:cxnSp>
        <p:nvCxnSpPr>
          <p:cNvPr id="26" name="直線單箭頭接點 25"/>
          <p:cNvCxnSpPr>
            <a:endCxn id="19" idx="1"/>
          </p:cNvCxnSpPr>
          <p:nvPr/>
        </p:nvCxnSpPr>
        <p:spPr>
          <a:xfrm>
            <a:off x="5079230" y="888325"/>
            <a:ext cx="873973" cy="9876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a:endCxn id="19" idx="1"/>
          </p:cNvCxnSpPr>
          <p:nvPr/>
        </p:nvCxnSpPr>
        <p:spPr>
          <a:xfrm flipV="1">
            <a:off x="5079230" y="1875992"/>
            <a:ext cx="873973" cy="94106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1" name="圖片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0926" y="3382819"/>
            <a:ext cx="4133969" cy="3100476"/>
          </a:xfrm>
          <a:prstGeom prst="rect">
            <a:avLst/>
          </a:prstGeom>
        </p:spPr>
      </p:pic>
      <p:sp>
        <p:nvSpPr>
          <p:cNvPr id="32" name="文字方塊 31"/>
          <p:cNvSpPr txBox="1"/>
          <p:nvPr/>
        </p:nvSpPr>
        <p:spPr>
          <a:xfrm>
            <a:off x="5074203" y="5430263"/>
            <a:ext cx="1509530" cy="400110"/>
          </a:xfrm>
          <a:prstGeom prst="rect">
            <a:avLst/>
          </a:prstGeom>
          <a:noFill/>
        </p:spPr>
        <p:txBody>
          <a:bodyPr wrap="square" rtlCol="0">
            <a:spAutoFit/>
          </a:bodyPr>
          <a:lstStyle/>
          <a:p>
            <a:pPr algn="ctr"/>
            <a:r>
              <a:rPr lang="en-US" altLang="zh-TW" sz="2000" b="1" dirty="0"/>
              <a:t>(</a:t>
            </a:r>
            <a:r>
              <a:rPr lang="en-US" altLang="zh-TW" sz="2000" b="1" dirty="0">
                <a:solidFill>
                  <a:srgbClr val="0000FF"/>
                </a:solidFill>
              </a:rPr>
              <a:t>0.27</a:t>
            </a:r>
            <a:r>
              <a:rPr lang="en-US" altLang="zh-TW" sz="2000" b="1" dirty="0"/>
              <a:t>, </a:t>
            </a:r>
            <a:r>
              <a:rPr lang="en-US" altLang="zh-TW" sz="2000" b="1" dirty="0">
                <a:solidFill>
                  <a:srgbClr val="00B050"/>
                </a:solidFill>
              </a:rPr>
              <a:t>0.27</a:t>
            </a:r>
            <a:r>
              <a:rPr lang="en-US" altLang="zh-TW" sz="2000" b="1" dirty="0"/>
              <a:t>)</a:t>
            </a:r>
            <a:endParaRPr lang="zh-TW" altLang="en-US" sz="2000" b="1" dirty="0"/>
          </a:p>
        </p:txBody>
      </p:sp>
      <p:sp>
        <p:nvSpPr>
          <p:cNvPr id="33" name="文字方塊 32"/>
          <p:cNvSpPr txBox="1"/>
          <p:nvPr/>
        </p:nvSpPr>
        <p:spPr>
          <a:xfrm>
            <a:off x="5439169" y="3986697"/>
            <a:ext cx="1509530" cy="400110"/>
          </a:xfrm>
          <a:prstGeom prst="rect">
            <a:avLst/>
          </a:prstGeom>
          <a:noFill/>
        </p:spPr>
        <p:txBody>
          <a:bodyPr wrap="square" rtlCol="0">
            <a:spAutoFit/>
          </a:bodyPr>
          <a:lstStyle/>
          <a:p>
            <a:pPr algn="ctr"/>
            <a:r>
              <a:rPr lang="en-US" altLang="zh-TW" sz="2000" b="1" dirty="0"/>
              <a:t>(</a:t>
            </a:r>
            <a:r>
              <a:rPr lang="en-US" altLang="zh-TW" sz="2000" b="1" dirty="0">
                <a:solidFill>
                  <a:srgbClr val="0000FF"/>
                </a:solidFill>
              </a:rPr>
              <a:t>0.73</a:t>
            </a:r>
            <a:r>
              <a:rPr lang="en-US" altLang="zh-TW" sz="2000" b="1" dirty="0"/>
              <a:t>, </a:t>
            </a:r>
            <a:r>
              <a:rPr lang="en-US" altLang="zh-TW" sz="2000" b="1" dirty="0">
                <a:solidFill>
                  <a:srgbClr val="00B050"/>
                </a:solidFill>
              </a:rPr>
              <a:t>0.05</a:t>
            </a:r>
            <a:r>
              <a:rPr lang="en-US" altLang="zh-TW" sz="2000" b="1" dirty="0"/>
              <a:t>)</a:t>
            </a:r>
            <a:endParaRPr lang="zh-TW" altLang="en-US" sz="2000" b="1" dirty="0"/>
          </a:p>
        </p:txBody>
      </p:sp>
      <p:sp>
        <p:nvSpPr>
          <p:cNvPr id="34" name="文字方塊 33"/>
          <p:cNvSpPr txBox="1"/>
          <p:nvPr/>
        </p:nvSpPr>
        <p:spPr>
          <a:xfrm>
            <a:off x="7223902" y="5468563"/>
            <a:ext cx="1509530" cy="400110"/>
          </a:xfrm>
          <a:prstGeom prst="rect">
            <a:avLst/>
          </a:prstGeom>
          <a:noFill/>
        </p:spPr>
        <p:txBody>
          <a:bodyPr wrap="square" rtlCol="0">
            <a:spAutoFit/>
          </a:bodyPr>
          <a:lstStyle/>
          <a:p>
            <a:pPr algn="ctr"/>
            <a:r>
              <a:rPr lang="en-US" altLang="zh-TW" sz="2000" b="1" dirty="0"/>
              <a:t>(</a:t>
            </a:r>
            <a:r>
              <a:rPr lang="en-US" altLang="zh-TW" sz="2000" b="1" dirty="0">
                <a:solidFill>
                  <a:srgbClr val="0000FF"/>
                </a:solidFill>
              </a:rPr>
              <a:t>0.05</a:t>
            </a:r>
            <a:r>
              <a:rPr lang="en-US" altLang="zh-TW" sz="2000" b="1" dirty="0"/>
              <a:t>,</a:t>
            </a:r>
            <a:r>
              <a:rPr lang="en-US" altLang="zh-TW" sz="2000" b="1" dirty="0">
                <a:solidFill>
                  <a:srgbClr val="00B050"/>
                </a:solidFill>
              </a:rPr>
              <a:t>0.73</a:t>
            </a:r>
            <a:r>
              <a:rPr lang="en-US" altLang="zh-TW" sz="2000" b="1" dirty="0"/>
              <a:t>)</a:t>
            </a:r>
            <a:endParaRPr lang="zh-TW" altLang="en-US" sz="2000" b="1" dirty="0"/>
          </a:p>
        </p:txBody>
      </p:sp>
      <p:cxnSp>
        <p:nvCxnSpPr>
          <p:cNvPr id="35" name="直線接點 34"/>
          <p:cNvCxnSpPr/>
          <p:nvPr/>
        </p:nvCxnSpPr>
        <p:spPr>
          <a:xfrm flipH="1" flipV="1">
            <a:off x="4917233" y="4189075"/>
            <a:ext cx="2518620" cy="2129286"/>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文字方塊 57"/>
              <p:cNvSpPr txBox="1"/>
              <p:nvPr/>
            </p:nvSpPr>
            <p:spPr>
              <a:xfrm>
                <a:off x="5909471" y="6210643"/>
                <a:ext cx="1509530"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TW" sz="2400" i="1">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m:oMathPara>
                </a14:m>
                <a:endParaRPr lang="zh-TW" altLang="en-US" sz="2400" b="1" baseline="-25000" dirty="0">
                  <a:solidFill>
                    <a:srgbClr val="0000FF"/>
                  </a:solidFill>
                </a:endParaRPr>
              </a:p>
            </p:txBody>
          </p:sp>
        </mc:Choice>
        <mc:Fallback>
          <p:sp>
            <p:nvSpPr>
              <p:cNvPr id="58" name="文字方塊 57"/>
              <p:cNvSpPr txBox="1">
                <a:spLocks noRot="1" noChangeAspect="1" noMove="1" noResize="1" noEditPoints="1" noAdjustHandles="1" noChangeArrowheads="1" noChangeShapeType="1" noTextEdit="1"/>
              </p:cNvSpPr>
              <p:nvPr/>
            </p:nvSpPr>
            <p:spPr>
              <a:xfrm>
                <a:off x="5909471" y="6210643"/>
                <a:ext cx="1509530" cy="461665"/>
              </a:xfrm>
              <a:prstGeom prst="rect">
                <a:avLst/>
              </a:prstGeom>
              <a:blipFill rotWithShape="1">
                <a:blip r:embed="rId12"/>
                <a:stretch>
                  <a:fillRect b="-263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9" name="文字方塊 58"/>
              <p:cNvSpPr txBox="1"/>
              <p:nvPr/>
            </p:nvSpPr>
            <p:spPr>
              <a:xfrm>
                <a:off x="4402070" y="4626734"/>
                <a:ext cx="64536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TW" sz="2400" i="1">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m:oMathPara>
                </a14:m>
                <a:endParaRPr lang="zh-TW" altLang="en-US" sz="2400" b="1" baseline="-25000" dirty="0">
                  <a:solidFill>
                    <a:srgbClr val="00B050"/>
                  </a:solidFill>
                </a:endParaRPr>
              </a:p>
            </p:txBody>
          </p:sp>
        </mc:Choice>
        <mc:Fallback>
          <p:sp>
            <p:nvSpPr>
              <p:cNvPr id="59" name="文字方塊 58"/>
              <p:cNvSpPr txBox="1">
                <a:spLocks noRot="1" noChangeAspect="1" noMove="1" noResize="1" noEditPoints="1" noAdjustHandles="1" noChangeArrowheads="1" noChangeShapeType="1" noTextEdit="1"/>
              </p:cNvSpPr>
              <p:nvPr/>
            </p:nvSpPr>
            <p:spPr>
              <a:xfrm>
                <a:off x="4402070" y="4626734"/>
                <a:ext cx="645368" cy="461665"/>
              </a:xfrm>
              <a:prstGeom prst="rect">
                <a:avLst/>
              </a:prstGeom>
              <a:blipFill rotWithShape="1">
                <a:blip r:embed="rId13"/>
                <a:stretch>
                  <a:fillRect b="-2632"/>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0" name="文字方塊 59"/>
              <p:cNvSpPr txBox="1"/>
              <p:nvPr/>
            </p:nvSpPr>
            <p:spPr>
              <a:xfrm>
                <a:off x="4171791" y="643163"/>
                <a:ext cx="1509530"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TW" sz="2400" i="1">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m:oMathPara>
                </a14:m>
                <a:endParaRPr lang="zh-TW" altLang="en-US" sz="2400" b="1" baseline="-25000" dirty="0">
                  <a:solidFill>
                    <a:srgbClr val="0000FF"/>
                  </a:solidFill>
                </a:endParaRPr>
              </a:p>
            </p:txBody>
          </p:sp>
        </mc:Choice>
        <mc:Fallback>
          <p:sp>
            <p:nvSpPr>
              <p:cNvPr id="60" name="文字方塊 59"/>
              <p:cNvSpPr txBox="1">
                <a:spLocks noRot="1" noChangeAspect="1" noMove="1" noResize="1" noEditPoints="1" noAdjustHandles="1" noChangeArrowheads="1" noChangeShapeType="1" noTextEdit="1"/>
              </p:cNvSpPr>
              <p:nvPr/>
            </p:nvSpPr>
            <p:spPr>
              <a:xfrm>
                <a:off x="4171791" y="643163"/>
                <a:ext cx="1509530" cy="461665"/>
              </a:xfrm>
              <a:prstGeom prst="rect">
                <a:avLst/>
              </a:prstGeom>
              <a:blipFill rotWithShape="1">
                <a:blip r:embed="rId14"/>
                <a:stretch>
                  <a:fillRect b="-4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1" name="文字方塊 60"/>
              <p:cNvSpPr txBox="1"/>
              <p:nvPr/>
            </p:nvSpPr>
            <p:spPr>
              <a:xfrm>
                <a:off x="4603872" y="2606128"/>
                <a:ext cx="64536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TW" sz="2400" i="1">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m:oMathPara>
                </a14:m>
                <a:endParaRPr lang="zh-TW" altLang="en-US" sz="2400" b="1" baseline="-25000" dirty="0">
                  <a:solidFill>
                    <a:srgbClr val="00B050"/>
                  </a:solidFill>
                </a:endParaRPr>
              </a:p>
            </p:txBody>
          </p:sp>
        </mc:Choice>
        <mc:Fallback>
          <p:sp>
            <p:nvSpPr>
              <p:cNvPr id="61" name="文字方塊 60"/>
              <p:cNvSpPr txBox="1">
                <a:spLocks noRot="1" noChangeAspect="1" noMove="1" noResize="1" noEditPoints="1" noAdjustHandles="1" noChangeArrowheads="1" noChangeShapeType="1" noTextEdit="1"/>
              </p:cNvSpPr>
              <p:nvPr/>
            </p:nvSpPr>
            <p:spPr>
              <a:xfrm>
                <a:off x="4603872" y="2606128"/>
                <a:ext cx="645368" cy="461665"/>
              </a:xfrm>
              <a:prstGeom prst="rect">
                <a:avLst/>
              </a:prstGeom>
              <a:blipFill rotWithShape="1">
                <a:blip r:embed="rId15"/>
                <a:stretch>
                  <a:fillRect b="-4000"/>
                </a:stretch>
              </a:blipFill>
            </p:spPr>
            <p:txBody>
              <a:bodyPr/>
              <a:lstStyle/>
              <a:p>
                <a:r>
                  <a:rPr lang="zh-TW" altLang="en-US">
                    <a:noFill/>
                  </a:rPr>
                  <a:t> </a:t>
                </a:r>
                <a:endParaRPr lang="zh-TW" altLang="en-US">
                  <a:noFill/>
                </a:endParaRPr>
              </a:p>
            </p:txBody>
          </p:sp>
        </mc:Fallback>
      </mc:AlternateContent>
      <p:grpSp>
        <p:nvGrpSpPr>
          <p:cNvPr id="43" name="群組 42"/>
          <p:cNvGrpSpPr/>
          <p:nvPr/>
        </p:nvGrpSpPr>
        <p:grpSpPr>
          <a:xfrm>
            <a:off x="0" y="3250499"/>
            <a:ext cx="4606584" cy="3540861"/>
            <a:chOff x="4836970" y="3282548"/>
            <a:chExt cx="4606584" cy="3540861"/>
          </a:xfrm>
        </p:grpSpPr>
        <p:pic>
          <p:nvPicPr>
            <p:cNvPr id="50" name="圖片 4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836970" y="3282548"/>
              <a:ext cx="4606584" cy="3454938"/>
            </a:xfrm>
            <a:prstGeom prst="rect">
              <a:avLst/>
            </a:prstGeom>
          </p:spPr>
        </p:pic>
        <p:graphicFrame>
          <p:nvGraphicFramePr>
            <p:cNvPr id="62" name="Object 12"/>
            <p:cNvGraphicFramePr>
              <a:graphicFrameLocks noChangeAspect="1"/>
            </p:cNvGraphicFramePr>
            <p:nvPr/>
          </p:nvGraphicFramePr>
          <p:xfrm>
            <a:off x="7033355" y="6226509"/>
            <a:ext cx="423862" cy="596900"/>
          </p:xfrm>
          <a:graphic>
            <a:graphicData uri="http://schemas.openxmlformats.org/presentationml/2006/ole">
              <mc:AlternateContent xmlns:mc="http://schemas.openxmlformats.org/markup-compatibility/2006">
                <mc:Choice xmlns:v="urn:schemas-microsoft-com:vml" Requires="v">
                  <p:oleObj spid="_x0000_s31869" name="方程式" r:id="rId17" imgW="3657600" imgH="5181600" progId="Equation.3">
                    <p:embed/>
                  </p:oleObj>
                </mc:Choice>
                <mc:Fallback>
                  <p:oleObj name="方程式" r:id="rId17" imgW="3657600" imgH="5181600" progId="Equation.3">
                    <p:embed/>
                    <p:pic>
                      <p:nvPicPr>
                        <p:cNvPr id="0" name="Object 12"/>
                        <p:cNvPicPr>
                          <a:picLocks noChangeAspect="1" noChangeArrowheads="1"/>
                        </p:cNvPicPr>
                        <p:nvPr/>
                      </p:nvPicPr>
                      <p:blipFill>
                        <a:blip r:embed="rId18"/>
                        <a:srcRect/>
                        <a:stretch>
                          <a:fillRect/>
                        </a:stretch>
                      </p:blipFill>
                      <p:spPr bwMode="auto">
                        <a:xfrm>
                          <a:off x="7033355" y="6226509"/>
                          <a:ext cx="423862" cy="596900"/>
                        </a:xfrm>
                        <a:prstGeom prst="rect">
                          <a:avLst/>
                        </a:prstGeom>
                        <a:noFill/>
                      </p:spPr>
                    </p:pic>
                  </p:oleObj>
                </mc:Fallback>
              </mc:AlternateContent>
            </a:graphicData>
          </a:graphic>
        </p:graphicFrame>
        <p:graphicFrame>
          <p:nvGraphicFramePr>
            <p:cNvPr id="63" name="Object 12"/>
            <p:cNvGraphicFramePr>
              <a:graphicFrameLocks noChangeAspect="1"/>
            </p:cNvGraphicFramePr>
            <p:nvPr/>
          </p:nvGraphicFramePr>
          <p:xfrm>
            <a:off x="5201667" y="4888519"/>
            <a:ext cx="19050" cy="25400"/>
          </p:xfrm>
          <a:graphic>
            <a:graphicData uri="http://schemas.openxmlformats.org/presentationml/2006/ole">
              <mc:AlternateContent xmlns:mc="http://schemas.openxmlformats.org/markup-compatibility/2006">
                <mc:Choice xmlns:v="urn:schemas-microsoft-com:vml" Requires="v">
                  <p:oleObj spid="_x0000_s31870" name="方程式" r:id="rId19" imgW="165100" imgH="215900" progId="Equation.3">
                    <p:embed/>
                  </p:oleObj>
                </mc:Choice>
                <mc:Fallback>
                  <p:oleObj name="方程式" r:id="rId19" imgW="165100" imgH="215900" progId="Equation.3">
                    <p:embed/>
                    <p:pic>
                      <p:nvPicPr>
                        <p:cNvPr id="0" name="Object 12"/>
                        <p:cNvPicPr>
                          <a:picLocks noChangeAspect="1" noChangeArrowheads="1"/>
                        </p:cNvPicPr>
                        <p:nvPr/>
                      </p:nvPicPr>
                      <p:blipFill>
                        <a:blip r:embed="rId20"/>
                        <a:srcRect/>
                        <a:stretch>
                          <a:fillRect/>
                        </a:stretch>
                      </p:blipFill>
                      <p:spPr bwMode="auto">
                        <a:xfrm>
                          <a:off x="5201667" y="4888519"/>
                          <a:ext cx="19050" cy="25400"/>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64" name="文字方塊 63"/>
                <p:cNvSpPr txBox="1"/>
                <p:nvPr/>
              </p:nvSpPr>
              <p:spPr>
                <a:xfrm>
                  <a:off x="7547993" y="3859277"/>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=0.27</a:t>
                  </a:r>
                  <a:endParaRPr lang="zh-TW" altLang="en-US" sz="2400" b="1" dirty="0">
                    <a:solidFill>
                      <a:srgbClr val="00B050"/>
                    </a:solidFill>
                  </a:endParaRPr>
                </a:p>
              </p:txBody>
            </p:sp>
          </mc:Choice>
          <mc:Fallback>
            <p:sp>
              <p:nvSpPr>
                <p:cNvPr id="64" name="文字方塊 63"/>
                <p:cNvSpPr txBox="1">
                  <a:spLocks noRot="1" noChangeAspect="1" noMove="1" noResize="1" noEditPoints="1" noAdjustHandles="1" noChangeArrowheads="1" noChangeShapeType="1" noTextEdit="1"/>
                </p:cNvSpPr>
                <p:nvPr/>
              </p:nvSpPr>
              <p:spPr>
                <a:xfrm>
                  <a:off x="7547993" y="3859277"/>
                  <a:ext cx="1195649" cy="461665"/>
                </a:xfrm>
                <a:prstGeom prst="rect">
                  <a:avLst/>
                </a:prstGeom>
                <a:blipFill rotWithShape="1">
                  <a:blip r:embed="rId21"/>
                  <a:stretch>
                    <a:fillRect t="-10526" r="-6633"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5" name="文字方塊 64"/>
                <p:cNvSpPr txBox="1"/>
                <p:nvPr/>
              </p:nvSpPr>
              <p:spPr>
                <a:xfrm>
                  <a:off x="7547993" y="5697416"/>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=0.73</a:t>
                  </a:r>
                  <a:endParaRPr lang="zh-TW" altLang="en-US" sz="2400" b="1" dirty="0">
                    <a:solidFill>
                      <a:srgbClr val="00B050"/>
                    </a:solidFill>
                  </a:endParaRPr>
                </a:p>
              </p:txBody>
            </p:sp>
          </mc:Choice>
          <mc:Fallback>
            <p:sp>
              <p:nvSpPr>
                <p:cNvPr id="65" name="文字方塊 64"/>
                <p:cNvSpPr txBox="1">
                  <a:spLocks noRot="1" noChangeAspect="1" noMove="1" noResize="1" noEditPoints="1" noAdjustHandles="1" noChangeArrowheads="1" noChangeShapeType="1" noTextEdit="1"/>
                </p:cNvSpPr>
                <p:nvPr/>
              </p:nvSpPr>
              <p:spPr>
                <a:xfrm>
                  <a:off x="7547993" y="5697416"/>
                  <a:ext cx="1195649" cy="461665"/>
                </a:xfrm>
                <a:prstGeom prst="rect">
                  <a:avLst/>
                </a:prstGeom>
                <a:blipFill rotWithShape="1">
                  <a:blip r:embed="rId22"/>
                  <a:stretch>
                    <a:fillRect t="-10526" r="-6633"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6" name="文字方塊 65"/>
                <p:cNvSpPr txBox="1"/>
                <p:nvPr/>
              </p:nvSpPr>
              <p:spPr>
                <a:xfrm>
                  <a:off x="5614226" y="5638505"/>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=0.27</a:t>
                  </a:r>
                  <a:endParaRPr lang="zh-TW" altLang="en-US" sz="2400" b="1" dirty="0">
                    <a:solidFill>
                      <a:srgbClr val="00B050"/>
                    </a:solidFill>
                  </a:endParaRPr>
                </a:p>
              </p:txBody>
            </p:sp>
          </mc:Choice>
          <mc:Fallback>
            <p:sp>
              <p:nvSpPr>
                <p:cNvPr id="66" name="文字方塊 65"/>
                <p:cNvSpPr txBox="1">
                  <a:spLocks noRot="1" noChangeAspect="1" noMove="1" noResize="1" noEditPoints="1" noAdjustHandles="1" noChangeArrowheads="1" noChangeShapeType="1" noTextEdit="1"/>
                </p:cNvSpPr>
                <p:nvPr/>
              </p:nvSpPr>
              <p:spPr>
                <a:xfrm>
                  <a:off x="5614226" y="5638505"/>
                  <a:ext cx="1195649" cy="461665"/>
                </a:xfrm>
                <a:prstGeom prst="rect">
                  <a:avLst/>
                </a:prstGeom>
                <a:blipFill rotWithShape="1">
                  <a:blip r:embed="rId23"/>
                  <a:stretch>
                    <a:fillRect t="-10667" r="-6633" b="-30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7" name="文字方塊 66"/>
                <p:cNvSpPr txBox="1"/>
                <p:nvPr/>
              </p:nvSpPr>
              <p:spPr>
                <a:xfrm>
                  <a:off x="5605044" y="3873021"/>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B050"/>
                              </a:solidFill>
                              <a:latin typeface="Cambria Math" panose="02040503050406030204" pitchFamily="18" charset="0"/>
                            </a:rPr>
                          </m:ctrlPr>
                        </m:sSubSupPr>
                        <m:e>
                          <m:r>
                            <a:rPr lang="en-US" altLang="zh-TW" sz="2400" i="1">
                              <a:solidFill>
                                <a:srgbClr val="00B050"/>
                              </a:solidFill>
                              <a:latin typeface="Cambria Math" panose="02040503050406030204" pitchFamily="18" charset="0"/>
                            </a:rPr>
                            <m:t>𝑥</m:t>
                          </m:r>
                        </m:e>
                        <m:sub>
                          <m:r>
                            <a:rPr lang="en-US" altLang="zh-TW" sz="2400" i="1">
                              <a:solidFill>
                                <a:srgbClr val="00B050"/>
                              </a:solidFill>
                              <a:latin typeface="Cambria Math" panose="02040503050406030204" pitchFamily="18" charset="0"/>
                            </a:rPr>
                            <m:t>2</m:t>
                          </m:r>
                        </m:sub>
                        <m:sup>
                          <m:r>
                            <a:rPr lang="en-US" altLang="zh-TW" sz="2400" i="1">
                              <a:solidFill>
                                <a:srgbClr val="00B050"/>
                              </a:solidFill>
                              <a:latin typeface="Cambria Math" panose="02040503050406030204" pitchFamily="18" charset="0"/>
                            </a:rPr>
                            <m:t>′</m:t>
                          </m:r>
                        </m:sup>
                      </m:sSubSup>
                    </m:oMath>
                  </a14:m>
                  <a:r>
                    <a:rPr lang="en-US" altLang="zh-TW" sz="2400" b="1" dirty="0">
                      <a:solidFill>
                        <a:srgbClr val="00B050"/>
                      </a:solidFill>
                    </a:rPr>
                    <a:t>=0.05</a:t>
                  </a:r>
                  <a:endParaRPr lang="zh-TW" altLang="en-US" sz="2400" b="1" dirty="0">
                    <a:solidFill>
                      <a:srgbClr val="00B050"/>
                    </a:solidFill>
                  </a:endParaRPr>
                </a:p>
              </p:txBody>
            </p:sp>
          </mc:Choice>
          <mc:Fallback>
            <p:sp>
              <p:nvSpPr>
                <p:cNvPr id="67" name="文字方塊 66"/>
                <p:cNvSpPr txBox="1">
                  <a:spLocks noRot="1" noChangeAspect="1" noMove="1" noResize="1" noEditPoints="1" noAdjustHandles="1" noChangeArrowheads="1" noChangeShapeType="1" noTextEdit="1"/>
                </p:cNvSpPr>
                <p:nvPr/>
              </p:nvSpPr>
              <p:spPr>
                <a:xfrm>
                  <a:off x="5605044" y="3873021"/>
                  <a:ext cx="1195649" cy="461665"/>
                </a:xfrm>
                <a:prstGeom prst="rect">
                  <a:avLst/>
                </a:prstGeom>
                <a:blipFill rotWithShape="1">
                  <a:blip r:embed="rId24"/>
                  <a:stretch>
                    <a:fillRect t="-10526" r="-7143" b="-28947"/>
                  </a:stretch>
                </a:blipFill>
              </p:spPr>
              <p:txBody>
                <a:bodyPr/>
                <a:lstStyle/>
                <a:p>
                  <a:r>
                    <a:rPr lang="zh-TW" altLang="en-US">
                      <a:noFill/>
                    </a:rPr>
                    <a:t> </a:t>
                  </a:r>
                  <a:endParaRPr lang="zh-TW" altLang="en-US">
                    <a:noFill/>
                  </a:endParaRPr>
                </a:p>
              </p:txBody>
            </p:sp>
          </mc:Fallback>
        </mc:AlternateContent>
      </p:grpSp>
      <p:grpSp>
        <p:nvGrpSpPr>
          <p:cNvPr id="68" name="群組 67"/>
          <p:cNvGrpSpPr/>
          <p:nvPr/>
        </p:nvGrpSpPr>
        <p:grpSpPr>
          <a:xfrm>
            <a:off x="46262" y="0"/>
            <a:ext cx="4514061" cy="3385546"/>
            <a:chOff x="4883232" y="32049"/>
            <a:chExt cx="4514061" cy="3385546"/>
          </a:xfrm>
        </p:grpSpPr>
        <p:grpSp>
          <p:nvGrpSpPr>
            <p:cNvPr id="69" name="群組 68"/>
            <p:cNvGrpSpPr/>
            <p:nvPr/>
          </p:nvGrpSpPr>
          <p:grpSpPr>
            <a:xfrm>
              <a:off x="4883232" y="32049"/>
              <a:ext cx="4514061" cy="3385546"/>
              <a:chOff x="4602359" y="200663"/>
              <a:chExt cx="4514061" cy="3385546"/>
            </a:xfrm>
          </p:grpSpPr>
          <p:pic>
            <p:nvPicPr>
              <p:cNvPr id="75" name="圖片 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602359" y="200663"/>
                <a:ext cx="4514061" cy="3385546"/>
              </a:xfrm>
              <a:prstGeom prst="rect">
                <a:avLst/>
              </a:prstGeom>
            </p:spPr>
          </p:pic>
          <mc:AlternateContent xmlns:mc="http://schemas.openxmlformats.org/markup-compatibility/2006">
            <mc:Choice xmlns:a14="http://schemas.microsoft.com/office/drawing/2010/main" Requires="a14">
              <p:sp>
                <p:nvSpPr>
                  <p:cNvPr id="76" name="文字方塊 75"/>
                  <p:cNvSpPr txBox="1"/>
                  <p:nvPr/>
                </p:nvSpPr>
                <p:spPr>
                  <a:xfrm>
                    <a:off x="5361591" y="2525456"/>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=0.27</a:t>
                    </a:r>
                    <a:endParaRPr lang="zh-TW" altLang="en-US" sz="2400" b="1" dirty="0">
                      <a:solidFill>
                        <a:srgbClr val="0000FF"/>
                      </a:solidFill>
                    </a:endParaRPr>
                  </a:p>
                </p:txBody>
              </p:sp>
            </mc:Choice>
            <mc:Fallback>
              <p:sp>
                <p:nvSpPr>
                  <p:cNvPr id="76" name="文字方塊 75"/>
                  <p:cNvSpPr txBox="1">
                    <a:spLocks noRot="1" noChangeAspect="1" noMove="1" noResize="1" noEditPoints="1" noAdjustHandles="1" noChangeArrowheads="1" noChangeShapeType="1" noTextEdit="1"/>
                  </p:cNvSpPr>
                  <p:nvPr/>
                </p:nvSpPr>
                <p:spPr>
                  <a:xfrm>
                    <a:off x="5361591" y="2525456"/>
                    <a:ext cx="1195649" cy="461665"/>
                  </a:xfrm>
                  <a:prstGeom prst="rect">
                    <a:avLst/>
                  </a:prstGeom>
                  <a:blipFill rotWithShape="1">
                    <a:blip r:embed="rId26"/>
                    <a:stretch>
                      <a:fillRect t="-10526" r="-6633" b="-28947"/>
                    </a:stretch>
                  </a:blipFill>
                </p:spPr>
                <p:txBody>
                  <a:bodyPr/>
                  <a:lstStyle/>
                  <a:p>
                    <a:r>
                      <a:rPr lang="zh-TW" altLang="en-US">
                        <a:noFill/>
                      </a:rPr>
                      <a:t> </a:t>
                    </a:r>
                    <a:endParaRPr lang="zh-TW" altLang="en-US">
                      <a:noFill/>
                    </a:endParaRPr>
                  </a:p>
                </p:txBody>
              </p:sp>
            </mc:Fallback>
          </mc:AlternateContent>
        </p:grpSp>
        <p:graphicFrame>
          <p:nvGraphicFramePr>
            <p:cNvPr id="70" name="Object 12"/>
            <p:cNvGraphicFramePr>
              <a:graphicFrameLocks noChangeAspect="1"/>
            </p:cNvGraphicFramePr>
            <p:nvPr/>
          </p:nvGraphicFramePr>
          <p:xfrm>
            <a:off x="7237031" y="3202525"/>
            <a:ext cx="16510" cy="25400"/>
          </p:xfrm>
          <a:graphic>
            <a:graphicData uri="http://schemas.openxmlformats.org/presentationml/2006/ole">
              <mc:AlternateContent xmlns:mc="http://schemas.openxmlformats.org/markup-compatibility/2006">
                <mc:Choice xmlns:v="urn:schemas-microsoft-com:vml" Requires="v">
                  <p:oleObj spid="_x0000_s31871" name="方程式" r:id="rId27" imgW="152400" imgH="215900" progId="Equation.3">
                    <p:embed/>
                  </p:oleObj>
                </mc:Choice>
                <mc:Fallback>
                  <p:oleObj name="方程式" r:id="rId27" imgW="152400" imgH="215900" progId="Equation.3">
                    <p:embed/>
                    <p:pic>
                      <p:nvPicPr>
                        <p:cNvPr id="0" name="Object 12"/>
                        <p:cNvPicPr>
                          <a:picLocks noChangeAspect="1" noChangeArrowheads="1"/>
                        </p:cNvPicPr>
                        <p:nvPr/>
                      </p:nvPicPr>
                      <p:blipFill>
                        <a:blip r:embed="rId28"/>
                        <a:srcRect/>
                        <a:stretch>
                          <a:fillRect/>
                        </a:stretch>
                      </p:blipFill>
                      <p:spPr bwMode="auto">
                        <a:xfrm>
                          <a:off x="7237031" y="3202525"/>
                          <a:ext cx="16510" cy="25400"/>
                        </a:xfrm>
                        <a:prstGeom prst="rect">
                          <a:avLst/>
                        </a:prstGeom>
                        <a:noFill/>
                      </p:spPr>
                    </p:pic>
                  </p:oleObj>
                </mc:Fallback>
              </mc:AlternateContent>
            </a:graphicData>
          </a:graphic>
        </p:graphicFrame>
        <p:graphicFrame>
          <p:nvGraphicFramePr>
            <p:cNvPr id="71" name="Object 12"/>
            <p:cNvGraphicFramePr>
              <a:graphicFrameLocks noChangeAspect="1"/>
            </p:cNvGraphicFramePr>
            <p:nvPr/>
          </p:nvGraphicFramePr>
          <p:xfrm>
            <a:off x="4982592" y="1310761"/>
            <a:ext cx="457200" cy="595313"/>
          </p:xfrm>
          <a:graphic>
            <a:graphicData uri="http://schemas.openxmlformats.org/presentationml/2006/ole">
              <mc:AlternateContent xmlns:mc="http://schemas.openxmlformats.org/markup-compatibility/2006">
                <mc:Choice xmlns:v="urn:schemas-microsoft-com:vml" Requires="v">
                  <p:oleObj spid="_x0000_s31872" name="方程式" r:id="rId29" imgW="3962400" imgH="5181600" progId="Equation.3">
                    <p:embed/>
                  </p:oleObj>
                </mc:Choice>
                <mc:Fallback>
                  <p:oleObj name="方程式" r:id="rId29" imgW="3962400" imgH="5181600" progId="Equation.3">
                    <p:embed/>
                    <p:pic>
                      <p:nvPicPr>
                        <p:cNvPr id="0" name="Object 12"/>
                        <p:cNvPicPr>
                          <a:picLocks noChangeAspect="1" noChangeArrowheads="1"/>
                        </p:cNvPicPr>
                        <p:nvPr/>
                      </p:nvPicPr>
                      <p:blipFill>
                        <a:blip r:embed="rId30"/>
                        <a:srcRect/>
                        <a:stretch>
                          <a:fillRect/>
                        </a:stretch>
                      </p:blipFill>
                      <p:spPr bwMode="auto">
                        <a:xfrm>
                          <a:off x="4982592" y="1310761"/>
                          <a:ext cx="457200" cy="595313"/>
                        </a:xfrm>
                        <a:prstGeom prst="rect">
                          <a:avLst/>
                        </a:prstGeom>
                        <a:noFill/>
                      </p:spPr>
                    </p:pic>
                  </p:oleObj>
                </mc:Fallback>
              </mc:AlternateContent>
            </a:graphicData>
          </a:graphic>
        </p:graphicFrame>
        <mc:AlternateContent xmlns:mc="http://schemas.openxmlformats.org/markup-compatibility/2006">
          <mc:Choice xmlns:a14="http://schemas.microsoft.com/office/drawing/2010/main" Requires="a14">
            <p:sp>
              <p:nvSpPr>
                <p:cNvPr id="72" name="文字方塊 71"/>
                <p:cNvSpPr txBox="1"/>
                <p:nvPr/>
              </p:nvSpPr>
              <p:spPr>
                <a:xfrm>
                  <a:off x="7457217" y="599973"/>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=0.27</a:t>
                  </a:r>
                  <a:endParaRPr lang="zh-TW" altLang="en-US" sz="2400" b="1" dirty="0">
                    <a:solidFill>
                      <a:srgbClr val="0000FF"/>
                    </a:solidFill>
                  </a:endParaRPr>
                </a:p>
              </p:txBody>
            </p:sp>
          </mc:Choice>
          <mc:Fallback>
            <p:sp>
              <p:nvSpPr>
                <p:cNvPr id="72" name="文字方塊 71"/>
                <p:cNvSpPr txBox="1">
                  <a:spLocks noRot="1" noChangeAspect="1" noMove="1" noResize="1" noEditPoints="1" noAdjustHandles="1" noChangeArrowheads="1" noChangeShapeType="1" noTextEdit="1"/>
                </p:cNvSpPr>
                <p:nvPr/>
              </p:nvSpPr>
              <p:spPr>
                <a:xfrm>
                  <a:off x="7457217" y="599973"/>
                  <a:ext cx="1195649" cy="461665"/>
                </a:xfrm>
                <a:prstGeom prst="rect">
                  <a:avLst/>
                </a:prstGeom>
                <a:blipFill rotWithShape="1">
                  <a:blip r:embed="rId31"/>
                  <a:stretch>
                    <a:fillRect t="-10526" r="-6122" b="-2894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3" name="文字方塊 72"/>
                <p:cNvSpPr txBox="1"/>
                <p:nvPr/>
              </p:nvSpPr>
              <p:spPr>
                <a:xfrm>
                  <a:off x="7457217" y="2383270"/>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=0.05</a:t>
                  </a:r>
                  <a:endParaRPr lang="zh-TW" altLang="en-US" sz="2400" b="1" dirty="0">
                    <a:solidFill>
                      <a:srgbClr val="0000FF"/>
                    </a:solidFill>
                  </a:endParaRPr>
                </a:p>
              </p:txBody>
            </p:sp>
          </mc:Choice>
          <mc:Fallback>
            <p:sp>
              <p:nvSpPr>
                <p:cNvPr id="73" name="文字方塊 72"/>
                <p:cNvSpPr txBox="1">
                  <a:spLocks noRot="1" noChangeAspect="1" noMove="1" noResize="1" noEditPoints="1" noAdjustHandles="1" noChangeArrowheads="1" noChangeShapeType="1" noTextEdit="1"/>
                </p:cNvSpPr>
                <p:nvPr/>
              </p:nvSpPr>
              <p:spPr>
                <a:xfrm>
                  <a:off x="7457217" y="2383270"/>
                  <a:ext cx="1195649" cy="461665"/>
                </a:xfrm>
                <a:prstGeom prst="rect">
                  <a:avLst/>
                </a:prstGeom>
                <a:blipFill rotWithShape="1">
                  <a:blip r:embed="rId32"/>
                  <a:stretch>
                    <a:fillRect t="-10667" r="-6122" b="-30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4" name="文字方塊 73"/>
                <p:cNvSpPr txBox="1"/>
                <p:nvPr/>
              </p:nvSpPr>
              <p:spPr>
                <a:xfrm>
                  <a:off x="5642464" y="599973"/>
                  <a:ext cx="1195649" cy="461665"/>
                </a:xfrm>
                <a:prstGeom prst="rect">
                  <a:avLst/>
                </a:prstGeom>
                <a:noFill/>
              </p:spPr>
              <p:txBody>
                <a:bodyPr wrap="square" rtlCol="0">
                  <a:spAutoFit/>
                </a:bodyPr>
                <a:lstStyle/>
                <a:p>
                  <a:pPr algn="ctr"/>
                  <a14:m>
                    <m:oMath xmlns:m="http://schemas.openxmlformats.org/officeDocument/2006/math">
                      <m:sSubSup>
                        <m:sSubSupPr>
                          <m:ctrlPr>
                            <a:rPr lang="en-US" altLang="zh-TW" sz="2400" i="1" smtClean="0">
                              <a:solidFill>
                                <a:srgbClr val="0000FF"/>
                              </a:solidFill>
                              <a:latin typeface="Cambria Math" panose="02040503050406030204" pitchFamily="18" charset="0"/>
                            </a:rPr>
                          </m:ctrlPr>
                        </m:sSubSupPr>
                        <m:e>
                          <m:r>
                            <a:rPr lang="en-US" altLang="zh-TW" sz="2400" i="1">
                              <a:solidFill>
                                <a:srgbClr val="0000FF"/>
                              </a:solidFill>
                              <a:latin typeface="Cambria Math" panose="02040503050406030204" pitchFamily="18" charset="0"/>
                            </a:rPr>
                            <m:t>𝑥</m:t>
                          </m:r>
                        </m:e>
                        <m:sub>
                          <m:r>
                            <a:rPr lang="en-US" altLang="zh-TW" sz="2400" i="1">
                              <a:solidFill>
                                <a:srgbClr val="0000FF"/>
                              </a:solidFill>
                              <a:latin typeface="Cambria Math" panose="02040503050406030204" pitchFamily="18" charset="0"/>
                            </a:rPr>
                            <m:t>1</m:t>
                          </m:r>
                        </m:sub>
                        <m:sup>
                          <m:r>
                            <a:rPr lang="en-US" altLang="zh-TW" sz="2400" i="1">
                              <a:solidFill>
                                <a:srgbClr val="0000FF"/>
                              </a:solidFill>
                              <a:latin typeface="Cambria Math" panose="02040503050406030204" pitchFamily="18" charset="0"/>
                            </a:rPr>
                            <m:t>′</m:t>
                          </m:r>
                        </m:sup>
                      </m:sSubSup>
                    </m:oMath>
                  </a14:m>
                  <a:r>
                    <a:rPr lang="en-US" altLang="zh-TW" sz="2400" b="1" dirty="0">
                      <a:solidFill>
                        <a:srgbClr val="0000FF"/>
                      </a:solidFill>
                    </a:rPr>
                    <a:t>=0.73</a:t>
                  </a:r>
                  <a:endParaRPr lang="zh-TW" altLang="en-US" sz="2400" b="1" dirty="0">
                    <a:solidFill>
                      <a:srgbClr val="0000FF"/>
                    </a:solidFill>
                  </a:endParaRPr>
                </a:p>
              </p:txBody>
            </p:sp>
          </mc:Choice>
          <mc:Fallback>
            <p:sp>
              <p:nvSpPr>
                <p:cNvPr id="74" name="文字方塊 73"/>
                <p:cNvSpPr txBox="1">
                  <a:spLocks noRot="1" noChangeAspect="1" noMove="1" noResize="1" noEditPoints="1" noAdjustHandles="1" noChangeArrowheads="1" noChangeShapeType="1" noTextEdit="1"/>
                </p:cNvSpPr>
                <p:nvPr/>
              </p:nvSpPr>
              <p:spPr>
                <a:xfrm>
                  <a:off x="5642464" y="599973"/>
                  <a:ext cx="1195649" cy="461665"/>
                </a:xfrm>
                <a:prstGeom prst="rect">
                  <a:avLst/>
                </a:prstGeom>
                <a:blipFill rotWithShape="1">
                  <a:blip r:embed="rId33"/>
                  <a:stretch>
                    <a:fillRect t="-10526" r="-6633" b="-28947"/>
                  </a:stretch>
                </a:blipFill>
              </p:spPr>
              <p:txBody>
                <a:bodyPr/>
                <a:lstStyle/>
                <a:p>
                  <a:r>
                    <a:rPr lang="zh-TW" altLang="en-US">
                      <a:noFill/>
                    </a:rPr>
                    <a:t> </a:t>
                  </a:r>
                  <a:endParaRPr lang="zh-TW" altLang="en-US">
                    <a:noFill/>
                  </a:endParaRPr>
                </a:p>
              </p:txBody>
            </p:sp>
          </mc:Fallback>
        </mc:AlternateContent>
      </p:grpSp>
      <p:sp>
        <p:nvSpPr>
          <p:cNvPr id="80" name="手繪多邊形 82"/>
          <p:cNvSpPr/>
          <p:nvPr/>
        </p:nvSpPr>
        <p:spPr>
          <a:xfrm>
            <a:off x="7151712" y="1668832"/>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1" name="Object 12"/>
          <p:cNvGraphicFramePr>
            <a:graphicFrameLocks noChangeAspect="1"/>
          </p:cNvGraphicFramePr>
          <p:nvPr/>
        </p:nvGraphicFramePr>
        <p:xfrm>
          <a:off x="6041259" y="2602097"/>
          <a:ext cx="352425" cy="490538"/>
        </p:xfrm>
        <a:graphic>
          <a:graphicData uri="http://schemas.openxmlformats.org/presentationml/2006/ole">
            <mc:AlternateContent xmlns:mc="http://schemas.openxmlformats.org/markup-compatibility/2006">
              <mc:Choice xmlns:v="urn:schemas-microsoft-com:vml" Requires="v">
                <p:oleObj spid="_x0000_s31873" name="方程式" r:id="rId34" imgW="3048000" imgH="4267200" progId="Equation.3">
                  <p:embed/>
                </p:oleObj>
              </mc:Choice>
              <mc:Fallback>
                <p:oleObj name="方程式" r:id="rId34" imgW="3048000" imgH="4267200" progId="Equation.3">
                  <p:embed/>
                  <p:pic>
                    <p:nvPicPr>
                      <p:cNvPr id="0" name="Object 12"/>
                      <p:cNvPicPr>
                        <a:picLocks noChangeAspect="1" noChangeArrowheads="1"/>
                      </p:cNvPicPr>
                      <p:nvPr/>
                    </p:nvPicPr>
                    <p:blipFill>
                      <a:blip r:embed="rId35"/>
                      <a:srcRect/>
                      <a:stretch>
                        <a:fillRect/>
                      </a:stretch>
                    </p:blipFill>
                    <p:spPr bwMode="auto">
                      <a:xfrm>
                        <a:off x="6041259" y="2602097"/>
                        <a:ext cx="352425" cy="490538"/>
                      </a:xfrm>
                      <a:prstGeom prst="rect">
                        <a:avLst/>
                      </a:prstGeom>
                      <a:noFill/>
                    </p:spPr>
                  </p:pic>
                </p:oleObj>
              </mc:Fallback>
            </mc:AlternateContent>
          </a:graphicData>
        </a:graphic>
      </p:graphicFrame>
      <p:cxnSp>
        <p:nvCxnSpPr>
          <p:cNvPr id="42" name="直線單箭頭接點 41"/>
          <p:cNvCxnSpPr/>
          <p:nvPr/>
        </p:nvCxnSpPr>
        <p:spPr>
          <a:xfrm flipH="1" flipV="1">
            <a:off x="6220179" y="2156885"/>
            <a:ext cx="0" cy="4692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graphicFrame>
        <p:nvGraphicFramePr>
          <p:cNvPr id="3" name="Object 12"/>
          <p:cNvGraphicFramePr>
            <a:graphicFrameLocks noChangeAspect="1"/>
          </p:cNvGraphicFramePr>
          <p:nvPr/>
        </p:nvGraphicFramePr>
        <p:xfrm>
          <a:off x="46562" y="4559757"/>
          <a:ext cx="457200" cy="595313"/>
        </p:xfrm>
        <a:graphic>
          <a:graphicData uri="http://schemas.openxmlformats.org/presentationml/2006/ole">
            <mc:AlternateContent xmlns:mc="http://schemas.openxmlformats.org/markup-compatibility/2006">
              <mc:Choice xmlns:v="urn:schemas-microsoft-com:vml" Requires="v">
                <p:oleObj spid="_x0000_s4" name="方程式" r:id="rId36" imgW="3962400" imgH="5181600" progId="Equation.3">
                  <p:embed/>
                </p:oleObj>
              </mc:Choice>
              <mc:Fallback>
                <p:oleObj name="方程式" r:id="rId36" imgW="3962400" imgH="5181600" progId="Equation.3">
                  <p:embed/>
                  <p:pic>
                    <p:nvPicPr>
                      <p:cNvPr id="0" name="Object 12"/>
                      <p:cNvPicPr>
                        <a:picLocks noChangeAspect="1" noChangeArrowheads="1"/>
                      </p:cNvPicPr>
                      <p:nvPr/>
                    </p:nvPicPr>
                    <p:blipFill>
                      <a:blip r:embed="rId30"/>
                      <a:srcRect/>
                      <a:stretch>
                        <a:fillRect/>
                      </a:stretch>
                    </p:blipFill>
                    <p:spPr bwMode="auto">
                      <a:xfrm>
                        <a:off x="46562" y="4559757"/>
                        <a:ext cx="457200" cy="595313"/>
                      </a:xfrm>
                      <a:prstGeom prst="rect">
                        <a:avLst/>
                      </a:prstGeom>
                      <a:noFill/>
                    </p:spPr>
                  </p:pic>
                </p:oleObj>
              </mc:Fallback>
            </mc:AlternateContent>
          </a:graphicData>
        </a:graphic>
      </p:graphicFrame>
      <p:graphicFrame>
        <p:nvGraphicFramePr>
          <p:cNvPr id="5" name="Object 12"/>
          <p:cNvGraphicFramePr>
            <a:graphicFrameLocks noChangeAspect="1"/>
          </p:cNvGraphicFramePr>
          <p:nvPr/>
        </p:nvGraphicFramePr>
        <p:xfrm>
          <a:off x="2197020" y="3067720"/>
          <a:ext cx="423862" cy="596900"/>
        </p:xfrm>
        <a:graphic>
          <a:graphicData uri="http://schemas.openxmlformats.org/presentationml/2006/ole">
            <mc:AlternateContent xmlns:mc="http://schemas.openxmlformats.org/markup-compatibility/2006">
              <mc:Choice xmlns:v="urn:schemas-microsoft-com:vml" Requires="v">
                <p:oleObj spid="_x0000_s6" name="方程式" r:id="rId37" imgW="3657600" imgH="5181600" progId="Equation.3">
                  <p:embed/>
                </p:oleObj>
              </mc:Choice>
              <mc:Fallback>
                <p:oleObj name="方程式" r:id="rId37" imgW="3657600" imgH="5181600" progId="Equation.3">
                  <p:embed/>
                  <p:pic>
                    <p:nvPicPr>
                      <p:cNvPr id="0" name="Object 12"/>
                      <p:cNvPicPr>
                        <a:picLocks noChangeAspect="1" noChangeArrowheads="1"/>
                      </p:cNvPicPr>
                      <p:nvPr/>
                    </p:nvPicPr>
                    <p:blipFill>
                      <a:blip r:embed="rId18"/>
                      <a:srcRect/>
                      <a:stretch>
                        <a:fillRect/>
                      </a:stretch>
                    </p:blipFill>
                    <p:spPr bwMode="auto">
                      <a:xfrm>
                        <a:off x="2197020" y="3067720"/>
                        <a:ext cx="423862" cy="596900"/>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32" grpId="0"/>
      <p:bldP spid="33" grpId="0"/>
      <p:bldP spid="34" grpId="0"/>
      <p:bldP spid="58" grpId="0" bldLvl="0" animBg="1"/>
      <p:bldP spid="59" grpId="0" bldLvl="0" animBg="1"/>
      <p:bldP spid="60" grpId="0" bldLvl="0" animBg="1"/>
      <p:bldP spid="61" grpId="0" bldLvl="0" animBg="1"/>
      <p:bldP spid="80" grpId="0" bldLvl="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6" descr="http://bio1152.nicerweb.com/Locked/media/ch48/48_05NeuronStructur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4012" y="187152"/>
            <a:ext cx="3171317" cy="2337168"/>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群組 46"/>
          <p:cNvGrpSpPr/>
          <p:nvPr/>
        </p:nvGrpSpPr>
        <p:grpSpPr>
          <a:xfrm>
            <a:off x="6401426" y="261180"/>
            <a:ext cx="2576201" cy="1363544"/>
            <a:chOff x="3202412" y="1600580"/>
            <a:chExt cx="3275013" cy="1486948"/>
          </a:xfrm>
        </p:grpSpPr>
        <p:pic>
          <p:nvPicPr>
            <p:cNvPr id="48" name="Picture 4" descr="http://cdn.zmescience.com/wp-content/uploads/2011/07/neural_net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0137" y="1600580"/>
              <a:ext cx="2478247" cy="1486948"/>
            </a:xfrm>
            <a:prstGeom prst="rect">
              <a:avLst/>
            </a:prstGeom>
            <a:noFill/>
            <a:extLst>
              <a:ext uri="{909E8E84-426E-40DD-AFC4-6F175D3DCCD1}">
                <a14:hiddenFill xmlns:a14="http://schemas.microsoft.com/office/drawing/2010/main">
                  <a:solidFill>
                    <a:srgbClr val="FFFFFF"/>
                  </a:solidFill>
                </a14:hiddenFill>
              </a:ext>
            </a:extLst>
          </p:spPr>
        </p:pic>
        <p:sp>
          <p:nvSpPr>
            <p:cNvPr id="49" name="矩形 48"/>
            <p:cNvSpPr/>
            <p:nvPr/>
          </p:nvSpPr>
          <p:spPr>
            <a:xfrm>
              <a:off x="3202412" y="2732294"/>
              <a:ext cx="3275013" cy="307777"/>
            </a:xfrm>
            <a:prstGeom prst="rect">
              <a:avLst/>
            </a:prstGeom>
          </p:spPr>
          <p:txBody>
            <a:bodyPr wrap="square">
              <a:spAutoFit/>
            </a:bodyPr>
            <a:lstStyle/>
            <a:p>
              <a:endParaRPr lang="zh-TW" altLang="en-US" sz="1400" dirty="0"/>
            </a:p>
          </p:txBody>
        </p:sp>
      </p:grpSp>
      <p:sp>
        <p:nvSpPr>
          <p:cNvPr id="2" name="標題 1"/>
          <p:cNvSpPr>
            <a:spLocks noGrp="1"/>
          </p:cNvSpPr>
          <p:nvPr>
            <p:ph type="title"/>
          </p:nvPr>
        </p:nvSpPr>
        <p:spPr/>
        <p:txBody>
          <a:bodyPr/>
          <a:lstStyle/>
          <a:p>
            <a:r>
              <a:rPr lang="en-US" altLang="zh-TW" dirty="0">
                <a:solidFill>
                  <a:srgbClr val="FF0000"/>
                </a:solidFill>
              </a:rPr>
              <a:t>Deep Learning!</a:t>
            </a:r>
            <a:endParaRPr lang="zh-TW" altLang="en-US" dirty="0"/>
          </a:p>
        </p:txBody>
      </p:sp>
      <p:cxnSp>
        <p:nvCxnSpPr>
          <p:cNvPr id="4" name="直線單箭頭接點 3"/>
          <p:cNvCxnSpPr/>
          <p:nvPr/>
        </p:nvCxnSpPr>
        <p:spPr>
          <a:xfrm>
            <a:off x="3979612" y="3322241"/>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7616569" y="4127857"/>
            <a:ext cx="5990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a:off x="3995441" y="5010462"/>
            <a:ext cx="72895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3454749" y="2914071"/>
            <a:ext cx="772783" cy="772783"/>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25000" dirty="0"/>
          </a:p>
        </p:txBody>
      </p:sp>
      <p:grpSp>
        <p:nvGrpSpPr>
          <p:cNvPr id="8" name="群組 7"/>
          <p:cNvGrpSpPr/>
          <p:nvPr/>
        </p:nvGrpSpPr>
        <p:grpSpPr>
          <a:xfrm>
            <a:off x="2270022" y="3054582"/>
            <a:ext cx="520319" cy="520319"/>
            <a:chOff x="3342651" y="3507082"/>
            <a:chExt cx="520319" cy="520319"/>
          </a:xfrm>
        </p:grpSpPr>
        <p:sp>
          <p:nvSpPr>
            <p:cNvPr id="9" name="矩形 8"/>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2806" name="方程式" r:id="rId3" imgW="3352800" imgH="3352800" progId="Equation.3">
                    <p:embed/>
                  </p:oleObj>
                </mc:Choice>
                <mc:Fallback>
                  <p:oleObj name="方程式" r:id="rId3" imgW="3352800" imgH="3352800" progId="Equation.3">
                    <p:embed/>
                    <p:pic>
                      <p:nvPicPr>
                        <p:cNvPr id="0"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11" name="Object 12"/>
          <p:cNvGraphicFramePr>
            <a:graphicFrameLocks noChangeAspect="1"/>
          </p:cNvGraphicFramePr>
          <p:nvPr/>
        </p:nvGraphicFramePr>
        <p:xfrm>
          <a:off x="2899726" y="2757486"/>
          <a:ext cx="422275" cy="596900"/>
        </p:xfrm>
        <a:graphic>
          <a:graphicData uri="http://schemas.openxmlformats.org/presentationml/2006/ole">
            <mc:AlternateContent xmlns:mc="http://schemas.openxmlformats.org/markup-compatibility/2006">
              <mc:Choice xmlns:v="urn:schemas-microsoft-com:vml" Requires="v">
                <p:oleObj spid="_x0000_s32807" name="方程式" r:id="rId5" imgW="3657600" imgH="5181600" progId="Equation.3">
                  <p:embed/>
                </p:oleObj>
              </mc:Choice>
              <mc:Fallback>
                <p:oleObj name="方程式" r:id="rId5" imgW="3657600" imgH="5181600" progId="Equation.3">
                  <p:embed/>
                  <p:pic>
                    <p:nvPicPr>
                      <p:cNvPr id="0" name="Object 12"/>
                      <p:cNvPicPr>
                        <a:picLocks noChangeAspect="1" noChangeArrowheads="1"/>
                      </p:cNvPicPr>
                      <p:nvPr/>
                    </p:nvPicPr>
                    <p:blipFill>
                      <a:blip r:embed="rId6"/>
                      <a:srcRect/>
                      <a:stretch>
                        <a:fillRect/>
                      </a:stretch>
                    </p:blipFill>
                    <p:spPr bwMode="auto">
                      <a:xfrm>
                        <a:off x="2899726" y="2757486"/>
                        <a:ext cx="422275" cy="596900"/>
                      </a:xfrm>
                      <a:prstGeom prst="rect">
                        <a:avLst/>
                      </a:prstGeom>
                      <a:noFill/>
                    </p:spPr>
                  </p:pic>
                </p:oleObj>
              </mc:Fallback>
            </mc:AlternateContent>
          </a:graphicData>
        </a:graphic>
      </p:graphicFrame>
      <p:cxnSp>
        <p:nvCxnSpPr>
          <p:cNvPr id="12" name="直線單箭頭接點 11"/>
          <p:cNvCxnSpPr/>
          <p:nvPr/>
        </p:nvCxnSpPr>
        <p:spPr>
          <a:xfrm flipV="1">
            <a:off x="2802036" y="3322241"/>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endCxn id="9" idx="1"/>
          </p:cNvCxnSpPr>
          <p:nvPr/>
        </p:nvCxnSpPr>
        <p:spPr>
          <a:xfrm flipV="1">
            <a:off x="1106408" y="3314742"/>
            <a:ext cx="11636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9" idx="1"/>
          </p:cNvCxnSpPr>
          <p:nvPr/>
        </p:nvCxnSpPr>
        <p:spPr>
          <a:xfrm flipV="1">
            <a:off x="1039883" y="3314742"/>
            <a:ext cx="1230139" cy="14895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橢圓 14"/>
          <p:cNvSpPr/>
          <p:nvPr/>
        </p:nvSpPr>
        <p:spPr>
          <a:xfrm>
            <a:off x="3485168" y="4601369"/>
            <a:ext cx="772783" cy="77278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baseline="-25000" dirty="0"/>
          </a:p>
        </p:txBody>
      </p:sp>
      <p:grpSp>
        <p:nvGrpSpPr>
          <p:cNvPr id="16" name="群組 15"/>
          <p:cNvGrpSpPr/>
          <p:nvPr/>
        </p:nvGrpSpPr>
        <p:grpSpPr>
          <a:xfrm>
            <a:off x="2334744" y="4737035"/>
            <a:ext cx="520319" cy="520319"/>
            <a:chOff x="3342651" y="3507082"/>
            <a:chExt cx="520319" cy="520319"/>
          </a:xfrm>
        </p:grpSpPr>
        <p:sp>
          <p:nvSpPr>
            <p:cNvPr id="17" name="矩形 16"/>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2808" name="方程式" r:id="rId7" imgW="3352800" imgH="3352800" progId="Equation.3">
                    <p:embed/>
                  </p:oleObj>
                </mc:Choice>
                <mc:Fallback>
                  <p:oleObj name="方程式" r:id="rId7" imgW="3352800" imgH="3352800" progId="Equation.3">
                    <p:embed/>
                    <p:pic>
                      <p:nvPicPr>
                        <p:cNvPr id="0"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19" name="Object 12"/>
          <p:cNvGraphicFramePr>
            <a:graphicFrameLocks noChangeAspect="1"/>
          </p:cNvGraphicFramePr>
          <p:nvPr/>
        </p:nvGraphicFramePr>
        <p:xfrm>
          <a:off x="2963918" y="4422097"/>
          <a:ext cx="458788" cy="596900"/>
        </p:xfrm>
        <a:graphic>
          <a:graphicData uri="http://schemas.openxmlformats.org/presentationml/2006/ole">
            <mc:AlternateContent xmlns:mc="http://schemas.openxmlformats.org/markup-compatibility/2006">
              <mc:Choice xmlns:v="urn:schemas-microsoft-com:vml" Requires="v">
                <p:oleObj spid="_x0000_s32809" name="方程式" r:id="rId8" imgW="3962400" imgH="5181600" progId="Equation.3">
                  <p:embed/>
                </p:oleObj>
              </mc:Choice>
              <mc:Fallback>
                <p:oleObj name="方程式" r:id="rId8" imgW="3962400" imgH="5181600" progId="Equation.3">
                  <p:embed/>
                  <p:pic>
                    <p:nvPicPr>
                      <p:cNvPr id="0" name="Object 12"/>
                      <p:cNvPicPr>
                        <a:picLocks noChangeAspect="1" noChangeArrowheads="1"/>
                      </p:cNvPicPr>
                      <p:nvPr/>
                    </p:nvPicPr>
                    <p:blipFill>
                      <a:blip r:embed="rId9"/>
                      <a:srcRect/>
                      <a:stretch>
                        <a:fillRect/>
                      </a:stretch>
                    </p:blipFill>
                    <p:spPr bwMode="auto">
                      <a:xfrm>
                        <a:off x="2963918" y="4422097"/>
                        <a:ext cx="458788" cy="596900"/>
                      </a:xfrm>
                      <a:prstGeom prst="rect">
                        <a:avLst/>
                      </a:prstGeom>
                      <a:noFill/>
                    </p:spPr>
                  </p:pic>
                </p:oleObj>
              </mc:Fallback>
            </mc:AlternateContent>
          </a:graphicData>
        </a:graphic>
      </p:graphicFrame>
      <p:cxnSp>
        <p:nvCxnSpPr>
          <p:cNvPr id="20" name="直線單箭頭接點 19"/>
          <p:cNvCxnSpPr/>
          <p:nvPr/>
        </p:nvCxnSpPr>
        <p:spPr>
          <a:xfrm flipV="1">
            <a:off x="2866819" y="5020530"/>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a:stCxn id="24" idx="3"/>
            <a:endCxn id="17" idx="1"/>
          </p:cNvCxnSpPr>
          <p:nvPr/>
        </p:nvCxnSpPr>
        <p:spPr>
          <a:xfrm flipV="1">
            <a:off x="1081962" y="4997195"/>
            <a:ext cx="125278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7" idx="1"/>
          </p:cNvCxnSpPr>
          <p:nvPr/>
        </p:nvCxnSpPr>
        <p:spPr>
          <a:xfrm>
            <a:off x="1039883" y="3540737"/>
            <a:ext cx="1294861" cy="14564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Object 12"/>
          <p:cNvGraphicFramePr>
            <a:graphicFrameLocks noChangeAspect="1"/>
          </p:cNvGraphicFramePr>
          <p:nvPr/>
        </p:nvGraphicFramePr>
        <p:xfrm>
          <a:off x="659323" y="2914113"/>
          <a:ext cx="423862" cy="596900"/>
        </p:xfrm>
        <a:graphic>
          <a:graphicData uri="http://schemas.openxmlformats.org/presentationml/2006/ole">
            <mc:AlternateContent xmlns:mc="http://schemas.openxmlformats.org/markup-compatibility/2006">
              <mc:Choice xmlns:v="urn:schemas-microsoft-com:vml" Requires="v">
                <p:oleObj spid="_x0000_s32810" name="方程式" r:id="rId10" imgW="3657600" imgH="5181600" progId="Equation.3">
                  <p:embed/>
                </p:oleObj>
              </mc:Choice>
              <mc:Fallback>
                <p:oleObj name="方程式" r:id="rId10" imgW="3657600" imgH="5181600" progId="Equation.3">
                  <p:embed/>
                  <p:pic>
                    <p:nvPicPr>
                      <p:cNvPr id="0" name="Object 12"/>
                      <p:cNvPicPr>
                        <a:picLocks noChangeAspect="1" noChangeArrowheads="1"/>
                      </p:cNvPicPr>
                      <p:nvPr/>
                    </p:nvPicPr>
                    <p:blipFill>
                      <a:blip r:embed="rId11"/>
                      <a:srcRect/>
                      <a:stretch>
                        <a:fillRect/>
                      </a:stretch>
                    </p:blipFill>
                    <p:spPr bwMode="auto">
                      <a:xfrm>
                        <a:off x="659323" y="2914113"/>
                        <a:ext cx="423862" cy="596900"/>
                      </a:xfrm>
                      <a:prstGeom prst="rect">
                        <a:avLst/>
                      </a:prstGeom>
                      <a:noFill/>
                    </p:spPr>
                  </p:pic>
                </p:oleObj>
              </mc:Fallback>
            </mc:AlternateContent>
          </a:graphicData>
        </a:graphic>
      </p:graphicFrame>
      <p:graphicFrame>
        <p:nvGraphicFramePr>
          <p:cNvPr id="24" name="Object 12"/>
          <p:cNvGraphicFramePr>
            <a:graphicFrameLocks noChangeAspect="1"/>
          </p:cNvGraphicFramePr>
          <p:nvPr/>
        </p:nvGraphicFramePr>
        <p:xfrm>
          <a:off x="624762" y="4723585"/>
          <a:ext cx="457200" cy="595313"/>
        </p:xfrm>
        <a:graphic>
          <a:graphicData uri="http://schemas.openxmlformats.org/presentationml/2006/ole">
            <mc:AlternateContent xmlns:mc="http://schemas.openxmlformats.org/markup-compatibility/2006">
              <mc:Choice xmlns:v="urn:schemas-microsoft-com:vml" Requires="v">
                <p:oleObj spid="_x0000_s32811" name="方程式" r:id="rId12" imgW="3962400" imgH="5181600" progId="Equation.3">
                  <p:embed/>
                </p:oleObj>
              </mc:Choice>
              <mc:Fallback>
                <p:oleObj name="方程式" r:id="rId12" imgW="3962400" imgH="5181600" progId="Equation.3">
                  <p:embed/>
                  <p:pic>
                    <p:nvPicPr>
                      <p:cNvPr id="0" name="Object 12"/>
                      <p:cNvPicPr>
                        <a:picLocks noChangeAspect="1" noChangeArrowheads="1"/>
                      </p:cNvPicPr>
                      <p:nvPr/>
                    </p:nvPicPr>
                    <p:blipFill>
                      <a:blip r:embed="rId13"/>
                      <a:srcRect/>
                      <a:stretch>
                        <a:fillRect/>
                      </a:stretch>
                    </p:blipFill>
                    <p:spPr bwMode="auto">
                      <a:xfrm>
                        <a:off x="624762" y="4723585"/>
                        <a:ext cx="457200" cy="595313"/>
                      </a:xfrm>
                      <a:prstGeom prst="rect">
                        <a:avLst/>
                      </a:prstGeom>
                      <a:noFill/>
                    </p:spPr>
                  </p:pic>
                </p:oleObj>
              </mc:Fallback>
            </mc:AlternateContent>
          </a:graphicData>
        </a:graphic>
      </p:graphicFrame>
      <p:sp>
        <p:nvSpPr>
          <p:cNvPr id="25" name="橢圓 24"/>
          <p:cNvSpPr/>
          <p:nvPr/>
        </p:nvSpPr>
        <p:spPr>
          <a:xfrm>
            <a:off x="7051585" y="3719686"/>
            <a:ext cx="772783" cy="77278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graphicFrame>
        <p:nvGraphicFramePr>
          <p:cNvPr id="26" name="Object 12"/>
          <p:cNvGraphicFramePr>
            <a:graphicFrameLocks noChangeAspect="1"/>
          </p:cNvGraphicFramePr>
          <p:nvPr/>
        </p:nvGraphicFramePr>
        <p:xfrm>
          <a:off x="8258175" y="3898900"/>
          <a:ext cx="387350" cy="457200"/>
        </p:xfrm>
        <a:graphic>
          <a:graphicData uri="http://schemas.openxmlformats.org/presentationml/2006/ole">
            <mc:AlternateContent xmlns:mc="http://schemas.openxmlformats.org/markup-compatibility/2006">
              <mc:Choice xmlns:v="urn:schemas-microsoft-com:vml" Requires="v">
                <p:oleObj spid="_x0000_s32812" name="方程式" r:id="rId14" imgW="3352800" imgH="3962400" progId="Equation.3">
                  <p:embed/>
                </p:oleObj>
              </mc:Choice>
              <mc:Fallback>
                <p:oleObj name="方程式" r:id="rId14" imgW="3352800" imgH="3962400" progId="Equation.3">
                  <p:embed/>
                  <p:pic>
                    <p:nvPicPr>
                      <p:cNvPr id="0" name="Object 12"/>
                      <p:cNvPicPr>
                        <a:picLocks noChangeAspect="1" noChangeArrowheads="1"/>
                      </p:cNvPicPr>
                      <p:nvPr/>
                    </p:nvPicPr>
                    <p:blipFill>
                      <a:blip r:embed="rId15"/>
                      <a:srcRect/>
                      <a:stretch>
                        <a:fillRect/>
                      </a:stretch>
                    </p:blipFill>
                    <p:spPr bwMode="auto">
                      <a:xfrm>
                        <a:off x="8258175" y="3898900"/>
                        <a:ext cx="387350" cy="457200"/>
                      </a:xfrm>
                      <a:prstGeom prst="rect">
                        <a:avLst/>
                      </a:prstGeom>
                      <a:noFill/>
                    </p:spPr>
                  </p:pic>
                </p:oleObj>
              </mc:Fallback>
            </mc:AlternateContent>
          </a:graphicData>
        </a:graphic>
      </p:graphicFrame>
      <p:grpSp>
        <p:nvGrpSpPr>
          <p:cNvPr id="27" name="群組 26"/>
          <p:cNvGrpSpPr/>
          <p:nvPr/>
        </p:nvGrpSpPr>
        <p:grpSpPr>
          <a:xfrm>
            <a:off x="5917657" y="3860197"/>
            <a:ext cx="520319" cy="520320"/>
            <a:chOff x="3342651" y="3507082"/>
            <a:chExt cx="520319" cy="520319"/>
          </a:xfrm>
        </p:grpSpPr>
        <p:sp>
          <p:nvSpPr>
            <p:cNvPr id="28" name="矩形 27"/>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9"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2813" name="方程式" r:id="rId16" imgW="3352800" imgH="3352800" progId="Equation.3">
                    <p:embed/>
                  </p:oleObj>
                </mc:Choice>
                <mc:Fallback>
                  <p:oleObj name="方程式" r:id="rId16" imgW="3352800" imgH="3352800" progId="Equation.3">
                    <p:embed/>
                    <p:pic>
                      <p:nvPicPr>
                        <p:cNvPr id="0" name="Object 12"/>
                        <p:cNvPicPr>
                          <a:picLocks noChangeAspect="1" noChangeArrowheads="1"/>
                        </p:cNvPicPr>
                        <p:nvPr/>
                      </p:nvPicPr>
                      <p:blipFill>
                        <a:blip r:embed="rId4"/>
                        <a:srcRect/>
                        <a:stretch>
                          <a:fillRect/>
                        </a:stretch>
                      </p:blipFill>
                      <p:spPr bwMode="auto">
                        <a:xfrm>
                          <a:off x="3435128" y="3545009"/>
                          <a:ext cx="385763" cy="387350"/>
                        </a:xfrm>
                        <a:prstGeom prst="rect">
                          <a:avLst/>
                        </a:prstGeom>
                        <a:noFill/>
                      </p:spPr>
                    </p:pic>
                  </p:oleObj>
                </mc:Fallback>
              </mc:AlternateContent>
            </a:graphicData>
          </a:graphic>
        </p:graphicFrame>
      </p:grpSp>
      <p:graphicFrame>
        <p:nvGraphicFramePr>
          <p:cNvPr id="30" name="Object 12"/>
          <p:cNvGraphicFramePr>
            <a:graphicFrameLocks noChangeAspect="1"/>
          </p:cNvGraphicFramePr>
          <p:nvPr/>
        </p:nvGraphicFramePr>
        <p:xfrm>
          <a:off x="6582632" y="3684778"/>
          <a:ext cx="352425" cy="350838"/>
        </p:xfrm>
        <a:graphic>
          <a:graphicData uri="http://schemas.openxmlformats.org/presentationml/2006/ole">
            <mc:AlternateContent xmlns:mc="http://schemas.openxmlformats.org/markup-compatibility/2006">
              <mc:Choice xmlns:v="urn:schemas-microsoft-com:vml" Requires="v">
                <p:oleObj spid="_x0000_s32814" name="方程式" r:id="rId17" imgW="3048000" imgH="3048000" progId="Equation.3">
                  <p:embed/>
                </p:oleObj>
              </mc:Choice>
              <mc:Fallback>
                <p:oleObj name="方程式" r:id="rId17" imgW="3048000" imgH="3048000" progId="Equation.3">
                  <p:embed/>
                  <p:pic>
                    <p:nvPicPr>
                      <p:cNvPr id="0" name="Object 12"/>
                      <p:cNvPicPr>
                        <a:picLocks noChangeAspect="1" noChangeArrowheads="1"/>
                      </p:cNvPicPr>
                      <p:nvPr/>
                    </p:nvPicPr>
                    <p:blipFill>
                      <a:blip r:embed="rId18"/>
                      <a:srcRect/>
                      <a:stretch>
                        <a:fillRect/>
                      </a:stretch>
                    </p:blipFill>
                    <p:spPr bwMode="auto">
                      <a:xfrm>
                        <a:off x="6582632" y="3684778"/>
                        <a:ext cx="352425" cy="350838"/>
                      </a:xfrm>
                      <a:prstGeom prst="rect">
                        <a:avLst/>
                      </a:prstGeom>
                      <a:noFill/>
                    </p:spPr>
                  </p:pic>
                </p:oleObj>
              </mc:Fallback>
            </mc:AlternateContent>
          </a:graphicData>
        </a:graphic>
      </p:graphicFrame>
      <p:cxnSp>
        <p:nvCxnSpPr>
          <p:cNvPr id="31" name="直線單箭頭接點 30"/>
          <p:cNvCxnSpPr/>
          <p:nvPr/>
        </p:nvCxnSpPr>
        <p:spPr>
          <a:xfrm flipV="1">
            <a:off x="6449671" y="4127857"/>
            <a:ext cx="618349"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a:stCxn id="37" idx="3"/>
            <a:endCxn id="28" idx="1"/>
          </p:cNvCxnSpPr>
          <p:nvPr/>
        </p:nvCxnSpPr>
        <p:spPr>
          <a:xfrm>
            <a:off x="5233797" y="3311922"/>
            <a:ext cx="683860" cy="8084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手繪多邊形 54"/>
          <p:cNvSpPr/>
          <p:nvPr/>
        </p:nvSpPr>
        <p:spPr>
          <a:xfrm>
            <a:off x="3492363" y="31218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55"/>
          <p:cNvSpPr/>
          <p:nvPr/>
        </p:nvSpPr>
        <p:spPr>
          <a:xfrm>
            <a:off x="3563512" y="4804313"/>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5" name="直線單箭頭接點 34"/>
          <p:cNvCxnSpPr>
            <a:stCxn id="38" idx="3"/>
            <a:endCxn id="28" idx="1"/>
          </p:cNvCxnSpPr>
          <p:nvPr/>
        </p:nvCxnSpPr>
        <p:spPr>
          <a:xfrm flipV="1">
            <a:off x="5218336" y="4120357"/>
            <a:ext cx="699321" cy="8482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手繪多邊形 82"/>
          <p:cNvSpPr/>
          <p:nvPr/>
        </p:nvSpPr>
        <p:spPr>
          <a:xfrm>
            <a:off x="7154926" y="3888760"/>
            <a:ext cx="534578" cy="385762"/>
          </a:xfrm>
          <a:custGeom>
            <a:avLst/>
            <a:gdLst>
              <a:gd name="connsiteX0" fmla="*/ 0 w 638175"/>
              <a:gd name="connsiteY0" fmla="*/ 409575 h 415258"/>
              <a:gd name="connsiteX1" fmla="*/ 304800 w 638175"/>
              <a:gd name="connsiteY1" fmla="*/ 371475 h 415258"/>
              <a:gd name="connsiteX2" fmla="*/ 409575 w 638175"/>
              <a:gd name="connsiteY2" fmla="*/ 85725 h 415258"/>
              <a:gd name="connsiteX3" fmla="*/ 638175 w 638175"/>
              <a:gd name="connsiteY3" fmla="*/ 0 h 415258"/>
            </a:gdLst>
            <a:ahLst/>
            <a:cxnLst>
              <a:cxn ang="0">
                <a:pos x="connsiteX0" y="connsiteY0"/>
              </a:cxn>
              <a:cxn ang="0">
                <a:pos x="connsiteX1" y="connsiteY1"/>
              </a:cxn>
              <a:cxn ang="0">
                <a:pos x="connsiteX2" y="connsiteY2"/>
              </a:cxn>
              <a:cxn ang="0">
                <a:pos x="connsiteX3" y="connsiteY3"/>
              </a:cxn>
            </a:cxnLst>
            <a:rect l="l" t="t" r="r" b="b"/>
            <a:pathLst>
              <a:path w="638175" h="415258">
                <a:moveTo>
                  <a:pt x="0" y="409575"/>
                </a:moveTo>
                <a:cubicBezTo>
                  <a:pt x="118269" y="417512"/>
                  <a:pt x="236538" y="425450"/>
                  <a:pt x="304800" y="371475"/>
                </a:cubicBezTo>
                <a:cubicBezTo>
                  <a:pt x="373062" y="317500"/>
                  <a:pt x="354013" y="147637"/>
                  <a:pt x="409575" y="85725"/>
                </a:cubicBezTo>
                <a:cubicBezTo>
                  <a:pt x="465138" y="23812"/>
                  <a:pt x="551656" y="11906"/>
                  <a:pt x="638175" y="0"/>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7" name="文字方塊 36"/>
              <p:cNvSpPr txBox="1"/>
              <p:nvPr/>
            </p:nvSpPr>
            <p:spPr>
              <a:xfrm>
                <a:off x="4739249" y="3096478"/>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i="1">
                              <a:latin typeface="Cambria Math" panose="02040503050406030204" pitchFamily="18" charset="0"/>
                            </a:rPr>
                            <m:t>1</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37" name="文字方塊 36"/>
              <p:cNvSpPr txBox="1">
                <a:spLocks noRot="1" noChangeAspect="1" noMove="1" noResize="1" noEditPoints="1" noAdjustHandles="1" noChangeArrowheads="1" noChangeShapeType="1" noTextEdit="1"/>
              </p:cNvSpPr>
              <p:nvPr/>
            </p:nvSpPr>
            <p:spPr>
              <a:xfrm>
                <a:off x="4739249" y="3096478"/>
                <a:ext cx="494548" cy="430887"/>
              </a:xfrm>
              <a:prstGeom prst="rect">
                <a:avLst/>
              </a:prstGeom>
              <a:blipFill rotWithShape="1">
                <a:blip r:embed="rId1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8" name="文字方塊 37"/>
              <p:cNvSpPr txBox="1"/>
              <p:nvPr/>
            </p:nvSpPr>
            <p:spPr>
              <a:xfrm>
                <a:off x="4723788" y="4753193"/>
                <a:ext cx="494548"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2800" i="1" smtClean="0">
                              <a:latin typeface="Cambria Math" panose="02040503050406030204" pitchFamily="18" charset="0"/>
                            </a:rPr>
                          </m:ctrlPr>
                        </m:sSubSupPr>
                        <m:e>
                          <m:r>
                            <a:rPr lang="en-US" altLang="zh-TW" sz="2800" i="1">
                              <a:latin typeface="Cambria Math" panose="02040503050406030204" pitchFamily="18" charset="0"/>
                            </a:rPr>
                            <m:t>𝑥</m:t>
                          </m:r>
                        </m:e>
                        <m:sub>
                          <m:r>
                            <a:rPr lang="en-US" altLang="zh-TW" sz="2800" b="0" i="1" smtClean="0">
                              <a:latin typeface="Cambria Math" panose="02040503050406030204" pitchFamily="18" charset="0"/>
                            </a:rPr>
                            <m:t>2</m:t>
                          </m:r>
                        </m:sub>
                        <m:sup>
                          <m:r>
                            <a:rPr lang="en-US" altLang="zh-TW" sz="2800" i="1">
                              <a:latin typeface="Cambria Math" panose="02040503050406030204" pitchFamily="18" charset="0"/>
                            </a:rPr>
                            <m:t>′</m:t>
                          </m:r>
                        </m:sup>
                      </m:sSubSup>
                    </m:oMath>
                  </m:oMathPara>
                </a14:m>
                <a:endParaRPr lang="zh-TW" altLang="en-US" sz="2800" dirty="0"/>
              </a:p>
            </p:txBody>
          </p:sp>
        </mc:Choice>
        <mc:Fallback>
          <p:sp>
            <p:nvSpPr>
              <p:cNvPr id="38" name="文字方塊 37"/>
              <p:cNvSpPr txBox="1">
                <a:spLocks noRot="1" noChangeAspect="1" noMove="1" noResize="1" noEditPoints="1" noAdjustHandles="1" noChangeArrowheads="1" noChangeShapeType="1" noTextEdit="1"/>
              </p:cNvSpPr>
              <p:nvPr/>
            </p:nvSpPr>
            <p:spPr>
              <a:xfrm>
                <a:off x="4723788" y="4753193"/>
                <a:ext cx="494548" cy="430887"/>
              </a:xfrm>
              <a:prstGeom prst="rect">
                <a:avLst/>
              </a:prstGeom>
              <a:blipFill rotWithShape="1">
                <a:blip r:embed="rId20"/>
                <a:stretch>
                  <a:fillRect/>
                </a:stretch>
              </a:blipFill>
            </p:spPr>
            <p:txBody>
              <a:bodyPr/>
              <a:lstStyle/>
              <a:p>
                <a:r>
                  <a:rPr lang="zh-TW" altLang="en-US">
                    <a:noFill/>
                  </a:rPr>
                  <a:t> </a:t>
                </a:r>
                <a:endParaRPr lang="zh-TW" altLang="en-US">
                  <a:noFill/>
                </a:endParaRPr>
              </a:p>
            </p:txBody>
          </p:sp>
        </mc:Fallback>
      </mc:AlternateContent>
      <p:sp>
        <p:nvSpPr>
          <p:cNvPr id="39" name="矩形 38"/>
          <p:cNvSpPr/>
          <p:nvPr/>
        </p:nvSpPr>
        <p:spPr>
          <a:xfrm>
            <a:off x="1226618" y="2766955"/>
            <a:ext cx="3228623" cy="2795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p:cNvSpPr/>
          <p:nvPr/>
        </p:nvSpPr>
        <p:spPr>
          <a:xfrm>
            <a:off x="5416903" y="2766955"/>
            <a:ext cx="2545998" cy="27956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文字方塊 40"/>
          <p:cNvSpPr txBox="1"/>
          <p:nvPr/>
        </p:nvSpPr>
        <p:spPr>
          <a:xfrm>
            <a:off x="1121513" y="5574727"/>
            <a:ext cx="3467100" cy="461665"/>
          </a:xfrm>
          <a:prstGeom prst="rect">
            <a:avLst/>
          </a:prstGeom>
          <a:noFill/>
        </p:spPr>
        <p:txBody>
          <a:bodyPr wrap="square" rtlCol="0">
            <a:spAutoFit/>
          </a:bodyPr>
          <a:lstStyle/>
          <a:p>
            <a:pPr algn="ctr"/>
            <a:r>
              <a:rPr lang="en-US" altLang="zh-TW" sz="2400" dirty="0">
                <a:solidFill>
                  <a:srgbClr val="FF0000"/>
                </a:solidFill>
              </a:rPr>
              <a:t>Feature Transformation </a:t>
            </a:r>
            <a:endParaRPr lang="zh-TW" altLang="en-US" sz="2400" dirty="0">
              <a:solidFill>
                <a:srgbClr val="FF0000"/>
              </a:solidFill>
            </a:endParaRPr>
          </a:p>
        </p:txBody>
      </p:sp>
      <p:sp>
        <p:nvSpPr>
          <p:cNvPr id="42" name="文字方塊 41"/>
          <p:cNvSpPr txBox="1"/>
          <p:nvPr/>
        </p:nvSpPr>
        <p:spPr>
          <a:xfrm>
            <a:off x="4986523" y="5570864"/>
            <a:ext cx="3467100" cy="461665"/>
          </a:xfrm>
          <a:prstGeom prst="rect">
            <a:avLst/>
          </a:prstGeom>
          <a:noFill/>
        </p:spPr>
        <p:txBody>
          <a:bodyPr wrap="square" rtlCol="0">
            <a:spAutoFit/>
          </a:bodyPr>
          <a:lstStyle/>
          <a:p>
            <a:pPr algn="ctr"/>
            <a:r>
              <a:rPr lang="en-US" altLang="zh-TW" sz="2400" dirty="0">
                <a:solidFill>
                  <a:srgbClr val="FF0000"/>
                </a:solidFill>
              </a:rPr>
              <a:t>Classification</a:t>
            </a:r>
            <a:endParaRPr lang="zh-TW" altLang="en-US" sz="2400" dirty="0">
              <a:solidFill>
                <a:srgbClr val="FF0000"/>
              </a:solidFill>
            </a:endParaRPr>
          </a:p>
        </p:txBody>
      </p:sp>
      <p:sp>
        <p:nvSpPr>
          <p:cNvPr id="43" name="文字方塊 42"/>
          <p:cNvSpPr txBox="1"/>
          <p:nvPr/>
        </p:nvSpPr>
        <p:spPr>
          <a:xfrm>
            <a:off x="6029510" y="2940799"/>
            <a:ext cx="1618915" cy="461665"/>
          </a:xfrm>
          <a:prstGeom prst="rect">
            <a:avLst/>
          </a:prstGeom>
          <a:noFill/>
        </p:spPr>
        <p:txBody>
          <a:bodyPr wrap="square" rtlCol="0">
            <a:spAutoFit/>
          </a:bodyPr>
          <a:lstStyle/>
          <a:p>
            <a:pPr algn="ctr"/>
            <a:r>
              <a:rPr lang="en-US" altLang="zh-TW" sz="2400" dirty="0"/>
              <a:t>“Neuron”</a:t>
            </a:r>
            <a:endParaRPr lang="zh-TW" altLang="en-US" sz="2400" dirty="0"/>
          </a:p>
        </p:txBody>
      </p:sp>
      <p:sp>
        <p:nvSpPr>
          <p:cNvPr id="45" name="矩形 44"/>
          <p:cNvSpPr/>
          <p:nvPr/>
        </p:nvSpPr>
        <p:spPr>
          <a:xfrm>
            <a:off x="3322001" y="6048519"/>
            <a:ext cx="2884267" cy="523220"/>
          </a:xfrm>
          <a:prstGeom prst="rect">
            <a:avLst/>
          </a:prstGeom>
        </p:spPr>
        <p:txBody>
          <a:bodyPr wrap="square">
            <a:spAutoFit/>
          </a:bodyPr>
          <a:lstStyle/>
          <a:p>
            <a:pPr algn="ctr">
              <a:defRPr/>
            </a:pPr>
            <a:r>
              <a:rPr lang="en-US" altLang="zh-TW" sz="2800" b="1" i="1" u="sng" dirty="0"/>
              <a:t>Neural Network</a:t>
            </a:r>
            <a:endParaRPr lang="zh-TW" altLang="en-US" sz="2800" b="1" i="1" u="sng" dirty="0"/>
          </a:p>
        </p:txBody>
      </p:sp>
      <p:cxnSp>
        <p:nvCxnSpPr>
          <p:cNvPr id="51" name="直線單箭頭接點 50"/>
          <p:cNvCxnSpPr/>
          <p:nvPr/>
        </p:nvCxnSpPr>
        <p:spPr>
          <a:xfrm flipH="1" flipV="1">
            <a:off x="6936100" y="3359888"/>
            <a:ext cx="437651" cy="59754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文字方塊 52"/>
          <p:cNvSpPr txBox="1"/>
          <p:nvPr/>
        </p:nvSpPr>
        <p:spPr>
          <a:xfrm>
            <a:off x="464530" y="1608447"/>
            <a:ext cx="4311144" cy="830997"/>
          </a:xfrm>
          <a:prstGeom prst="rect">
            <a:avLst/>
          </a:prstGeom>
          <a:noFill/>
        </p:spPr>
        <p:txBody>
          <a:bodyPr wrap="square" rtlCol="0">
            <a:spAutoFit/>
          </a:bodyPr>
          <a:lstStyle/>
          <a:p>
            <a:r>
              <a:rPr lang="en-US" altLang="zh-TW" sz="2400" dirty="0">
                <a:solidFill>
                  <a:srgbClr val="0000FF"/>
                </a:solidFill>
              </a:rPr>
              <a:t>All the parameters of the logistic regressions are jointly learned.</a:t>
            </a:r>
            <a:endParaRPr lang="zh-TW" altLang="en-US" sz="2400" dirty="0">
              <a:solidFill>
                <a:srgbClr val="0000FF"/>
              </a:solidFill>
            </a:endParaRPr>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5" grpId="0"/>
      <p:bldP spid="5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35915" y="365125"/>
            <a:ext cx="8655050" cy="939800"/>
          </a:xfrm>
        </p:spPr>
        <p:txBody>
          <a:bodyPr/>
          <a:lstStyle/>
          <a:p>
            <a:pPr algn="l">
              <a:buClrTx/>
              <a:buSzTx/>
              <a:buFontTx/>
            </a:pPr>
            <a:r>
              <a:rPr sz="3600" b="1" kern="0" spc="-5" dirty="0">
                <a:solidFill>
                  <a:srgbClr val="00294D"/>
                </a:solidFill>
                <a:latin typeface="Calibri" panose="020F0502020204030204"/>
                <a:cs typeface="Calibri" panose="020F0502020204030204"/>
              </a:rPr>
              <a:t>Machine Learning ≈ Looking for a Function</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a:xfrm>
            <a:off x="499799" y="1823150"/>
            <a:ext cx="7886700" cy="4918843"/>
          </a:xfrm>
        </p:spPr>
        <p:txBody>
          <a:bodyPr>
            <a:normAutofit/>
          </a:bodyPr>
          <a:lstStyle/>
          <a:p>
            <a:r>
              <a:rPr lang="en-US" altLang="zh-TW" dirty="0"/>
              <a:t>Speech Recognition</a:t>
            </a:r>
            <a:endParaRPr lang="en-US" altLang="zh-TW" dirty="0"/>
          </a:p>
          <a:p>
            <a:endParaRPr lang="en-US" altLang="zh-TW" dirty="0"/>
          </a:p>
          <a:p>
            <a:r>
              <a:rPr lang="en-US" altLang="zh-TW" dirty="0"/>
              <a:t>Image Recognition</a:t>
            </a:r>
            <a:endParaRPr lang="en-US" altLang="zh-TW" dirty="0"/>
          </a:p>
          <a:p>
            <a:endParaRPr lang="en-US" altLang="zh-TW" dirty="0"/>
          </a:p>
          <a:p>
            <a:endParaRPr lang="en-US" altLang="zh-TW" dirty="0"/>
          </a:p>
          <a:p>
            <a:r>
              <a:rPr lang="en-US" altLang="zh-TW" dirty="0"/>
              <a:t>Playing Go</a:t>
            </a:r>
            <a:endParaRPr lang="en-US" altLang="zh-TW" dirty="0"/>
          </a:p>
          <a:p>
            <a:endParaRPr lang="en-US" altLang="zh-TW" dirty="0"/>
          </a:p>
          <a:p>
            <a:r>
              <a:rPr lang="en-US" altLang="zh-TW" dirty="0"/>
              <a:t>Dialogue System</a:t>
            </a:r>
            <a:endParaRPr lang="zh-TW" altLang="en-US" dirty="0"/>
          </a:p>
        </p:txBody>
      </p:sp>
      <p:graphicFrame>
        <p:nvGraphicFramePr>
          <p:cNvPr id="4" name="Object 12"/>
          <p:cNvGraphicFramePr>
            <a:graphicFrameLocks noChangeAspect="1"/>
          </p:cNvGraphicFramePr>
          <p:nvPr/>
        </p:nvGraphicFramePr>
        <p:xfrm>
          <a:off x="1863058" y="2390524"/>
          <a:ext cx="3822700" cy="460375"/>
        </p:xfrm>
        <a:graphic>
          <a:graphicData uri="http://schemas.openxmlformats.org/presentationml/2006/ole">
            <mc:AlternateContent xmlns:mc="http://schemas.openxmlformats.org/markup-compatibility/2006">
              <mc:Choice xmlns:v="urn:schemas-microsoft-com:vml" Requires="v">
                <p:oleObj spid="_x0000_s1302" name="方程式" r:id="rId1" imgW="42976800" imgH="5181600" progId="Equation.3">
                  <p:embed/>
                </p:oleObj>
              </mc:Choice>
              <mc:Fallback>
                <p:oleObj name="方程式" r:id="rId1" imgW="42976800" imgH="5181600" progId="Equation.3">
                  <p:embed/>
                  <p:pic>
                    <p:nvPicPr>
                      <p:cNvPr id="0" name="图片 1301"/>
                      <p:cNvPicPr>
                        <a:picLocks noChangeAspect="1" noChangeArrowheads="1"/>
                      </p:cNvPicPr>
                      <p:nvPr/>
                    </p:nvPicPr>
                    <p:blipFill>
                      <a:blip r:embed="rId2"/>
                      <a:srcRect/>
                      <a:stretch>
                        <a:fillRect/>
                      </a:stretch>
                    </p:blipFill>
                    <p:spPr bwMode="auto">
                      <a:xfrm>
                        <a:off x="1863058" y="239052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nvGraphicFramePr>
        <p:xfrm>
          <a:off x="2615463" y="3462836"/>
          <a:ext cx="3822700" cy="460375"/>
        </p:xfrm>
        <a:graphic>
          <a:graphicData uri="http://schemas.openxmlformats.org/presentationml/2006/ole">
            <mc:AlternateContent xmlns:mc="http://schemas.openxmlformats.org/markup-compatibility/2006">
              <mc:Choice xmlns:v="urn:schemas-microsoft-com:vml" Requires="v">
                <p:oleObj spid="_x0000_s1303" name="方程式" r:id="rId3" imgW="42976800" imgH="5181600" progId="Equation.3">
                  <p:embed/>
                </p:oleObj>
              </mc:Choice>
              <mc:Fallback>
                <p:oleObj name="方程式" r:id="rId3" imgW="42976800" imgH="5181600" progId="Equation.3">
                  <p:embed/>
                  <p:pic>
                    <p:nvPicPr>
                      <p:cNvPr id="0" name="图片 1302"/>
                      <p:cNvPicPr>
                        <a:picLocks noChangeAspect="1" noChangeArrowheads="1"/>
                      </p:cNvPicPr>
                      <p:nvPr/>
                    </p:nvPicPr>
                    <p:blipFill>
                      <a:blip r:embed="rId2"/>
                      <a:srcRect/>
                      <a:stretch>
                        <a:fillRect/>
                      </a:stretch>
                    </p:blipFill>
                    <p:spPr bwMode="auto">
                      <a:xfrm>
                        <a:off x="2615463" y="3462836"/>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nvGraphicFramePr>
        <p:xfrm>
          <a:off x="2663581" y="4670243"/>
          <a:ext cx="3822700" cy="460375"/>
        </p:xfrm>
        <a:graphic>
          <a:graphicData uri="http://schemas.openxmlformats.org/presentationml/2006/ole">
            <mc:AlternateContent xmlns:mc="http://schemas.openxmlformats.org/markup-compatibility/2006">
              <mc:Choice xmlns:v="urn:schemas-microsoft-com:vml" Requires="v">
                <p:oleObj spid="_x0000_s1304" name="方程式" r:id="rId4" imgW="42976800" imgH="5181600" progId="Equation.3">
                  <p:embed/>
                </p:oleObj>
              </mc:Choice>
              <mc:Fallback>
                <p:oleObj name="方程式" r:id="rId4" imgW="42976800" imgH="5181600" progId="Equation.3">
                  <p:embed/>
                  <p:pic>
                    <p:nvPicPr>
                      <p:cNvPr id="0" name="图片 1303"/>
                      <p:cNvPicPr>
                        <a:picLocks noChangeAspect="1" noChangeArrowheads="1"/>
                      </p:cNvPicPr>
                      <p:nvPr/>
                    </p:nvPicPr>
                    <p:blipFill>
                      <a:blip r:embed="rId2"/>
                      <a:srcRect/>
                      <a:stretch>
                        <a:fillRect/>
                      </a:stretch>
                    </p:blipFill>
                    <p:spPr bwMode="auto">
                      <a:xfrm>
                        <a:off x="2663581" y="4670243"/>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nvGraphicFramePr>
        <p:xfrm>
          <a:off x="3303945" y="5774717"/>
          <a:ext cx="3578225" cy="460375"/>
        </p:xfrm>
        <a:graphic>
          <a:graphicData uri="http://schemas.openxmlformats.org/presentationml/2006/ole">
            <mc:AlternateContent xmlns:mc="http://schemas.openxmlformats.org/markup-compatibility/2006">
              <mc:Choice xmlns:v="urn:schemas-microsoft-com:vml" Requires="v">
                <p:oleObj spid="_x0000_s1305" name="方程式" r:id="rId5" imgW="40233600" imgH="5181600" progId="Equation.3">
                  <p:embed/>
                </p:oleObj>
              </mc:Choice>
              <mc:Fallback>
                <p:oleObj name="方程式" r:id="rId5" imgW="40233600" imgH="5181600" progId="Equation.3">
                  <p:embed/>
                  <p:pic>
                    <p:nvPicPr>
                      <p:cNvPr id="0" name="图片 1304"/>
                      <p:cNvPicPr>
                        <a:picLocks noChangeAspect="1" noChangeArrowheads="1"/>
                      </p:cNvPicPr>
                      <p:nvPr/>
                    </p:nvPicPr>
                    <p:blipFill>
                      <a:blip r:embed="rId6"/>
                      <a:srcRect/>
                      <a:stretch>
                        <a:fillRect/>
                      </a:stretch>
                    </p:blipFill>
                    <p:spPr bwMode="auto">
                      <a:xfrm>
                        <a:off x="3303945" y="5774717"/>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6438163" y="3431413"/>
            <a:ext cx="947054" cy="523220"/>
          </a:xfrm>
          <a:prstGeom prst="rect">
            <a:avLst/>
          </a:prstGeom>
          <a:noFill/>
        </p:spPr>
        <p:txBody>
          <a:bodyPr wrap="square" rtlCol="0">
            <a:spAutoFit/>
          </a:bodyPr>
          <a:lstStyle/>
          <a:p>
            <a:r>
              <a:rPr lang="en-US" altLang="zh-TW" sz="2800" dirty="0"/>
              <a:t>“Cat”</a:t>
            </a:r>
            <a:endParaRPr lang="zh-TW" altLang="en-US" sz="2800" dirty="0"/>
          </a:p>
        </p:txBody>
      </p:sp>
      <p:sp>
        <p:nvSpPr>
          <p:cNvPr id="9" name="文字方塊 8"/>
          <p:cNvSpPr txBox="1"/>
          <p:nvPr/>
        </p:nvSpPr>
        <p:spPr>
          <a:xfrm>
            <a:off x="5685758" y="2359341"/>
            <a:ext cx="2298182" cy="523220"/>
          </a:xfrm>
          <a:prstGeom prst="rect">
            <a:avLst/>
          </a:prstGeom>
          <a:noFill/>
        </p:spPr>
        <p:txBody>
          <a:bodyPr wrap="square" rtlCol="0">
            <a:spAutoFit/>
          </a:bodyPr>
          <a:lstStyle/>
          <a:p>
            <a:r>
              <a:rPr lang="en-US" altLang="zh-TW" sz="2800" dirty="0"/>
              <a:t>“How are you”</a:t>
            </a:r>
            <a:endParaRPr lang="zh-TW" altLang="en-US" sz="2800" dirty="0"/>
          </a:p>
        </p:txBody>
      </p:sp>
      <p:sp>
        <p:nvSpPr>
          <p:cNvPr id="10" name="文字方塊 9"/>
          <p:cNvSpPr txBox="1"/>
          <p:nvPr/>
        </p:nvSpPr>
        <p:spPr>
          <a:xfrm>
            <a:off x="6486282" y="4612554"/>
            <a:ext cx="1239914" cy="523220"/>
          </a:xfrm>
          <a:prstGeom prst="rect">
            <a:avLst/>
          </a:prstGeom>
          <a:noFill/>
        </p:spPr>
        <p:txBody>
          <a:bodyPr wrap="square" rtlCol="0">
            <a:spAutoFit/>
          </a:bodyPr>
          <a:lstStyle/>
          <a:p>
            <a:r>
              <a:rPr lang="en-US" altLang="zh-TW" sz="2800" dirty="0"/>
              <a:t>“5-5”</a:t>
            </a:r>
            <a:endParaRPr lang="zh-TW" altLang="en-US" sz="2800" dirty="0"/>
          </a:p>
        </p:txBody>
      </p:sp>
      <p:sp>
        <p:nvSpPr>
          <p:cNvPr id="11" name="文字方塊 10"/>
          <p:cNvSpPr txBox="1"/>
          <p:nvPr/>
        </p:nvSpPr>
        <p:spPr>
          <a:xfrm>
            <a:off x="7251623" y="5793567"/>
            <a:ext cx="1499137" cy="523220"/>
          </a:xfrm>
          <a:prstGeom prst="rect">
            <a:avLst/>
          </a:prstGeom>
          <a:noFill/>
        </p:spPr>
        <p:txBody>
          <a:bodyPr wrap="square" rtlCol="0">
            <a:spAutoFit/>
          </a:bodyPr>
          <a:lstStyle/>
          <a:p>
            <a:r>
              <a:rPr lang="en-US" altLang="zh-TW" sz="2800" dirty="0"/>
              <a:t>“Hello”</a:t>
            </a:r>
            <a:endParaRPr lang="zh-TW" altLang="en-US" sz="2800" dirty="0"/>
          </a:p>
        </p:txBody>
      </p:sp>
      <p:pic>
        <p:nvPicPr>
          <p:cNvPr id="12" name="圖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6744" y="2334055"/>
            <a:ext cx="2921108" cy="516844"/>
          </a:xfrm>
          <a:prstGeom prst="rect">
            <a:avLst/>
          </a:prstGeom>
        </p:spPr>
      </p:pic>
      <p:sp>
        <p:nvSpPr>
          <p:cNvPr id="15" name="矩形 14"/>
          <p:cNvSpPr/>
          <p:nvPr/>
        </p:nvSpPr>
        <p:spPr>
          <a:xfrm>
            <a:off x="3743057" y="5727916"/>
            <a:ext cx="2659840" cy="523220"/>
          </a:xfrm>
          <a:prstGeom prst="rect">
            <a:avLst/>
          </a:prstGeom>
        </p:spPr>
        <p:txBody>
          <a:bodyPr wrap="square">
            <a:spAutoFit/>
          </a:bodyPr>
          <a:lstStyle/>
          <a:p>
            <a:pPr algn="ctr"/>
            <a:r>
              <a:rPr lang="en-US" altLang="zh-TW" sz="2800" dirty="0"/>
              <a:t>“Hi”</a:t>
            </a:r>
            <a:endParaRPr lang="zh-TW" altLang="en-US" sz="2800" dirty="0"/>
          </a:p>
        </p:txBody>
      </p:sp>
      <p:pic>
        <p:nvPicPr>
          <p:cNvPr id="84994" name="Picture 2" descr="http://y2.ifengimg.com/a/2016_11/2c7ef418c729099.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1079" y="4495707"/>
            <a:ext cx="1144109" cy="858082"/>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3664864" y="6208921"/>
            <a:ext cx="2773299" cy="461665"/>
          </a:xfrm>
          <a:prstGeom prst="rect">
            <a:avLst/>
          </a:prstGeom>
          <a:noFill/>
        </p:spPr>
        <p:txBody>
          <a:bodyPr wrap="square" rtlCol="0">
            <a:spAutoFit/>
          </a:bodyPr>
          <a:lstStyle/>
          <a:p>
            <a:pPr algn="ctr"/>
            <a:r>
              <a:rPr lang="en-US" altLang="zh-TW" sz="2400" dirty="0"/>
              <a:t>(what the user said)</a:t>
            </a:r>
            <a:endParaRPr lang="zh-TW" altLang="en-US" sz="2400" dirty="0"/>
          </a:p>
        </p:txBody>
      </p:sp>
      <p:sp>
        <p:nvSpPr>
          <p:cNvPr id="19" name="文字方塊 18"/>
          <p:cNvSpPr txBox="1"/>
          <p:nvPr/>
        </p:nvSpPr>
        <p:spPr>
          <a:xfrm>
            <a:off x="6481090" y="6208920"/>
            <a:ext cx="2773299" cy="461665"/>
          </a:xfrm>
          <a:prstGeom prst="rect">
            <a:avLst/>
          </a:prstGeom>
          <a:noFill/>
        </p:spPr>
        <p:txBody>
          <a:bodyPr wrap="square" rtlCol="0">
            <a:spAutoFit/>
          </a:bodyPr>
          <a:lstStyle/>
          <a:p>
            <a:pPr algn="ctr"/>
            <a:r>
              <a:rPr lang="en-US" altLang="zh-TW" sz="2400" dirty="0"/>
              <a:t>(system response)</a:t>
            </a:r>
            <a:endParaRPr lang="zh-TW" altLang="en-US" sz="2400" dirty="0"/>
          </a:p>
        </p:txBody>
      </p:sp>
      <p:pic>
        <p:nvPicPr>
          <p:cNvPr id="20" name="Picture 12" descr="https://encrypted-tbn1.gstatic.com/images?q=tbn:ANd9GcRcwlRKAlSIaCI4W5PRYVbuBQQXifF-56bFqAjh9DMe-_3Lh8_YKw"/>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83905" y="3317879"/>
            <a:ext cx="1106043" cy="839637"/>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p:nvSpPr>
        <p:spPr>
          <a:xfrm>
            <a:off x="7270442" y="4874164"/>
            <a:ext cx="1786326" cy="461665"/>
          </a:xfrm>
          <a:prstGeom prst="rect">
            <a:avLst/>
          </a:prstGeom>
          <a:noFill/>
        </p:spPr>
        <p:txBody>
          <a:bodyPr wrap="square" rtlCol="0">
            <a:spAutoFit/>
          </a:bodyPr>
          <a:lstStyle/>
          <a:p>
            <a:pPr algn="ctr"/>
            <a:r>
              <a:rPr lang="en-US" altLang="zh-TW" sz="2400" dirty="0"/>
              <a:t>(next move)</a:t>
            </a:r>
            <a:endParaRPr lang="zh-TW" altLang="en-US" sz="2400" dirty="0"/>
          </a:p>
        </p:txBody>
      </p:sp>
      <p:sp>
        <p:nvSpPr>
          <p:cNvPr id="13" name="灯片编号占位符 1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9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P spid="10" grpId="0"/>
      <p:bldP spid="11" grpId="0"/>
      <p:bldP spid="15" grpId="0"/>
      <p:bldP spid="16" grpId="0"/>
      <p:bldP spid="19"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2948305" y="2638425"/>
            <a:ext cx="6195695" cy="2232025"/>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altLang="zh-TW" sz="6600" dirty="0">
                <a:solidFill>
                  <a:schemeClr val="bg1"/>
                </a:solidFill>
                <a:sym typeface="+mn-ea"/>
              </a:rPr>
              <a:t>Basics for Deep Learning </a:t>
            </a:r>
            <a:br>
              <a:rPr lang="en-US" altLang="zh-TW" sz="6600" dirty="0">
                <a:solidFill>
                  <a:schemeClr val="bg1"/>
                </a:solidFill>
                <a:sym typeface="+mn-ea"/>
              </a:rPr>
            </a:br>
            <a:endParaRPr lang="en-US" altLang="zh-CN" sz="6600" dirty="0">
              <a:solidFill>
                <a:schemeClr val="bg1"/>
              </a:solidFill>
              <a:sym typeface="+mn-ea"/>
            </a:endParaRPr>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Three Steps for Deep Learning</a:t>
            </a:r>
            <a:endParaRPr sz="3600" b="1" kern="0" spc="-5" dirty="0">
              <a:solidFill>
                <a:srgbClr val="00294D"/>
              </a:solidFill>
              <a:latin typeface="Calibri" panose="020F0502020204030204"/>
              <a:cs typeface="Calibri" panose="020F0502020204030204"/>
            </a:endParaRPr>
          </a:p>
        </p:txBody>
      </p:sp>
      <p:pic>
        <p:nvPicPr>
          <p:cNvPr id="9" name="Picture 2" descr="http://cdc.tencent.com/wp-content/uploads/2011/03/banner1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506"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85011" y="3752284"/>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532262" y="1941449"/>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endParaRPr lang="en-US" altLang="zh-TW" sz="2800" dirty="0"/>
          </a:p>
          <a:p>
            <a:pPr algn="ctr"/>
            <a:r>
              <a:rPr lang="en-US" altLang="zh-TW" sz="2800" dirty="0"/>
              <a:t>Network</a:t>
            </a:r>
            <a:endParaRPr lang="zh-TW" altLang="en-US" sz="28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Neural Network </a:t>
            </a:r>
            <a:endParaRPr lang="zh-TW" altLang="en-US" dirty="0"/>
          </a:p>
        </p:txBody>
      </p:sp>
      <p:grpSp>
        <p:nvGrpSpPr>
          <p:cNvPr id="11" name="群組 10"/>
          <p:cNvGrpSpPr/>
          <p:nvPr/>
        </p:nvGrpSpPr>
        <p:grpSpPr>
          <a:xfrm>
            <a:off x="4897340" y="294084"/>
            <a:ext cx="3854551" cy="2068497"/>
            <a:chOff x="4897340" y="294084"/>
            <a:chExt cx="3854551" cy="2068497"/>
          </a:xfrm>
        </p:grpSpPr>
        <p:pic>
          <p:nvPicPr>
            <p:cNvPr id="4" name="Picture 6" descr="http://bio1152.nicerweb.com/Locked/media/ch48/48_05NeuronStructure.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97340" y="294084"/>
              <a:ext cx="3271985" cy="206849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群組 4"/>
            <p:cNvGrpSpPr/>
            <p:nvPr/>
          </p:nvGrpSpPr>
          <p:grpSpPr>
            <a:xfrm>
              <a:off x="6464097" y="432086"/>
              <a:ext cx="2287794" cy="1038723"/>
              <a:chOff x="3202412" y="1600580"/>
              <a:chExt cx="3275013" cy="1486948"/>
            </a:xfrm>
          </p:grpSpPr>
          <p:pic>
            <p:nvPicPr>
              <p:cNvPr id="6" name="Picture 4" descr="http://cdn.zmescience.com/wp-content/uploads/2011/07/neural_networ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0137" y="1600580"/>
                <a:ext cx="2478247" cy="148694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202412" y="2732294"/>
                <a:ext cx="3275013" cy="307777"/>
              </a:xfrm>
              <a:prstGeom prst="rect">
                <a:avLst/>
              </a:prstGeom>
            </p:spPr>
            <p:txBody>
              <a:bodyPr wrap="square">
                <a:spAutoFit/>
              </a:bodyPr>
              <a:lstStyle/>
              <a:p>
                <a:endParaRPr lang="zh-TW" altLang="en-US" sz="1400" dirty="0"/>
              </a:p>
            </p:txBody>
          </p:sp>
        </p:grpSp>
      </p:grpSp>
      <p:grpSp>
        <p:nvGrpSpPr>
          <p:cNvPr id="39" name="群組 38"/>
          <p:cNvGrpSpPr/>
          <p:nvPr/>
        </p:nvGrpSpPr>
        <p:grpSpPr>
          <a:xfrm>
            <a:off x="3534928" y="2481260"/>
            <a:ext cx="2416814" cy="1897458"/>
            <a:chOff x="3223753" y="2941320"/>
            <a:chExt cx="2416814" cy="1897458"/>
          </a:xfrm>
        </p:grpSpPr>
        <p:grpSp>
          <p:nvGrpSpPr>
            <p:cNvPr id="38" name="群組 37"/>
            <p:cNvGrpSpPr/>
            <p:nvPr/>
          </p:nvGrpSpPr>
          <p:grpSpPr>
            <a:xfrm>
              <a:off x="4112351" y="3404891"/>
              <a:ext cx="1528216" cy="565603"/>
              <a:chOff x="4261309" y="3400794"/>
              <a:chExt cx="1528216" cy="565603"/>
            </a:xfrm>
          </p:grpSpPr>
          <p:cxnSp>
            <p:nvCxnSpPr>
              <p:cNvPr id="32" name="直線單箭頭接點 31"/>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橢圓 21"/>
              <p:cNvSpPr/>
              <p:nvPr/>
            </p:nvSpPr>
            <p:spPr>
              <a:xfrm>
                <a:off x="4839124" y="3400794"/>
                <a:ext cx="565603" cy="565603"/>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cxnSp>
            <p:nvCxnSpPr>
              <p:cNvPr id="23" name="直線單箭頭接點 22"/>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3274" name="方程式" r:id="rId3" imgW="7620000" imgH="5181600" progId="Equation.3">
                      <p:embed/>
                    </p:oleObj>
                  </mc:Choice>
                  <mc:Fallback>
                    <p:oleObj name="方程式" r:id="rId3" imgW="7620000" imgH="5181600" progId="Equation.3">
                      <p:embed/>
                      <p:pic>
                        <p:nvPicPr>
                          <p:cNvPr id="0" name="Object 12"/>
                          <p:cNvPicPr>
                            <a:picLocks noChangeAspect="1" noChangeArrowheads="1"/>
                          </p:cNvPicPr>
                          <p:nvPr/>
                        </p:nvPicPr>
                        <p:blipFill>
                          <a:blip r:embed="rId4"/>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21" name="直線單箭頭接點 20"/>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p:cNvGrpSpPr/>
            <p:nvPr/>
          </p:nvGrpSpPr>
          <p:grpSpPr>
            <a:xfrm>
              <a:off x="3956988" y="3478177"/>
              <a:ext cx="439530" cy="439530"/>
              <a:chOff x="3371313" y="3530847"/>
              <a:chExt cx="439530" cy="439530"/>
            </a:xfrm>
          </p:grpSpPr>
          <p:sp>
            <p:nvSpPr>
              <p:cNvPr id="26" name="矩形 25"/>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7"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3275" name="方程式" r:id="rId5" imgW="3352800" imgH="3352800" progId="Equation.3">
                      <p:embed/>
                    </p:oleObj>
                  </mc:Choice>
                  <mc:Fallback>
                    <p:oleObj name="方程式" r:id="rId5" imgW="3352800" imgH="3352800" progId="Equation.3">
                      <p:embed/>
                      <p:pic>
                        <p:nvPicPr>
                          <p:cNvPr id="0" name="Object 12"/>
                          <p:cNvPicPr>
                            <a:picLocks noChangeAspect="1" noChangeArrowheads="1"/>
                          </p:cNvPicPr>
                          <p:nvPr/>
                        </p:nvPicPr>
                        <p:blipFill>
                          <a:blip r:embed="rId6"/>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37" name="群組 36"/>
            <p:cNvGrpSpPr/>
            <p:nvPr/>
          </p:nvGrpSpPr>
          <p:grpSpPr>
            <a:xfrm>
              <a:off x="3972433" y="3933548"/>
              <a:ext cx="385763" cy="905230"/>
              <a:chOff x="3982168" y="3985175"/>
              <a:chExt cx="385763" cy="905230"/>
            </a:xfrm>
          </p:grpSpPr>
          <p:sp>
            <p:nvSpPr>
              <p:cNvPr id="20" name="矩形 19"/>
              <p:cNvSpPr/>
              <p:nvPr/>
            </p:nvSpPr>
            <p:spPr>
              <a:xfrm>
                <a:off x="3982168" y="4512672"/>
                <a:ext cx="385763" cy="3777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cxnSp>
            <p:nvCxnSpPr>
              <p:cNvPr id="28" name="直線單箭頭接點 27"/>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3" name="直線單箭頭接點 32"/>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群組 41"/>
          <p:cNvGrpSpPr/>
          <p:nvPr/>
        </p:nvGrpSpPr>
        <p:grpSpPr>
          <a:xfrm>
            <a:off x="1070220" y="1724155"/>
            <a:ext cx="2416814" cy="1897458"/>
            <a:chOff x="3223753" y="2941320"/>
            <a:chExt cx="2416814" cy="1897458"/>
          </a:xfrm>
        </p:grpSpPr>
        <p:grpSp>
          <p:nvGrpSpPr>
            <p:cNvPr id="43" name="群組 42"/>
            <p:cNvGrpSpPr/>
            <p:nvPr/>
          </p:nvGrpSpPr>
          <p:grpSpPr>
            <a:xfrm>
              <a:off x="4112351" y="3404891"/>
              <a:ext cx="1528216" cy="565603"/>
              <a:chOff x="4261309" y="3400794"/>
              <a:chExt cx="1528216" cy="565603"/>
            </a:xfrm>
          </p:grpSpPr>
          <p:cxnSp>
            <p:nvCxnSpPr>
              <p:cNvPr id="53" name="直線單箭頭接點 52"/>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橢圓 53"/>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55" name="直線單箭頭接點 54"/>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3276" name="方程式" r:id="rId7" imgW="7620000" imgH="5181600" progId="Equation.3">
                      <p:embed/>
                    </p:oleObj>
                  </mc:Choice>
                  <mc:Fallback>
                    <p:oleObj name="方程式" r:id="rId7" imgW="7620000" imgH="5181600" progId="Equation.3">
                      <p:embed/>
                      <p:pic>
                        <p:nvPicPr>
                          <p:cNvPr id="0" name="Object 12"/>
                          <p:cNvPicPr>
                            <a:picLocks noChangeAspect="1" noChangeArrowheads="1"/>
                          </p:cNvPicPr>
                          <p:nvPr/>
                        </p:nvPicPr>
                        <p:blipFill>
                          <a:blip r:embed="rId4"/>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44" name="直線單箭頭接點 43"/>
            <p:cNvCxnSpPr/>
            <p:nvPr/>
          </p:nvCxnSpPr>
          <p:spPr>
            <a:xfrm flipV="1">
              <a:off x="3405107" y="3780105"/>
              <a:ext cx="503761" cy="67704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群組 45"/>
            <p:cNvGrpSpPr/>
            <p:nvPr/>
          </p:nvGrpSpPr>
          <p:grpSpPr>
            <a:xfrm>
              <a:off x="3956988" y="3478177"/>
              <a:ext cx="439530" cy="439530"/>
              <a:chOff x="3371313" y="3530847"/>
              <a:chExt cx="439530" cy="439530"/>
            </a:xfrm>
          </p:grpSpPr>
          <p:sp>
            <p:nvSpPr>
              <p:cNvPr id="51" name="矩形 50"/>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2"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3277" name="方程式" r:id="rId8" imgW="3352800" imgH="3352800" progId="Equation.3">
                      <p:embed/>
                    </p:oleObj>
                  </mc:Choice>
                  <mc:Fallback>
                    <p:oleObj name="方程式" r:id="rId8" imgW="3352800" imgH="3352800" progId="Equation.3">
                      <p:embed/>
                      <p:pic>
                        <p:nvPicPr>
                          <p:cNvPr id="0" name="Object 12"/>
                          <p:cNvPicPr>
                            <a:picLocks noChangeAspect="1" noChangeArrowheads="1"/>
                          </p:cNvPicPr>
                          <p:nvPr/>
                        </p:nvPicPr>
                        <p:blipFill>
                          <a:blip r:embed="rId6"/>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47" name="群組 46"/>
            <p:cNvGrpSpPr/>
            <p:nvPr/>
          </p:nvGrpSpPr>
          <p:grpSpPr>
            <a:xfrm>
              <a:off x="3972433" y="3933548"/>
              <a:ext cx="385763" cy="905230"/>
              <a:chOff x="3982168" y="3985175"/>
              <a:chExt cx="385763" cy="905230"/>
            </a:xfrm>
          </p:grpSpPr>
          <p:sp>
            <p:nvSpPr>
              <p:cNvPr id="49" name="矩形 48"/>
              <p:cNvSpPr/>
              <p:nvPr/>
            </p:nvSpPr>
            <p:spPr>
              <a:xfrm>
                <a:off x="3982168" y="4512672"/>
                <a:ext cx="385763" cy="3777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50" name="直線單箭頭接點 49"/>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8" name="直線單箭頭接點 47"/>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群組 56"/>
          <p:cNvGrpSpPr/>
          <p:nvPr/>
        </p:nvGrpSpPr>
        <p:grpSpPr>
          <a:xfrm>
            <a:off x="1099614" y="3584600"/>
            <a:ext cx="2405967" cy="1782000"/>
            <a:chOff x="3234600" y="3056778"/>
            <a:chExt cx="2405967" cy="1782000"/>
          </a:xfrm>
        </p:grpSpPr>
        <p:grpSp>
          <p:nvGrpSpPr>
            <p:cNvPr id="58" name="群組 57"/>
            <p:cNvGrpSpPr/>
            <p:nvPr/>
          </p:nvGrpSpPr>
          <p:grpSpPr>
            <a:xfrm>
              <a:off x="4112351" y="3404891"/>
              <a:ext cx="1528216" cy="565603"/>
              <a:chOff x="4261309" y="3400794"/>
              <a:chExt cx="1528216" cy="565603"/>
            </a:xfrm>
          </p:grpSpPr>
          <p:cxnSp>
            <p:nvCxnSpPr>
              <p:cNvPr id="68" name="直線單箭頭接點 67"/>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橢圓 68"/>
              <p:cNvSpPr/>
              <p:nvPr/>
            </p:nvSpPr>
            <p:spPr>
              <a:xfrm>
                <a:off x="4839124" y="3400794"/>
                <a:ext cx="565603" cy="565603"/>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sz="2400" dirty="0"/>
              </a:p>
            </p:txBody>
          </p:sp>
          <p:cxnSp>
            <p:nvCxnSpPr>
              <p:cNvPr id="70" name="直線單箭頭接點 69"/>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71"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3278" name="方程式" r:id="rId9" imgW="7620000" imgH="5181600" progId="Equation.3">
                      <p:embed/>
                    </p:oleObj>
                  </mc:Choice>
                  <mc:Fallback>
                    <p:oleObj name="方程式" r:id="rId9" imgW="7620000" imgH="5181600" progId="Equation.3">
                      <p:embed/>
                      <p:pic>
                        <p:nvPicPr>
                          <p:cNvPr id="0" name="Object 12"/>
                          <p:cNvPicPr>
                            <a:picLocks noChangeAspect="1" noChangeArrowheads="1"/>
                          </p:cNvPicPr>
                          <p:nvPr/>
                        </p:nvPicPr>
                        <p:blipFill>
                          <a:blip r:embed="rId4"/>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59" name="直線單箭頭接點 58"/>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3341416" y="3056778"/>
              <a:ext cx="586910" cy="5759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1" name="群組 60"/>
            <p:cNvGrpSpPr/>
            <p:nvPr/>
          </p:nvGrpSpPr>
          <p:grpSpPr>
            <a:xfrm>
              <a:off x="3956988" y="3478177"/>
              <a:ext cx="439530" cy="439530"/>
              <a:chOff x="3371313" y="3530847"/>
              <a:chExt cx="439530" cy="439530"/>
            </a:xfrm>
          </p:grpSpPr>
          <p:sp>
            <p:nvSpPr>
              <p:cNvPr id="66" name="矩形 65"/>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67"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3279" name="方程式" r:id="rId10" imgW="3352800" imgH="3352800" progId="Equation.3">
                      <p:embed/>
                    </p:oleObj>
                  </mc:Choice>
                  <mc:Fallback>
                    <p:oleObj name="方程式" r:id="rId10" imgW="3352800" imgH="3352800" progId="Equation.3">
                      <p:embed/>
                      <p:pic>
                        <p:nvPicPr>
                          <p:cNvPr id="0" name="Object 12"/>
                          <p:cNvPicPr>
                            <a:picLocks noChangeAspect="1" noChangeArrowheads="1"/>
                          </p:cNvPicPr>
                          <p:nvPr/>
                        </p:nvPicPr>
                        <p:blipFill>
                          <a:blip r:embed="rId6"/>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62" name="群組 61"/>
            <p:cNvGrpSpPr/>
            <p:nvPr/>
          </p:nvGrpSpPr>
          <p:grpSpPr>
            <a:xfrm>
              <a:off x="3972433" y="3933548"/>
              <a:ext cx="385763" cy="905230"/>
              <a:chOff x="3982168" y="3985175"/>
              <a:chExt cx="385763" cy="905230"/>
            </a:xfrm>
          </p:grpSpPr>
          <p:sp>
            <p:nvSpPr>
              <p:cNvPr id="64" name="矩形 63"/>
              <p:cNvSpPr/>
              <p:nvPr/>
            </p:nvSpPr>
            <p:spPr>
              <a:xfrm>
                <a:off x="3982168" y="4512672"/>
                <a:ext cx="385763" cy="37773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cxnSp>
            <p:nvCxnSpPr>
              <p:cNvPr id="65" name="直線單箭頭接點 64"/>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3" name="直線單箭頭接點 62"/>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 name="群組 71"/>
          <p:cNvGrpSpPr/>
          <p:nvPr/>
        </p:nvGrpSpPr>
        <p:grpSpPr>
          <a:xfrm>
            <a:off x="6044284" y="2469344"/>
            <a:ext cx="2416814" cy="1897458"/>
            <a:chOff x="3223753" y="2941320"/>
            <a:chExt cx="2416814" cy="1897458"/>
          </a:xfrm>
        </p:grpSpPr>
        <p:grpSp>
          <p:nvGrpSpPr>
            <p:cNvPr id="73" name="群組 72"/>
            <p:cNvGrpSpPr/>
            <p:nvPr/>
          </p:nvGrpSpPr>
          <p:grpSpPr>
            <a:xfrm>
              <a:off x="4112351" y="3404891"/>
              <a:ext cx="1528216" cy="565603"/>
              <a:chOff x="4261309" y="3400794"/>
              <a:chExt cx="1528216" cy="565603"/>
            </a:xfrm>
          </p:grpSpPr>
          <p:cxnSp>
            <p:nvCxnSpPr>
              <p:cNvPr id="83" name="直線單箭頭接點 82"/>
              <p:cNvCxnSpPr/>
              <p:nvPr/>
            </p:nvCxnSpPr>
            <p:spPr>
              <a:xfrm flipV="1">
                <a:off x="5227675" y="3682412"/>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橢圓 83"/>
              <p:cNvSpPr/>
              <p:nvPr/>
            </p:nvSpPr>
            <p:spPr>
              <a:xfrm>
                <a:off x="4839124" y="3400794"/>
                <a:ext cx="565603" cy="56560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dirty="0"/>
              </a:p>
            </p:txBody>
          </p:sp>
          <p:cxnSp>
            <p:nvCxnSpPr>
              <p:cNvPr id="85" name="直線單箭頭接點 84"/>
              <p:cNvCxnSpPr/>
              <p:nvPr/>
            </p:nvCxnSpPr>
            <p:spPr>
              <a:xfrm flipV="1">
                <a:off x="4261309" y="3698913"/>
                <a:ext cx="561850"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Object 12"/>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3280" name="方程式" r:id="rId11" imgW="7620000" imgH="5181600" progId="Equation.3">
                      <p:embed/>
                    </p:oleObj>
                  </mc:Choice>
                  <mc:Fallback>
                    <p:oleObj name="方程式" r:id="rId11" imgW="7620000" imgH="5181600" progId="Equation.3">
                      <p:embed/>
                      <p:pic>
                        <p:nvPicPr>
                          <p:cNvPr id="0" name="Object 12"/>
                          <p:cNvPicPr>
                            <a:picLocks noChangeAspect="1" noChangeArrowheads="1"/>
                          </p:cNvPicPr>
                          <p:nvPr/>
                        </p:nvPicPr>
                        <p:blipFill>
                          <a:blip r:embed="rId4"/>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74" name="直線單箭頭接點 73"/>
            <p:cNvCxnSpPr/>
            <p:nvPr/>
          </p:nvCxnSpPr>
          <p:spPr>
            <a:xfrm flipV="1">
              <a:off x="3234600" y="3780105"/>
              <a:ext cx="674268" cy="9062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3223753" y="2941320"/>
              <a:ext cx="704573" cy="6913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3956988" y="3478177"/>
              <a:ext cx="439530" cy="439530"/>
              <a:chOff x="3371313" y="3530847"/>
              <a:chExt cx="439530" cy="439530"/>
            </a:xfrm>
          </p:grpSpPr>
          <p:sp>
            <p:nvSpPr>
              <p:cNvPr id="81" name="矩形 80"/>
              <p:cNvSpPr/>
              <p:nvPr/>
            </p:nvSpPr>
            <p:spPr>
              <a:xfrm>
                <a:off x="3371313" y="3530847"/>
                <a:ext cx="439530" cy="43953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82" name="Object 12"/>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3281" name="方程式" r:id="rId12" imgW="3352800" imgH="3352800" progId="Equation.3">
                      <p:embed/>
                    </p:oleObj>
                  </mc:Choice>
                  <mc:Fallback>
                    <p:oleObj name="方程式" r:id="rId12" imgW="3352800" imgH="3352800" progId="Equation.3">
                      <p:embed/>
                      <p:pic>
                        <p:nvPicPr>
                          <p:cNvPr id="0" name="Object 12"/>
                          <p:cNvPicPr>
                            <a:picLocks noChangeAspect="1" noChangeArrowheads="1"/>
                          </p:cNvPicPr>
                          <p:nvPr/>
                        </p:nvPicPr>
                        <p:blipFill>
                          <a:blip r:embed="rId6"/>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77" name="群組 76"/>
            <p:cNvGrpSpPr/>
            <p:nvPr/>
          </p:nvGrpSpPr>
          <p:grpSpPr>
            <a:xfrm>
              <a:off x="3972433" y="3933548"/>
              <a:ext cx="385763" cy="905230"/>
              <a:chOff x="3982168" y="3985175"/>
              <a:chExt cx="385763" cy="905230"/>
            </a:xfrm>
          </p:grpSpPr>
          <p:sp>
            <p:nvSpPr>
              <p:cNvPr id="79" name="矩形 78"/>
              <p:cNvSpPr/>
              <p:nvPr/>
            </p:nvSpPr>
            <p:spPr>
              <a:xfrm>
                <a:off x="3982168" y="4512672"/>
                <a:ext cx="385763" cy="37773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80" name="直線單箭頭接點 79"/>
              <p:cNvCxnSpPr/>
              <p:nvPr/>
            </p:nvCxnSpPr>
            <p:spPr>
              <a:xfrm flipV="1">
                <a:off x="4179533" y="3985175"/>
                <a:ext cx="0" cy="5170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8" name="直線單箭頭接點 77"/>
            <p:cNvCxnSpPr/>
            <p:nvPr/>
          </p:nvCxnSpPr>
          <p:spPr>
            <a:xfrm>
              <a:off x="3242300" y="3714572"/>
              <a:ext cx="69299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3729775" y="4347017"/>
            <a:ext cx="1949352" cy="461665"/>
          </a:xfrm>
          <a:prstGeom prst="rect">
            <a:avLst/>
          </a:prstGeom>
          <a:noFill/>
        </p:spPr>
        <p:txBody>
          <a:bodyPr wrap="square" rtlCol="0">
            <a:spAutoFit/>
          </a:bodyPr>
          <a:lstStyle/>
          <a:p>
            <a:pPr algn="ctr"/>
            <a:r>
              <a:rPr lang="en-US" altLang="zh-TW" sz="2400" dirty="0"/>
              <a:t>“Neuron”</a:t>
            </a:r>
            <a:endParaRPr lang="zh-TW" altLang="en-US" sz="2400" dirty="0"/>
          </a:p>
        </p:txBody>
      </p:sp>
      <p:sp>
        <p:nvSpPr>
          <p:cNvPr id="9" name="矩形 8"/>
          <p:cNvSpPr/>
          <p:nvPr/>
        </p:nvSpPr>
        <p:spPr>
          <a:xfrm>
            <a:off x="2575300" y="5320216"/>
            <a:ext cx="6176591" cy="830997"/>
          </a:xfrm>
          <a:prstGeom prst="rect">
            <a:avLst/>
          </a:prstGeom>
        </p:spPr>
        <p:txBody>
          <a:bodyPr wrap="square">
            <a:spAutoFit/>
          </a:bodyPr>
          <a:lstStyle/>
          <a:p>
            <a:pPr>
              <a:defRPr/>
            </a:pPr>
            <a:r>
              <a:rPr lang="en-US" altLang="zh-TW" sz="2400" dirty="0"/>
              <a:t>Different connection leads to different network structures</a:t>
            </a:r>
            <a:endParaRPr lang="zh-TW" altLang="en-US" sz="2400" dirty="0"/>
          </a:p>
        </p:txBody>
      </p:sp>
      <p:sp>
        <p:nvSpPr>
          <p:cNvPr id="8" name="矩形 7"/>
          <p:cNvSpPr/>
          <p:nvPr/>
        </p:nvSpPr>
        <p:spPr>
          <a:xfrm>
            <a:off x="3487034" y="2437267"/>
            <a:ext cx="2493685" cy="1929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矩形 87"/>
          <p:cNvSpPr/>
          <p:nvPr/>
        </p:nvSpPr>
        <p:spPr>
          <a:xfrm>
            <a:off x="2575300" y="4836191"/>
            <a:ext cx="2884267" cy="523220"/>
          </a:xfrm>
          <a:prstGeom prst="rect">
            <a:avLst/>
          </a:prstGeom>
        </p:spPr>
        <p:txBody>
          <a:bodyPr wrap="square">
            <a:spAutoFit/>
          </a:bodyPr>
          <a:lstStyle/>
          <a:p>
            <a:pPr>
              <a:defRPr/>
            </a:pPr>
            <a:r>
              <a:rPr lang="en-US" altLang="zh-TW" sz="2800" b="1" i="1" u="sng" dirty="0"/>
              <a:t>Neural Network</a:t>
            </a:r>
            <a:endParaRPr lang="zh-TW" altLang="en-US" sz="2800" b="1" i="1" u="sng" dirty="0"/>
          </a:p>
        </p:txBody>
      </p:sp>
      <mc:AlternateContent xmlns:mc="http://schemas.openxmlformats.org/markup-compatibility/2006">
        <mc:Choice xmlns:a14="http://schemas.microsoft.com/office/drawing/2010/main" Requires="a14">
          <p:sp>
            <p:nvSpPr>
              <p:cNvPr id="10" name="文字方塊 9"/>
              <p:cNvSpPr txBox="1"/>
              <p:nvPr/>
            </p:nvSpPr>
            <p:spPr>
              <a:xfrm>
                <a:off x="342195" y="6197619"/>
                <a:ext cx="8654351" cy="461665"/>
              </a:xfrm>
              <a:prstGeom prst="rect">
                <a:avLst/>
              </a:prstGeom>
              <a:noFill/>
            </p:spPr>
            <p:txBody>
              <a:bodyPr wrap="square" rtlCol="0">
                <a:spAutoFit/>
              </a:bodyPr>
              <a:lstStyle/>
              <a:p>
                <a:pPr algn="ctr"/>
                <a:r>
                  <a:rPr lang="en-US" altLang="zh-TW" sz="2400" dirty="0"/>
                  <a:t>Network parameter </a:t>
                </a:r>
                <a14:m>
                  <m:oMath xmlns:m="http://schemas.openxmlformats.org/officeDocument/2006/math">
                    <m:r>
                      <a:rPr lang="zh-TW" altLang="en-US" sz="2400" i="1" smtClean="0">
                        <a:latin typeface="Cambria Math" panose="02040503050406030204" pitchFamily="18" charset="0"/>
                      </a:rPr>
                      <m:t>𝜃</m:t>
                    </m:r>
                  </m:oMath>
                </a14:m>
                <a:r>
                  <a:rPr lang="en-US" altLang="zh-TW" sz="2400" dirty="0"/>
                  <a:t>:</a:t>
                </a:r>
                <a:r>
                  <a:rPr lang="zh-TW" altLang="en-US" sz="2400" dirty="0"/>
                  <a:t> </a:t>
                </a:r>
                <a:r>
                  <a:rPr lang="en-US" altLang="zh-TW" sz="2400" dirty="0"/>
                  <a:t>all the weights and biases in the “neurons” </a:t>
                </a:r>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342195" y="6197619"/>
                <a:ext cx="8654351" cy="461665"/>
              </a:xfrm>
              <a:prstGeom prst="rect">
                <a:avLst/>
              </a:prstGeom>
              <a:blipFill rotWithShape="1">
                <a:blip r:embed="rId13"/>
                <a:stretch>
                  <a:fillRect t="-10667" b="-30667"/>
                </a:stretch>
              </a:blipFill>
            </p:spPr>
            <p:txBody>
              <a:bodyPr/>
              <a:lstStyle/>
              <a:p>
                <a:r>
                  <a:rPr lang="zh-TW" altLang="en-US">
                    <a:noFill/>
                  </a:rPr>
                  <a:t> </a:t>
                </a:r>
                <a:endParaRPr lang="zh-TW" altLang="en-US">
                  <a:noFill/>
                </a:endParaRPr>
              </a:p>
            </p:txBody>
          </p:sp>
        </mc:Fallback>
      </mc:AlternateContent>
      <p:sp>
        <p:nvSpPr>
          <p:cNvPr id="12" name="灯片编号占位符 1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8" grpId="0" bldLvl="0" animBg="1"/>
      <p:bldP spid="88" grpId="0"/>
      <p:bldP spid="10"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群組 128"/>
          <p:cNvGrpSpPr/>
          <p:nvPr/>
        </p:nvGrpSpPr>
        <p:grpSpPr>
          <a:xfrm>
            <a:off x="6906115" y="3813978"/>
            <a:ext cx="458287" cy="831947"/>
            <a:chOff x="10102194" y="1939763"/>
            <a:chExt cx="458287" cy="831947"/>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5" name="群組 104"/>
          <p:cNvGrpSpPr/>
          <p:nvPr/>
        </p:nvGrpSpPr>
        <p:grpSpPr>
          <a:xfrm>
            <a:off x="4676173" y="3786657"/>
            <a:ext cx="458287" cy="831947"/>
            <a:chOff x="10102194" y="1939763"/>
            <a:chExt cx="458287" cy="831947"/>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Fully Connect Feedforward Network</a:t>
            </a:r>
            <a:endParaRPr sz="3600" b="1" kern="0" spc="-5" dirty="0">
              <a:solidFill>
                <a:srgbClr val="00294D"/>
              </a:solidFill>
              <a:latin typeface="Calibri" panose="020F0502020204030204"/>
              <a:cs typeface="Calibri" panose="020F0502020204030204"/>
            </a:endParaRPr>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6" name="矩形 15"/>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群組 2"/>
          <p:cNvGrpSpPr/>
          <p:nvPr/>
        </p:nvGrpSpPr>
        <p:grpSpPr>
          <a:xfrm>
            <a:off x="3615463" y="4585976"/>
            <a:ext cx="5297714" cy="2078894"/>
            <a:chOff x="3615463" y="4585976"/>
            <a:chExt cx="5297714" cy="2078894"/>
          </a:xfrm>
        </p:grpSpPr>
        <p:sp>
          <p:nvSpPr>
            <p:cNvPr id="137" name="圓角矩形圖說文字 136"/>
            <p:cNvSpPr/>
            <p:nvPr/>
          </p:nvSpPr>
          <p:spPr>
            <a:xfrm>
              <a:off x="3615463" y="4585976"/>
              <a:ext cx="5297714" cy="2078894"/>
            </a:xfrm>
            <a:prstGeom prst="wedgeRoundRectCallout">
              <a:avLst>
                <a:gd name="adj1" fmla="val -59656"/>
                <a:gd name="adj2" fmla="val -163051"/>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 name="群組 3"/>
            <p:cNvGrpSpPr/>
            <p:nvPr/>
          </p:nvGrpSpPr>
          <p:grpSpPr>
            <a:xfrm>
              <a:off x="5943645" y="4731685"/>
              <a:ext cx="2743688" cy="1838325"/>
              <a:chOff x="4096343" y="4657321"/>
              <a:chExt cx="2743688" cy="1838325"/>
            </a:xfrm>
          </p:grpSpPr>
          <p:pic>
            <p:nvPicPr>
              <p:cNvPr id="5" name="圖片 4"/>
              <p:cNvPicPr>
                <a:picLocks noChangeAspect="1"/>
              </p:cNvPicPr>
              <p:nvPr/>
            </p:nvPicPr>
            <p:blipFill>
              <a:blip r:embed="rId1"/>
              <a:stretch>
                <a:fillRect/>
              </a:stretch>
            </p:blipFill>
            <p:spPr>
              <a:xfrm>
                <a:off x="4096343" y="4657321"/>
                <a:ext cx="2571750" cy="1838325"/>
              </a:xfrm>
              <a:prstGeom prst="rect">
                <a:avLst/>
              </a:prstGeom>
            </p:spPr>
          </p:pic>
          <p:graphicFrame>
            <p:nvGraphicFramePr>
              <p:cNvPr id="6" name="Object 12"/>
              <p:cNvGraphicFramePr>
                <a:graphicFrameLocks noChangeAspect="1"/>
              </p:cNvGraphicFramePr>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4167" name="方程式" r:id="rId2" imgW="7620000" imgH="5181600" progId="Equation.3">
                      <p:embed/>
                    </p:oleObj>
                  </mc:Choice>
                  <mc:Fallback>
                    <p:oleObj name="方程式" r:id="rId2" imgW="7620000" imgH="5181600" progId="Equation.3">
                      <p:embed/>
                      <p:pic>
                        <p:nvPicPr>
                          <p:cNvPr id="0" name="Object 12"/>
                          <p:cNvPicPr>
                            <a:picLocks noChangeAspect="1" noChangeArrowheads="1"/>
                          </p:cNvPicPr>
                          <p:nvPr/>
                        </p:nvPicPr>
                        <p:blipFill>
                          <a:blip r:embed="rId3"/>
                          <a:srcRect/>
                          <a:stretch>
                            <a:fillRect/>
                          </a:stretch>
                        </p:blipFill>
                        <p:spPr bwMode="auto">
                          <a:xfrm>
                            <a:off x="4474734" y="4768231"/>
                            <a:ext cx="717072" cy="489740"/>
                          </a:xfrm>
                          <a:prstGeom prst="rect">
                            <a:avLst/>
                          </a:prstGeom>
                          <a:noFill/>
                        </p:spPr>
                      </p:pic>
                    </p:oleObj>
                  </mc:Fallback>
                </mc:AlternateContent>
              </a:graphicData>
            </a:graphic>
          </p:graphicFrame>
          <p:graphicFrame>
            <p:nvGraphicFramePr>
              <p:cNvPr id="7" name="Object 12"/>
              <p:cNvGraphicFramePr>
                <a:graphicFrameLocks noChangeAspect="1"/>
              </p:cNvGraphicFramePr>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4168" name="方程式" r:id="rId4" imgW="3048000" imgH="3048000" progId="Equation.3">
                      <p:embed/>
                    </p:oleObj>
                  </mc:Choice>
                  <mc:Fallback>
                    <p:oleObj name="方程式" r:id="rId4" imgW="3048000" imgH="3048000" progId="Equation.3">
                      <p:embed/>
                      <p:pic>
                        <p:nvPicPr>
                          <p:cNvPr id="0" name="Object 12"/>
                          <p:cNvPicPr>
                            <a:picLocks noChangeAspect="1" noChangeArrowheads="1"/>
                          </p:cNvPicPr>
                          <p:nvPr/>
                        </p:nvPicPr>
                        <p:blipFill>
                          <a:blip r:embed="rId5"/>
                          <a:srcRect/>
                          <a:stretch>
                            <a:fillRect/>
                          </a:stretch>
                        </p:blipFill>
                        <p:spPr bwMode="auto">
                          <a:xfrm>
                            <a:off x="6512897" y="6101982"/>
                            <a:ext cx="327134" cy="325661"/>
                          </a:xfrm>
                          <a:prstGeom prst="rect">
                            <a:avLst/>
                          </a:prstGeom>
                          <a:noFill/>
                        </p:spPr>
                      </p:pic>
                    </p:oleObj>
                  </mc:Fallback>
                </mc:AlternateContent>
              </a:graphicData>
            </a:graphic>
          </p:graphicFrame>
        </p:grpSp>
        <p:graphicFrame>
          <p:nvGraphicFramePr>
            <p:cNvPr id="79" name="Object 12"/>
            <p:cNvGraphicFramePr>
              <a:graphicFrameLocks noChangeAspect="1"/>
            </p:cNvGraphicFramePr>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4169" name="方程式" r:id="rId6" imgW="20726400" imgH="9448800" progId="Equation.3">
                    <p:embed/>
                  </p:oleObj>
                </mc:Choice>
                <mc:Fallback>
                  <p:oleObj name="方程式" r:id="rId6" imgW="20726400" imgH="9448800" progId="Equation.3">
                    <p:embed/>
                    <p:pic>
                      <p:nvPicPr>
                        <p:cNvPr id="0" name="Object 12"/>
                        <p:cNvPicPr>
                          <a:picLocks noChangeAspect="1" noChangeArrowheads="1"/>
                        </p:cNvPicPr>
                        <p:nvPr/>
                      </p:nvPicPr>
                      <p:blipFill>
                        <a:blip r:embed="rId7"/>
                        <a:srcRect/>
                        <a:stretch>
                          <a:fillRect/>
                        </a:stretch>
                      </p:blipFill>
                      <p:spPr bwMode="auto">
                        <a:xfrm>
                          <a:off x="3800520" y="5368768"/>
                          <a:ext cx="2143125" cy="973138"/>
                        </a:xfrm>
                        <a:prstGeom prst="rect">
                          <a:avLst/>
                        </a:prstGeom>
                        <a:noFill/>
                      </p:spPr>
                    </p:pic>
                  </p:oleObj>
                </mc:Fallback>
              </mc:AlternateContent>
            </a:graphicData>
          </a:graphic>
        </p:graphicFrame>
        <p:sp>
          <p:nvSpPr>
            <p:cNvPr id="103" name="文字方塊 102"/>
            <p:cNvSpPr txBox="1"/>
            <p:nvPr/>
          </p:nvSpPr>
          <p:spPr>
            <a:xfrm>
              <a:off x="3800520" y="4795570"/>
              <a:ext cx="2463800" cy="461665"/>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文字方塊 110"/>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2" name="文字方塊 111"/>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93998" y="2644731"/>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grpSp>
        <p:nvGrpSpPr>
          <p:cNvPr id="97" name="群組 96"/>
          <p:cNvGrpSpPr/>
          <p:nvPr/>
        </p:nvGrpSpPr>
        <p:grpSpPr>
          <a:xfrm>
            <a:off x="4673795" y="2262334"/>
            <a:ext cx="458287" cy="831947"/>
            <a:chOff x="10102194" y="1939763"/>
            <a:chExt cx="458287" cy="831947"/>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群組 124"/>
          <p:cNvGrpSpPr/>
          <p:nvPr/>
        </p:nvGrpSpPr>
        <p:grpSpPr>
          <a:xfrm>
            <a:off x="6852035" y="2257142"/>
            <a:ext cx="458287" cy="831947"/>
            <a:chOff x="10102194" y="1939763"/>
            <a:chExt cx="458287" cy="831947"/>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 name="灯片编号占位符 7"/>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14" grpId="0"/>
      <p:bldP spid="115" grpId="0"/>
      <p:bldP spid="116" grpId="0"/>
      <p:bldP spid="120" grpId="0"/>
      <p:bldP spid="134" grpId="0"/>
      <p:bldP spid="135" grpId="0"/>
      <p:bldP spid="136" grpId="0"/>
      <p:bldP spid="138" grpId="0" bldLvl="0" animBg="1"/>
      <p:bldP spid="139"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Fully Connect Feedforward Network</a:t>
            </a:r>
            <a:endParaRPr sz="3600" b="1" kern="0" spc="-5" dirty="0">
              <a:solidFill>
                <a:srgbClr val="00294D"/>
              </a:solidFill>
              <a:latin typeface="Calibri" panose="020F0502020204030204"/>
              <a:cs typeface="Calibri" panose="020F0502020204030204"/>
            </a:endParaRPr>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23" name="群組 122"/>
          <p:cNvGrpSpPr/>
          <p:nvPr/>
        </p:nvGrpSpPr>
        <p:grpSpPr>
          <a:xfrm>
            <a:off x="2471151" y="2274449"/>
            <a:ext cx="458287" cy="838405"/>
            <a:chOff x="10102194" y="1939763"/>
            <a:chExt cx="458287" cy="838405"/>
          </a:xfrm>
        </p:grpSpPr>
        <p:sp>
          <p:nvSpPr>
            <p:cNvPr id="117" name="矩形 116"/>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2480676" y="3823788"/>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4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5252837" y="166543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15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sp>
        <p:nvSpPr>
          <p:cNvPr id="154" name="文字方塊 153"/>
          <p:cNvSpPr txBox="1"/>
          <p:nvPr/>
        </p:nvSpPr>
        <p:spPr>
          <a:xfrm>
            <a:off x="7505772" y="162619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0.62</a:t>
            </a:r>
            <a:endParaRPr lang="zh-TW" altLang="en-US" sz="2400" dirty="0">
              <a:solidFill>
                <a:srgbClr val="0000FF"/>
              </a:solidFill>
            </a:endParaRPr>
          </a:p>
        </p:txBody>
      </p:sp>
      <p:sp>
        <p:nvSpPr>
          <p:cNvPr id="155" name="文字方塊 154"/>
          <p:cNvSpPr txBox="1"/>
          <p:nvPr/>
        </p:nvSpPr>
        <p:spPr>
          <a:xfrm>
            <a:off x="7528091" y="3231730"/>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0.83</a:t>
            </a:r>
            <a:endParaRPr lang="zh-TW" altLang="en-US" sz="2400" dirty="0">
              <a:solidFill>
                <a:srgbClr val="0000FF"/>
              </a:solidFill>
            </a:endParaRPr>
          </a:p>
        </p:txBody>
      </p:sp>
      <p:grpSp>
        <p:nvGrpSpPr>
          <p:cNvPr id="97" name="群組 96"/>
          <p:cNvGrpSpPr/>
          <p:nvPr/>
        </p:nvGrpSpPr>
        <p:grpSpPr>
          <a:xfrm>
            <a:off x="4673795" y="2262334"/>
            <a:ext cx="458287" cy="838405"/>
            <a:chOff x="10102194" y="1939763"/>
            <a:chExt cx="458287" cy="838405"/>
          </a:xfrm>
        </p:grpSpPr>
        <p:sp>
          <p:nvSpPr>
            <p:cNvPr id="98" name="矩形 9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05" name="群組 104"/>
          <p:cNvGrpSpPr/>
          <p:nvPr/>
        </p:nvGrpSpPr>
        <p:grpSpPr>
          <a:xfrm>
            <a:off x="4676173" y="3786657"/>
            <a:ext cx="458287" cy="838405"/>
            <a:chOff x="10102194" y="1939763"/>
            <a:chExt cx="458287" cy="838405"/>
          </a:xfrm>
        </p:grpSpPr>
        <p:sp>
          <p:nvSpPr>
            <p:cNvPr id="118" name="矩形 11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25" name="群組 124"/>
          <p:cNvGrpSpPr/>
          <p:nvPr/>
        </p:nvGrpSpPr>
        <p:grpSpPr>
          <a:xfrm>
            <a:off x="6852035" y="2257142"/>
            <a:ext cx="458287" cy="838405"/>
            <a:chOff x="10102194" y="1939763"/>
            <a:chExt cx="458287" cy="838405"/>
          </a:xfrm>
        </p:grpSpPr>
        <p:sp>
          <p:nvSpPr>
            <p:cNvPr id="126" name="矩形 12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29" name="群組 128"/>
          <p:cNvGrpSpPr/>
          <p:nvPr/>
        </p:nvGrpSpPr>
        <p:grpSpPr>
          <a:xfrm>
            <a:off x="6906115" y="3813978"/>
            <a:ext cx="458287" cy="838405"/>
            <a:chOff x="10102194" y="1939763"/>
            <a:chExt cx="458287" cy="838405"/>
          </a:xfrm>
        </p:grpSpPr>
        <p:sp>
          <p:nvSpPr>
            <p:cNvPr id="130" name="矩形 12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21" name="矩形 120"/>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7" name="矩形 136"/>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3"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bldLvl="0" animBg="1"/>
      <p:bldP spid="151" grpId="0" bldLvl="0" animBg="1"/>
      <p:bldP spid="154" grpId="0" bldLvl="0" animBg="1"/>
      <p:bldP spid="155"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Fully Connect Feedforward Network</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87759" y="2651189"/>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0.73</a:t>
            </a:r>
            <a:endParaRPr lang="zh-TW" altLang="en-US" sz="2400" dirty="0">
              <a:solidFill>
                <a:srgbClr val="0000FF"/>
              </a:solidFill>
            </a:endParaRPr>
          </a:p>
        </p:txBody>
      </p:sp>
      <p:sp>
        <p:nvSpPr>
          <p:cNvPr id="139" name="文字方塊 138"/>
          <p:cNvSpPr txBox="1"/>
          <p:nvPr/>
        </p:nvSpPr>
        <p:spPr>
          <a:xfrm>
            <a:off x="3075361"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a:t>
            </a:r>
            <a:endParaRPr lang="zh-TW" altLang="en-US" sz="2400" dirty="0">
              <a:solidFill>
                <a:srgbClr val="0000FF"/>
              </a:solidFill>
            </a:endParaRPr>
          </a:p>
        </p:txBody>
      </p:sp>
      <p:sp>
        <p:nvSpPr>
          <p:cNvPr id="14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5215605" y="1556516"/>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0.72</a:t>
            </a:r>
            <a:endParaRPr lang="zh-TW" altLang="en-US" sz="2400" dirty="0">
              <a:solidFill>
                <a:srgbClr val="0000FF"/>
              </a:solidFill>
            </a:endParaRPr>
          </a:p>
        </p:txBody>
      </p:sp>
      <p:sp>
        <p:nvSpPr>
          <p:cNvPr id="15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54" name="文字方塊 153"/>
          <p:cNvSpPr txBox="1"/>
          <p:nvPr/>
        </p:nvSpPr>
        <p:spPr>
          <a:xfrm>
            <a:off x="7540144" y="157462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0.51</a:t>
            </a:r>
            <a:endParaRPr lang="zh-TW" altLang="en-US" sz="2400" dirty="0">
              <a:solidFill>
                <a:srgbClr val="0000FF"/>
              </a:solidFill>
            </a:endParaRPr>
          </a:p>
        </p:txBody>
      </p:sp>
      <p:sp>
        <p:nvSpPr>
          <p:cNvPr id="155" name="文字方塊 154"/>
          <p:cNvSpPr txBox="1"/>
          <p:nvPr/>
        </p:nvSpPr>
        <p:spPr>
          <a:xfrm>
            <a:off x="7621461" y="322841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0.85</a:t>
            </a:r>
            <a:endParaRPr lang="zh-TW" altLang="en-US" sz="2400" dirty="0">
              <a:solidFill>
                <a:srgbClr val="0000FF"/>
              </a:solidFill>
            </a:endParaRPr>
          </a:p>
        </p:txBody>
      </p:sp>
      <p:sp>
        <p:nvSpPr>
          <p:cNvPr id="98" name="矩形 97"/>
          <p:cNvSpPr/>
          <p:nvPr/>
        </p:nvSpPr>
        <p:spPr>
          <a:xfrm>
            <a:off x="4673795" y="2645534"/>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4900697" y="2262334"/>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4690403" y="2639074"/>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18" name="矩形 117"/>
          <p:cNvSpPr/>
          <p:nvPr/>
        </p:nvSpPr>
        <p:spPr>
          <a:xfrm>
            <a:off x="4676173" y="4169857"/>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4903075" y="378665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4692781" y="4163397"/>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26" name="矩形 125"/>
          <p:cNvSpPr/>
          <p:nvPr/>
        </p:nvSpPr>
        <p:spPr>
          <a:xfrm>
            <a:off x="6852035" y="2640342"/>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7078937" y="2257142"/>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6868643" y="2633882"/>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30" name="矩形 129"/>
          <p:cNvSpPr/>
          <p:nvPr/>
        </p:nvSpPr>
        <p:spPr>
          <a:xfrm>
            <a:off x="6906115" y="419717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7133017" y="381397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6922723" y="4190718"/>
            <a:ext cx="441679" cy="461665"/>
          </a:xfrm>
          <a:prstGeom prst="rect">
            <a:avLst/>
          </a:prstGeom>
          <a:noFill/>
        </p:spPr>
        <p:txBody>
          <a:bodyPr wrap="square" rtlCol="0">
            <a:spAutoFit/>
          </a:bodyPr>
          <a:lstStyle/>
          <a:p>
            <a:pPr algn="ctr"/>
            <a:r>
              <a:rPr lang="en-US" altLang="zh-TW" sz="2400" dirty="0"/>
              <a:t>2</a:t>
            </a:r>
            <a:endParaRPr lang="zh-TW" altLang="en-US" sz="2400" dirty="0"/>
          </a:p>
        </p:txBody>
      </p:sp>
      <mc:AlternateContent xmlns:mc="http://schemas.openxmlformats.org/markup-compatibility/2006">
        <mc:Choice xmlns:a14="http://schemas.microsoft.com/office/drawing/2010/main" Requires="a14">
          <p:sp>
            <p:nvSpPr>
              <p:cNvPr id="103" name="文字方塊 102"/>
              <p:cNvSpPr txBox="1"/>
              <p:nvPr/>
            </p:nvSpPr>
            <p:spPr>
              <a:xfrm>
                <a:off x="6601613" y="4767195"/>
                <a:ext cx="2192908" cy="623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d>
                            <m:dPr>
                              <m:begChr m:val="["/>
                              <m:endChr m:val="]"/>
                              <m:ctrlPr>
                                <a:rPr lang="en-US" altLang="zh-TW" sz="2400" b="0" i="1" smtClean="0">
                                  <a:latin typeface="Cambria Math" panose="02040503050406030204" pitchFamily="18" charset="0"/>
                                </a:rPr>
                              </m:ctrlPr>
                            </m:dPr>
                            <m:e>
                              <m:m>
                                <m:mPr>
                                  <m:mcs>
                                    <m:mc>
                                      <m:mcPr>
                                        <m:count m:val="1"/>
                                        <m:mcJc m:val="center"/>
                                      </m:mcPr>
                                    </m:mc>
                                  </m:mcs>
                                  <m:ctrlPr>
                                    <a:rPr lang="en-US" altLang="zh-TW" sz="2400" b="0" i="1" smtClean="0">
                                      <a:latin typeface="Cambria Math" panose="02040503050406030204" pitchFamily="18" charset="0"/>
                                    </a:rPr>
                                  </m:ctrlPr>
                                </m:mP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r>
                                  <a:rPr lang="en-US" altLang="zh-TW" sz="2400" b="0" i="1" smtClean="0">
                                    <a:latin typeface="Cambria Math" panose="02040503050406030204" pitchFamily="18" charset="0"/>
                                  </a:rPr>
                                  <m:t>.51</m:t>
                                </m:r>
                              </m:e>
                            </m:mr>
                            <m:mr>
                              <m:e>
                                <m:r>
                                  <a:rPr lang="en-US" altLang="zh-TW" sz="2400" b="0" i="1" smtClean="0">
                                    <a:latin typeface="Cambria Math" panose="02040503050406030204" pitchFamily="18" charset="0"/>
                                  </a:rPr>
                                  <m:t>0.85</m:t>
                                </m:r>
                              </m:e>
                            </m:mr>
                          </m:m>
                        </m:e>
                      </m:d>
                    </m:oMath>
                  </m:oMathPara>
                </a14:m>
                <a:endParaRPr lang="zh-TW" altLang="en-US" sz="2400" dirty="0"/>
              </a:p>
            </p:txBody>
          </p:sp>
        </mc:Choice>
        <mc:Fallback>
          <p:sp>
            <p:nvSpPr>
              <p:cNvPr id="103" name="文字方塊 102"/>
              <p:cNvSpPr txBox="1">
                <a:spLocks noRot="1" noChangeAspect="1" noMove="1" noResize="1" noEditPoints="1" noAdjustHandles="1" noChangeArrowheads="1" noChangeShapeType="1" noTextEdit="1"/>
              </p:cNvSpPr>
              <p:nvPr/>
            </p:nvSpPr>
            <p:spPr>
              <a:xfrm>
                <a:off x="6601613" y="4767195"/>
                <a:ext cx="2192908" cy="623312"/>
              </a:xfrm>
              <a:prstGeom prst="rect">
                <a:avLst/>
              </a:prstGeom>
              <a:blipFill rotWithShape="0">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1" name="文字方塊 120"/>
              <p:cNvSpPr txBox="1"/>
              <p:nvPr/>
            </p:nvSpPr>
            <p:spPr>
              <a:xfrm>
                <a:off x="4030674" y="4774697"/>
                <a:ext cx="2422137"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d>
                            <m:dPr>
                              <m:begChr m:val="["/>
                              <m:endChr m:val="]"/>
                              <m:ctrlPr>
                                <a:rPr lang="en-US" altLang="zh-TW" sz="2400" b="0" i="1" smtClean="0">
                                  <a:latin typeface="Cambria Math" panose="02040503050406030204" pitchFamily="18" charset="0"/>
                                </a:rPr>
                              </m:ctrlPr>
                            </m:dPr>
                            <m:e>
                              <m:m>
                                <m:mPr>
                                  <m:mcs>
                                    <m:mc>
                                      <m:mcPr>
                                        <m:count m:val="1"/>
                                        <m:mcJc m:val="center"/>
                                      </m:mcPr>
                                    </m:mc>
                                  </m:mcs>
                                  <m:ctrlPr>
                                    <a:rPr lang="en-US" altLang="zh-TW" sz="2400" b="0" i="1" smtClean="0">
                                      <a:latin typeface="Cambria Math" panose="02040503050406030204" pitchFamily="18" charset="0"/>
                                    </a:rPr>
                                  </m:ctrlPr>
                                </m:mPr>
                                <m:mr>
                                  <m:e>
                                    <m:r>
                                      <m:rPr>
                                        <m:brk m:alnAt="7"/>
                                      </m:rP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−1</m:t>
                                    </m:r>
                                  </m:e>
                                </m:mr>
                              </m:m>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r>
                                  <a:rPr lang="en-US" altLang="zh-TW" sz="2400" b="0" i="1" smtClean="0">
                                    <a:latin typeface="Cambria Math" panose="02040503050406030204" pitchFamily="18" charset="0"/>
                                  </a:rPr>
                                  <m:t>.62</m:t>
                                </m:r>
                              </m:e>
                            </m:mr>
                            <m:mr>
                              <m:e>
                                <m:r>
                                  <a:rPr lang="en-US" altLang="zh-TW" sz="2400" b="0" i="1" smtClean="0">
                                    <a:latin typeface="Cambria Math" panose="02040503050406030204" pitchFamily="18" charset="0"/>
                                  </a:rPr>
                                  <m:t>0.83</m:t>
                                </m:r>
                              </m:e>
                            </m:mr>
                          </m:m>
                        </m:e>
                      </m:d>
                    </m:oMath>
                  </m:oMathPara>
                </a14:m>
                <a:endParaRPr lang="zh-TW" altLang="en-US" sz="2400" dirty="0"/>
              </a:p>
            </p:txBody>
          </p:sp>
        </mc:Choice>
        <mc:Fallback>
          <p:sp>
            <p:nvSpPr>
              <p:cNvPr id="121" name="文字方塊 120"/>
              <p:cNvSpPr txBox="1">
                <a:spLocks noRot="1" noChangeAspect="1" noMove="1" noResize="1" noEditPoints="1" noAdjustHandles="1" noChangeArrowheads="1" noChangeShapeType="1" noTextEdit="1"/>
              </p:cNvSpPr>
              <p:nvPr/>
            </p:nvSpPr>
            <p:spPr>
              <a:xfrm>
                <a:off x="4030674" y="4774697"/>
                <a:ext cx="2422137" cy="615810"/>
              </a:xfrm>
              <a:prstGeom prst="rect">
                <a:avLst/>
              </a:prstGeom>
              <a:blipFill rotWithShape="0">
                <a:blip r:embed="rId2"/>
                <a:stretch>
                  <a:fillRect/>
                </a:stretch>
              </a:blipFill>
            </p:spPr>
            <p:txBody>
              <a:bodyPr/>
              <a:lstStyle/>
              <a:p>
                <a:r>
                  <a:rPr lang="zh-TW" altLang="en-US">
                    <a:noFill/>
                  </a:rPr>
                  <a:t> </a:t>
                </a:r>
                <a:endParaRPr lang="zh-TW" altLang="en-US">
                  <a:noFill/>
                </a:endParaRPr>
              </a:p>
            </p:txBody>
          </p:sp>
        </mc:Fallback>
      </mc:AlternateContent>
      <p:sp>
        <p:nvSpPr>
          <p:cNvPr id="135" name="矩形 134"/>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6" name="矩形 135"/>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153"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3" name="文字方塊 2"/>
          <p:cNvSpPr txBox="1"/>
          <p:nvPr/>
        </p:nvSpPr>
        <p:spPr>
          <a:xfrm>
            <a:off x="382588" y="4688442"/>
            <a:ext cx="3599091" cy="461665"/>
          </a:xfrm>
          <a:prstGeom prst="rect">
            <a:avLst/>
          </a:prstGeom>
          <a:noFill/>
        </p:spPr>
        <p:txBody>
          <a:bodyPr wrap="square" rtlCol="0">
            <a:spAutoFit/>
          </a:bodyPr>
          <a:lstStyle/>
          <a:p>
            <a:r>
              <a:rPr lang="en-US" altLang="zh-TW" sz="2400" dirty="0"/>
              <a:t>This is a function.</a:t>
            </a:r>
            <a:endParaRPr lang="zh-TW" altLang="en-US" sz="2400" dirty="0"/>
          </a:p>
        </p:txBody>
      </p:sp>
      <p:sp>
        <p:nvSpPr>
          <p:cNvPr id="101" name="文字方塊 100"/>
          <p:cNvSpPr txBox="1"/>
          <p:nvPr/>
        </p:nvSpPr>
        <p:spPr>
          <a:xfrm>
            <a:off x="371220" y="5073773"/>
            <a:ext cx="3599091" cy="461665"/>
          </a:xfrm>
          <a:prstGeom prst="rect">
            <a:avLst/>
          </a:prstGeom>
          <a:noFill/>
        </p:spPr>
        <p:txBody>
          <a:bodyPr wrap="square" rtlCol="0">
            <a:spAutoFit/>
          </a:bodyPr>
          <a:lstStyle/>
          <a:p>
            <a:r>
              <a:rPr lang="en-US" altLang="zh-TW" sz="2400" dirty="0"/>
              <a:t>Input vector, output vector</a:t>
            </a:r>
            <a:endParaRPr lang="zh-TW" altLang="en-US" sz="2400" dirty="0"/>
          </a:p>
        </p:txBody>
      </p:sp>
      <p:sp>
        <p:nvSpPr>
          <p:cNvPr id="111" name="文字方塊 110"/>
          <p:cNvSpPr txBox="1"/>
          <p:nvPr/>
        </p:nvSpPr>
        <p:spPr>
          <a:xfrm>
            <a:off x="1143311" y="5844805"/>
            <a:ext cx="710528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Given network structure, define </a:t>
            </a:r>
            <a:r>
              <a:rPr lang="en-US" altLang="zh-TW" sz="2800" b="1" i="1" u="sng" dirty="0"/>
              <a:t>a function set</a:t>
            </a:r>
            <a:endParaRPr lang="zh-TW" altLang="en-US" sz="2800" b="1" i="1" u="sng" dirty="0"/>
          </a:p>
        </p:txBody>
      </p:sp>
      <p:sp>
        <p:nvSpPr>
          <p:cNvPr id="5" name="弧形箭號 (下彎) 4"/>
          <p:cNvSpPr/>
          <p:nvPr/>
        </p:nvSpPr>
        <p:spPr>
          <a:xfrm rot="18733527">
            <a:off x="368672" y="3682291"/>
            <a:ext cx="1395203" cy="7010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 name="灯片编号占位符 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1"/>
                                        </p:tgtEl>
                                        <p:attrNameLst>
                                          <p:attrName>style.visibility</p:attrName>
                                        </p:attrNameLst>
                                      </p:cBhvr>
                                      <p:to>
                                        <p:strVal val="visible"/>
                                      </p:to>
                                    </p:set>
                                  </p:childTnLst>
                                </p:cTn>
                              </p:par>
                              <p:par>
                                <p:cTn id="45" presetID="1" presetClass="exit" presetSubtype="0" fill="hold" grpId="0" nodeType="withEffect">
                                  <p:stCondLst>
                                    <p:cond delay="0"/>
                                  </p:stCondLst>
                                  <p:childTnLst>
                                    <p:set>
                                      <p:cBhvr>
                                        <p:cTn id="46" dur="1" fill="hold">
                                          <p:stCondLst>
                                            <p:cond delay="0"/>
                                          </p:stCondLst>
                                        </p:cTn>
                                        <p:tgtEl>
                                          <p:spTgt spid="113"/>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11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16"/>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15"/>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44"/>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45"/>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47"/>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142"/>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143"/>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141"/>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40"/>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120"/>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34"/>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02"/>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124"/>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28"/>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14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53"/>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52"/>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38"/>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16" grpId="0"/>
      <p:bldP spid="120" grpId="0"/>
      <p:bldP spid="134" grpId="0"/>
      <p:bldP spid="138" grpId="0" bldLvl="0" animBg="1"/>
      <p:bldP spid="138" grpId="1" bldLvl="0" animBg="1"/>
      <p:bldP spid="139" grpId="0" bldLvl="0" animBg="1"/>
      <p:bldP spid="139" grpId="1" bldLvl="0" animBg="1"/>
      <p:bldP spid="140" grpId="0"/>
      <p:bldP spid="141" grpId="0"/>
      <p:bldP spid="142" grpId="0"/>
      <p:bldP spid="143" grpId="0"/>
      <p:bldP spid="144" grpId="0"/>
      <p:bldP spid="145" grpId="0"/>
      <p:bldP spid="146" grpId="0"/>
      <p:bldP spid="147" grpId="0"/>
      <p:bldP spid="150" grpId="0" bldLvl="0" animBg="1"/>
      <p:bldP spid="150" grpId="1" bldLvl="0" animBg="1"/>
      <p:bldP spid="151" grpId="0" bldLvl="0" animBg="1"/>
      <p:bldP spid="151" grpId="1" bldLvl="0" animBg="1"/>
      <p:bldP spid="154" grpId="0" bldLvl="0" animBg="1"/>
      <p:bldP spid="154" grpId="1" bldLvl="0" animBg="1"/>
      <p:bldP spid="155" grpId="0" bldLvl="0" animBg="1"/>
      <p:bldP spid="155" grpId="1" bldLvl="0" animBg="1"/>
      <p:bldP spid="102" grpId="0"/>
      <p:bldP spid="124" grpId="0"/>
      <p:bldP spid="128" grpId="0"/>
      <p:bldP spid="149" grpId="0"/>
      <p:bldP spid="103" grpId="0" bldLvl="0" animBg="1"/>
      <p:bldP spid="121" grpId="0" bldLvl="0" animBg="1"/>
      <p:bldP spid="152" grpId="0"/>
      <p:bldP spid="152" grpId="1"/>
      <p:bldP spid="153" grpId="0"/>
      <p:bldP spid="153" grpId="1"/>
      <p:bldP spid="3" grpId="0"/>
      <p:bldP spid="101" grpId="0"/>
      <p:bldP spid="111" grpId="0" bldLvl="0" animBg="1"/>
      <p:bldP spid="5"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5908610" y="537756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2955356" y="5725149"/>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3916276" y="407787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92902" y="280558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92190" y="5382548"/>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Fully Connect Feedforward Network</a:t>
            </a:r>
            <a:endParaRPr sz="3600" b="1" kern="0" spc="-5" dirty="0">
              <a:solidFill>
                <a:srgbClr val="00294D"/>
              </a:solidFill>
              <a:latin typeface="Calibri" panose="020F0502020204030204"/>
              <a:cs typeface="Calibri" panose="020F0502020204030204"/>
            </a:endParaRPr>
          </a:p>
        </p:txBody>
      </p:sp>
      <p:sp>
        <p:nvSpPr>
          <p:cNvPr id="7" name="文字方塊 6"/>
          <p:cNvSpPr txBox="1"/>
          <p:nvPr/>
        </p:nvSpPr>
        <p:spPr>
          <a:xfrm>
            <a:off x="1065416" y="2323799"/>
            <a:ext cx="1134648" cy="461665"/>
          </a:xfrm>
          <a:prstGeom prst="rect">
            <a:avLst/>
          </a:prstGeom>
          <a:noFill/>
        </p:spPr>
        <p:txBody>
          <a:bodyPr wrap="square" rtlCol="0">
            <a:spAutoFit/>
          </a:bodyPr>
          <a:lstStyle/>
          <a:p>
            <a:pPr algn="ctr"/>
            <a:r>
              <a:rPr lang="en-US" altLang="zh-TW" sz="2400" dirty="0"/>
              <a:t>Input</a:t>
            </a:r>
            <a:endParaRPr lang="en-US" altLang="zh-TW" sz="2400" dirty="0"/>
          </a:p>
        </p:txBody>
      </p:sp>
      <p:sp>
        <p:nvSpPr>
          <p:cNvPr id="8" name="文字方塊 7"/>
          <p:cNvSpPr txBox="1"/>
          <p:nvPr/>
        </p:nvSpPr>
        <p:spPr>
          <a:xfrm>
            <a:off x="7209458" y="2323799"/>
            <a:ext cx="1134648" cy="461665"/>
          </a:xfrm>
          <a:prstGeom prst="rect">
            <a:avLst/>
          </a:prstGeom>
          <a:noFill/>
        </p:spPr>
        <p:txBody>
          <a:bodyPr wrap="square" rtlCol="0">
            <a:spAutoFit/>
          </a:bodyPr>
          <a:lstStyle/>
          <a:p>
            <a:pPr algn="ctr"/>
            <a:r>
              <a:rPr lang="en-US" altLang="zh-TW" sz="2400" dirty="0"/>
              <a:t>Output</a:t>
            </a:r>
            <a:endParaRPr lang="en-US" altLang="zh-TW" sz="2400" dirty="0"/>
          </a:p>
        </p:txBody>
      </p:sp>
      <p:cxnSp>
        <p:nvCxnSpPr>
          <p:cNvPr id="11" name="直線單箭頭接點 10"/>
          <p:cNvCxnSpPr/>
          <p:nvPr/>
        </p:nvCxnSpPr>
        <p:spPr>
          <a:xfrm>
            <a:off x="6505176" y="382636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614492" y="507225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81292" y="304755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61290" y="35232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467108" y="295294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1479807" y="2857697"/>
          <a:ext cx="325438" cy="461962"/>
        </p:xfrm>
        <a:graphic>
          <a:graphicData uri="http://schemas.openxmlformats.org/presentationml/2006/ole">
            <mc:AlternateContent xmlns:mc="http://schemas.openxmlformats.org/markup-compatibility/2006">
              <mc:Choice xmlns:v="urn:schemas-microsoft-com:vml" Requires="v">
                <p:oleObj spid="_x0000_s5197" name="方程式" r:id="rId1" imgW="3657600" imgH="5181600" progId="Equation.3">
                  <p:embed/>
                </p:oleObj>
              </mc:Choice>
              <mc:Fallback>
                <p:oleObj name="方程式" r:id="rId1" imgW="3657600" imgH="5181600" progId="Equation.3">
                  <p:embed/>
                  <p:pic>
                    <p:nvPicPr>
                      <p:cNvPr id="0" name="Object 12"/>
                      <p:cNvPicPr>
                        <a:picLocks noChangeAspect="1" noChangeArrowheads="1"/>
                      </p:cNvPicPr>
                      <p:nvPr/>
                    </p:nvPicPr>
                    <p:blipFill>
                      <a:blip r:embed="rId2"/>
                      <a:srcRect/>
                      <a:stretch>
                        <a:fillRect/>
                      </a:stretch>
                    </p:blipFill>
                    <p:spPr bwMode="auto">
                      <a:xfrm>
                        <a:off x="1479807" y="285769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nvGraphicFramePr>
        <p:xfrm>
          <a:off x="1485103" y="3440426"/>
          <a:ext cx="352425" cy="461963"/>
        </p:xfrm>
        <a:graphic>
          <a:graphicData uri="http://schemas.openxmlformats.org/presentationml/2006/ole">
            <mc:AlternateContent xmlns:mc="http://schemas.openxmlformats.org/markup-compatibility/2006">
              <mc:Choice xmlns:v="urn:schemas-microsoft-com:vml" Requires="v">
                <p:oleObj spid="_x0000_s5198" name="方程式" r:id="rId3" imgW="3962400" imgH="5181600" progId="Equation.3">
                  <p:embed/>
                </p:oleObj>
              </mc:Choice>
              <mc:Fallback>
                <p:oleObj name="方程式" r:id="rId3" imgW="3962400" imgH="5181600" progId="Equation.3">
                  <p:embed/>
                  <p:pic>
                    <p:nvPicPr>
                      <p:cNvPr id="0" name="Object 12"/>
                      <p:cNvPicPr>
                        <a:picLocks noChangeAspect="1" noChangeArrowheads="1"/>
                      </p:cNvPicPr>
                      <p:nvPr/>
                    </p:nvPicPr>
                    <p:blipFill>
                      <a:blip r:embed="rId4"/>
                      <a:srcRect/>
                      <a:stretch>
                        <a:fillRect/>
                      </a:stretch>
                    </p:blipFill>
                    <p:spPr bwMode="auto">
                      <a:xfrm>
                        <a:off x="1485103" y="344042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403577" y="232379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1470815" y="492103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nvGraphicFramePr>
        <p:xfrm>
          <a:off x="1467699" y="4824779"/>
          <a:ext cx="407988" cy="488950"/>
        </p:xfrm>
        <a:graphic>
          <a:graphicData uri="http://schemas.openxmlformats.org/presentationml/2006/ole">
            <mc:AlternateContent xmlns:mc="http://schemas.openxmlformats.org/markup-compatibility/2006">
              <mc:Choice xmlns:v="urn:schemas-microsoft-com:vml" Requires="v">
                <p:oleObj spid="_x0000_s5199" name="方程式" r:id="rId5" imgW="4572000" imgH="5486400" progId="Equation.3">
                  <p:embed/>
                </p:oleObj>
              </mc:Choice>
              <mc:Fallback>
                <p:oleObj name="方程式" r:id="rId5" imgW="4572000" imgH="5486400" progId="Equation.3">
                  <p:embed/>
                  <p:pic>
                    <p:nvPicPr>
                      <p:cNvPr id="0" name="Object 12"/>
                      <p:cNvPicPr>
                        <a:picLocks noChangeAspect="1" noChangeArrowheads="1"/>
                      </p:cNvPicPr>
                      <p:nvPr/>
                    </p:nvPicPr>
                    <p:blipFill>
                      <a:blip r:embed="rId6"/>
                      <a:srcRect/>
                      <a:stretch>
                        <a:fillRect/>
                      </a:stretch>
                    </p:blipFill>
                    <p:spPr bwMode="auto">
                      <a:xfrm>
                        <a:off x="1467699" y="4824779"/>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346747" y="420597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3728475" y="232379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5939821" y="232379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4671563" y="2744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4678512" y="350591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4707528" y="472125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3237982" y="3061275"/>
            <a:ext cx="753037" cy="2028469"/>
            <a:chOff x="3166542" y="2508205"/>
            <a:chExt cx="753037" cy="2028469"/>
          </a:xfrm>
        </p:grpSpPr>
        <p:cxnSp>
          <p:nvCxnSpPr>
            <p:cNvPr id="36" name="直線單箭頭接點 35"/>
            <p:cNvCxnSpPr>
              <a:stCxn id="18" idx="6"/>
              <a:endCxn id="25"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813715" y="307602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810008" y="312439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810008" y="312439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837528" y="307602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804190" y="369472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804190" y="369472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75687" y="307602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849318" y="385459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849318" y="506919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7473854" y="42265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54"/>
          <p:cNvSpPr txBox="1"/>
          <p:nvPr/>
        </p:nvSpPr>
        <p:spPr>
          <a:xfrm>
            <a:off x="7542947" y="2707699"/>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55"/>
          <p:cNvSpPr txBox="1"/>
          <p:nvPr/>
        </p:nvSpPr>
        <p:spPr>
          <a:xfrm>
            <a:off x="7531664" y="3505919"/>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56"/>
          <p:cNvSpPr txBox="1"/>
          <p:nvPr/>
        </p:nvSpPr>
        <p:spPr>
          <a:xfrm>
            <a:off x="7531664" y="4772151"/>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82" name="群組 81"/>
          <p:cNvGrpSpPr/>
          <p:nvPr/>
        </p:nvGrpSpPr>
        <p:grpSpPr>
          <a:xfrm>
            <a:off x="5428534" y="306888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5056191" y="1718914"/>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neuron</a:t>
            </a:r>
            <a:endParaRPr lang="zh-TW" altLang="en-US" sz="2400" dirty="0"/>
          </a:p>
        </p:txBody>
      </p:sp>
      <p:cxnSp>
        <p:nvCxnSpPr>
          <p:cNvPr id="10" name="直線單箭頭接點 9"/>
          <p:cNvCxnSpPr>
            <a:endCxn id="3" idx="2"/>
          </p:cNvCxnSpPr>
          <p:nvPr/>
        </p:nvCxnSpPr>
        <p:spPr>
          <a:xfrm flipV="1">
            <a:off x="4231064" y="2180579"/>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9" name="灯片编号占位符 8"/>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bldLvl="0" animBg="1"/>
      <p:bldP spid="59" grpId="0" bldLvl="0" animBg="1"/>
      <p:bldP spid="60" grpId="0"/>
      <p:bldP spid="7" grpId="0"/>
      <p:bldP spid="8" grpId="0"/>
      <p:bldP spid="14" grpId="0" bldLvl="0" animBg="1"/>
      <p:bldP spid="15" grpId="0" bldLvl="0" animBg="1"/>
      <p:bldP spid="22" grpId="0" bldLvl="0" animBg="1"/>
      <p:bldP spid="24" grpId="0"/>
      <p:bldP spid="33" grpId="0"/>
      <p:bldP spid="34" grpId="0"/>
      <p:bldP spid="35" grpId="0"/>
      <p:bldP spid="54" grpId="0"/>
      <p:bldP spid="55" grpId="0"/>
      <p:bldP spid="56" grpId="0"/>
      <p:bldP spid="57" grpId="0"/>
      <p:bldP spid="3"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endParaRPr lang="zh-TW" altLang="en-US" dirty="0"/>
          </a:p>
        </p:txBody>
      </p:sp>
      <p:pic>
        <p:nvPicPr>
          <p:cNvPr id="4" name="圖片 3"/>
          <p:cNvPicPr>
            <a:picLocks noChangeAspect="1"/>
          </p:cNvPicPr>
          <p:nvPr/>
        </p:nvPicPr>
        <p:blipFill>
          <a:blip r:embed="rId1"/>
          <a:stretch>
            <a:fillRect/>
          </a:stretch>
        </p:blipFill>
        <p:spPr>
          <a:xfrm rot="5400000">
            <a:off x="4026217" y="2617301"/>
            <a:ext cx="5940000" cy="1435649"/>
          </a:xfrm>
          <a:prstGeom prst="rect">
            <a:avLst/>
          </a:prstGeom>
        </p:spPr>
      </p:pic>
      <p:pic>
        <p:nvPicPr>
          <p:cNvPr id="5" name="圖片 4"/>
          <p:cNvPicPr>
            <a:picLocks noChangeAspect="1"/>
          </p:cNvPicPr>
          <p:nvPr/>
        </p:nvPicPr>
        <p:blipFill>
          <a:blip r:embed="rId2"/>
          <a:stretch>
            <a:fillRect/>
          </a:stretch>
        </p:blipFill>
        <p:spPr>
          <a:xfrm rot="16200000">
            <a:off x="1126468" y="4736078"/>
            <a:ext cx="2160000" cy="711056"/>
          </a:xfrm>
          <a:prstGeom prst="rect">
            <a:avLst/>
          </a:prstGeom>
        </p:spPr>
      </p:pic>
      <p:pic>
        <p:nvPicPr>
          <p:cNvPr id="6" name="圖片 5"/>
          <p:cNvPicPr>
            <a:picLocks noChangeAspect="1"/>
          </p:cNvPicPr>
          <p:nvPr/>
        </p:nvPicPr>
        <p:blipFill>
          <a:blip r:embed="rId3"/>
          <a:stretch>
            <a:fillRect/>
          </a:stretch>
        </p:blipFill>
        <p:spPr>
          <a:xfrm flipV="1">
            <a:off x="4154004" y="1225508"/>
            <a:ext cx="951870" cy="5130000"/>
          </a:xfrm>
          <a:prstGeom prst="rect">
            <a:avLst/>
          </a:prstGeom>
        </p:spPr>
      </p:pic>
      <p:sp>
        <p:nvSpPr>
          <p:cNvPr id="8" name="文字方塊 7"/>
          <p:cNvSpPr txBox="1"/>
          <p:nvPr/>
        </p:nvSpPr>
        <p:spPr>
          <a:xfrm>
            <a:off x="1603224" y="3267468"/>
            <a:ext cx="121543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8 layers</a:t>
            </a:r>
            <a:endParaRPr lang="zh-TW" altLang="en-US" sz="2400" dirty="0"/>
          </a:p>
        </p:txBody>
      </p:sp>
      <p:sp>
        <p:nvSpPr>
          <p:cNvPr id="9" name="文字方塊 8"/>
          <p:cNvSpPr txBox="1"/>
          <p:nvPr/>
        </p:nvSpPr>
        <p:spPr>
          <a:xfrm>
            <a:off x="4553549" y="2089406"/>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19 layers</a:t>
            </a:r>
            <a:endParaRPr lang="zh-TW" altLang="en-US" sz="2400" dirty="0"/>
          </a:p>
        </p:txBody>
      </p:sp>
      <p:sp>
        <p:nvSpPr>
          <p:cNvPr id="10" name="文字方塊 9"/>
          <p:cNvSpPr txBox="1"/>
          <p:nvPr/>
        </p:nvSpPr>
        <p:spPr>
          <a:xfrm>
            <a:off x="7099194" y="1065629"/>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22 layers</a:t>
            </a:r>
            <a:endParaRPr lang="zh-TW" altLang="en-US" sz="2400" dirty="0"/>
          </a:p>
        </p:txBody>
      </p:sp>
      <p:sp>
        <p:nvSpPr>
          <p:cNvPr id="11" name="文字方塊 10"/>
          <p:cNvSpPr txBox="1"/>
          <p:nvPr/>
        </p:nvSpPr>
        <p:spPr>
          <a:xfrm>
            <a:off x="893548" y="6214211"/>
            <a:ext cx="2464174" cy="461665"/>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3647336" y="6260151"/>
            <a:ext cx="1870262" cy="461665"/>
          </a:xfrm>
          <a:prstGeom prst="rect">
            <a:avLst/>
          </a:prstGeom>
          <a:noFill/>
        </p:spPr>
        <p:txBody>
          <a:bodyPr wrap="square" rtlCol="0">
            <a:spAutoFit/>
          </a:bodyPr>
          <a:lstStyle/>
          <a:p>
            <a:pPr algn="ctr"/>
            <a:r>
              <a:rPr lang="en-US" altLang="zh-TW" sz="2400" dirty="0"/>
              <a:t>VGG (2014)</a:t>
            </a:r>
            <a:endParaRPr lang="zh-TW" altLang="en-US" sz="2400" dirty="0"/>
          </a:p>
        </p:txBody>
      </p:sp>
      <p:sp>
        <p:nvSpPr>
          <p:cNvPr id="14" name="文字方塊 13"/>
          <p:cNvSpPr txBox="1"/>
          <p:nvPr/>
        </p:nvSpPr>
        <p:spPr>
          <a:xfrm>
            <a:off x="5953756" y="6228240"/>
            <a:ext cx="2450981" cy="461665"/>
          </a:xfrm>
          <a:prstGeom prst="rect">
            <a:avLst/>
          </a:prstGeom>
          <a:noFill/>
        </p:spPr>
        <p:txBody>
          <a:bodyPr wrap="square" rtlCol="0">
            <a:spAutoFit/>
          </a:bodyPr>
          <a:lstStyle/>
          <a:p>
            <a:pPr algn="ctr"/>
            <a:r>
              <a:rPr lang="en-US" altLang="zh-TW" sz="2400" dirty="0" err="1"/>
              <a:t>GoogleNet</a:t>
            </a:r>
            <a:r>
              <a:rPr lang="en-US" altLang="zh-TW" sz="2400" dirty="0"/>
              <a:t> (2014)</a:t>
            </a:r>
            <a:endParaRPr lang="zh-TW" altLang="en-US" sz="2400" dirty="0"/>
          </a:p>
        </p:txBody>
      </p:sp>
      <p:sp>
        <p:nvSpPr>
          <p:cNvPr id="15" name="文字方塊 14"/>
          <p:cNvSpPr txBox="1"/>
          <p:nvPr/>
        </p:nvSpPr>
        <p:spPr>
          <a:xfrm>
            <a:off x="789648" y="4571387"/>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16" name="文字方塊 15"/>
          <p:cNvSpPr txBox="1"/>
          <p:nvPr/>
        </p:nvSpPr>
        <p:spPr>
          <a:xfrm>
            <a:off x="3053233" y="4016348"/>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17" name="文字方塊 16"/>
          <p:cNvSpPr txBox="1"/>
          <p:nvPr/>
        </p:nvSpPr>
        <p:spPr>
          <a:xfrm>
            <a:off x="5527495" y="3790508"/>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18" name="矩形 17"/>
          <p:cNvSpPr/>
          <p:nvPr/>
        </p:nvSpPr>
        <p:spPr>
          <a:xfrm>
            <a:off x="314796" y="1853463"/>
            <a:ext cx="2503860" cy="923330"/>
          </a:xfrm>
          <a:prstGeom prst="rect">
            <a:avLst/>
          </a:prstGeom>
        </p:spPr>
        <p:txBody>
          <a:bodyPr wrap="square">
            <a:spAutoFit/>
          </a:bodyPr>
          <a:lstStyle/>
          <a:p>
            <a:r>
              <a:rPr lang="zh-TW" altLang="en-US" dirty="0"/>
              <a:t>http://cs231n.stanford.edu/slides/winter1516_lecture8.pdf</a:t>
            </a:r>
            <a:endParaRPr lang="zh-TW" altLang="en-US" dirty="0"/>
          </a:p>
        </p:txBody>
      </p:sp>
      <p:sp>
        <p:nvSpPr>
          <p:cNvPr id="12" name="文字方塊 11"/>
          <p:cNvSpPr txBox="1"/>
          <p:nvPr/>
        </p:nvSpPr>
        <p:spPr>
          <a:xfrm>
            <a:off x="179070" y="258445"/>
            <a:ext cx="5515610" cy="645160"/>
          </a:xfrm>
          <a:prstGeom prst="rect">
            <a:avLst/>
          </a:prstGeom>
          <a:noFill/>
        </p:spPr>
        <p:txBody>
          <a:bodyPr wrap="square" rtlCol="0">
            <a:spAutoFit/>
          </a:bodyPr>
          <a:lstStyle/>
          <a:p>
            <a:pPr algn="ctr"/>
            <a:r>
              <a:rPr sz="3600" b="1" kern="0" spc="-5" dirty="0">
                <a:solidFill>
                  <a:srgbClr val="00294D"/>
                </a:solidFill>
                <a:latin typeface="Calibri" panose="020F0502020204030204"/>
                <a:ea typeface="+mj-ea"/>
                <a:cs typeface="Calibri" panose="020F0502020204030204"/>
              </a:rPr>
              <a:t>Deep = Many hidden layers</a:t>
            </a:r>
            <a:endParaRPr sz="3600" b="1" kern="0" spc="-5" dirty="0">
              <a:solidFill>
                <a:srgbClr val="00294D"/>
              </a:solidFill>
              <a:latin typeface="Calibri" panose="020F0502020204030204"/>
              <a:ea typeface="+mj-ea"/>
              <a:cs typeface="Calibri" panose="020F0502020204030204"/>
            </a:endParaRPr>
          </a:p>
        </p:txBody>
      </p:sp>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P spid="11" grpId="0"/>
      <p:bldP spid="13" grpId="0"/>
      <p:bldP spid="14" grpId="0"/>
      <p:bldP spid="15" grpId="0"/>
      <p:bldP spid="16"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1"/>
          <a:stretch>
            <a:fillRect/>
          </a:stretch>
        </p:blipFill>
        <p:spPr>
          <a:xfrm>
            <a:off x="6696075" y="154305"/>
            <a:ext cx="454025" cy="5905500"/>
          </a:xfrm>
          <a:prstGeom prst="rect">
            <a:avLst/>
          </a:prstGeom>
        </p:spPr>
      </p:pic>
      <p:pic>
        <p:nvPicPr>
          <p:cNvPr id="5" name="圖片 4"/>
          <p:cNvPicPr>
            <a:picLocks noChangeAspect="1"/>
          </p:cNvPicPr>
          <p:nvPr/>
        </p:nvPicPr>
        <p:blipFill>
          <a:blip r:embed="rId2"/>
          <a:stretch>
            <a:fillRect/>
          </a:stretch>
        </p:blipFill>
        <p:spPr>
          <a:xfrm rot="5400000">
            <a:off x="4024994" y="5398387"/>
            <a:ext cx="932400" cy="225354"/>
          </a:xfrm>
          <a:prstGeom prst="rect">
            <a:avLst/>
          </a:prstGeom>
        </p:spPr>
      </p:pic>
      <p:pic>
        <p:nvPicPr>
          <p:cNvPr id="6" name="圖片 5"/>
          <p:cNvPicPr>
            <a:picLocks noChangeAspect="1"/>
          </p:cNvPicPr>
          <p:nvPr/>
        </p:nvPicPr>
        <p:blipFill>
          <a:blip r:embed="rId3"/>
          <a:stretch>
            <a:fillRect/>
          </a:stretch>
        </p:blipFill>
        <p:spPr>
          <a:xfrm rot="16200000">
            <a:off x="1362159" y="5773421"/>
            <a:ext cx="255600" cy="84142"/>
          </a:xfrm>
          <a:prstGeom prst="rect">
            <a:avLst/>
          </a:prstGeom>
        </p:spPr>
      </p:pic>
      <p:pic>
        <p:nvPicPr>
          <p:cNvPr id="7" name="圖片 6"/>
          <p:cNvPicPr>
            <a:picLocks noChangeAspect="1"/>
          </p:cNvPicPr>
          <p:nvPr/>
        </p:nvPicPr>
        <p:blipFill>
          <a:blip r:embed="rId4"/>
          <a:stretch>
            <a:fillRect/>
          </a:stretch>
        </p:blipFill>
        <p:spPr>
          <a:xfrm flipV="1">
            <a:off x="2876875" y="5136892"/>
            <a:ext cx="149627" cy="806400"/>
          </a:xfrm>
          <a:prstGeom prst="rect">
            <a:avLst/>
          </a:prstGeom>
        </p:spPr>
      </p:pic>
      <p:sp>
        <p:nvSpPr>
          <p:cNvPr id="12" name="文字方塊 11"/>
          <p:cNvSpPr txBox="1"/>
          <p:nvPr/>
        </p:nvSpPr>
        <p:spPr>
          <a:xfrm>
            <a:off x="737659" y="5927519"/>
            <a:ext cx="1449074" cy="830997"/>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2017258" y="5927518"/>
            <a:ext cx="1870262" cy="830997"/>
          </a:xfrm>
          <a:prstGeom prst="rect">
            <a:avLst/>
          </a:prstGeom>
          <a:noFill/>
        </p:spPr>
        <p:txBody>
          <a:bodyPr wrap="square" rtlCol="0">
            <a:spAutoFit/>
          </a:bodyPr>
          <a:lstStyle/>
          <a:p>
            <a:pPr algn="ctr"/>
            <a:r>
              <a:rPr lang="en-US" altLang="zh-TW" sz="2400" dirty="0"/>
              <a:t>VGG </a:t>
            </a:r>
            <a:endParaRPr lang="en-US" altLang="zh-TW" sz="2400" dirty="0"/>
          </a:p>
          <a:p>
            <a:pPr algn="ctr"/>
            <a:r>
              <a:rPr lang="en-US" altLang="zh-TW" sz="2400" dirty="0"/>
              <a:t>(2014)</a:t>
            </a:r>
            <a:endParaRPr lang="zh-TW" altLang="en-US" sz="2400" dirty="0"/>
          </a:p>
        </p:txBody>
      </p:sp>
      <p:sp>
        <p:nvSpPr>
          <p:cNvPr id="14" name="文字方塊 13"/>
          <p:cNvSpPr txBox="1"/>
          <p:nvPr/>
        </p:nvSpPr>
        <p:spPr>
          <a:xfrm>
            <a:off x="3265704" y="5898489"/>
            <a:ext cx="2450981" cy="830997"/>
          </a:xfrm>
          <a:prstGeom prst="rect">
            <a:avLst/>
          </a:prstGeom>
          <a:noFill/>
        </p:spPr>
        <p:txBody>
          <a:bodyPr wrap="square" rtlCol="0">
            <a:spAutoFit/>
          </a:bodyPr>
          <a:lstStyle/>
          <a:p>
            <a:pPr algn="ctr"/>
            <a:r>
              <a:rPr lang="en-US" altLang="zh-TW" sz="2400" dirty="0" err="1"/>
              <a:t>GoogleNet</a:t>
            </a:r>
            <a:r>
              <a:rPr lang="en-US" altLang="zh-TW" sz="2400" dirty="0"/>
              <a:t> </a:t>
            </a:r>
            <a:endParaRPr lang="en-US" altLang="zh-TW" sz="2400" dirty="0"/>
          </a:p>
          <a:p>
            <a:pPr algn="ctr"/>
            <a:r>
              <a:rPr lang="en-US" altLang="zh-TW" sz="2400" dirty="0"/>
              <a:t>(2014)</a:t>
            </a:r>
            <a:endParaRPr lang="zh-TW" altLang="en-US" sz="2400" dirty="0"/>
          </a:p>
        </p:txBody>
      </p:sp>
      <p:sp>
        <p:nvSpPr>
          <p:cNvPr id="15" name="文字方塊 14"/>
          <p:cNvSpPr txBox="1"/>
          <p:nvPr/>
        </p:nvSpPr>
        <p:spPr>
          <a:xfrm>
            <a:off x="4603788" y="1179274"/>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152 layers</a:t>
            </a:r>
            <a:endParaRPr lang="zh-TW" altLang="en-US" sz="2400" dirty="0"/>
          </a:p>
        </p:txBody>
      </p:sp>
      <p:sp>
        <p:nvSpPr>
          <p:cNvPr id="17" name="文字方塊 16"/>
          <p:cNvSpPr txBox="1"/>
          <p:nvPr/>
        </p:nvSpPr>
        <p:spPr>
          <a:xfrm>
            <a:off x="5050100" y="4255315"/>
            <a:ext cx="1270000" cy="461665"/>
          </a:xfrm>
          <a:prstGeom prst="rect">
            <a:avLst/>
          </a:prstGeom>
          <a:noFill/>
        </p:spPr>
        <p:txBody>
          <a:bodyPr wrap="square" rtlCol="0">
            <a:spAutoFit/>
          </a:bodyPr>
          <a:lstStyle/>
          <a:p>
            <a:pPr algn="ctr"/>
            <a:r>
              <a:rPr lang="en-US" altLang="zh-TW" sz="2400" dirty="0">
                <a:solidFill>
                  <a:srgbClr val="FF0000"/>
                </a:solidFill>
              </a:rPr>
              <a:t>3.57%</a:t>
            </a:r>
            <a:endParaRPr lang="zh-TW" altLang="en-US" sz="2400" dirty="0">
              <a:solidFill>
                <a:srgbClr val="FF0000"/>
              </a:solidFill>
            </a:endParaRPr>
          </a:p>
        </p:txBody>
      </p:sp>
      <p:sp>
        <p:nvSpPr>
          <p:cNvPr id="18" name="文字方塊 17"/>
          <p:cNvSpPr txBox="1"/>
          <p:nvPr/>
        </p:nvSpPr>
        <p:spPr>
          <a:xfrm>
            <a:off x="5050100" y="5921899"/>
            <a:ext cx="2450981" cy="830997"/>
          </a:xfrm>
          <a:prstGeom prst="rect">
            <a:avLst/>
          </a:prstGeom>
          <a:noFill/>
        </p:spPr>
        <p:txBody>
          <a:bodyPr wrap="square" rtlCol="0">
            <a:spAutoFit/>
          </a:bodyPr>
          <a:lstStyle/>
          <a:p>
            <a:pPr algn="ctr"/>
            <a:r>
              <a:rPr lang="en-US" altLang="zh-TW" sz="2400" dirty="0"/>
              <a:t>Residual Net </a:t>
            </a:r>
            <a:endParaRPr lang="en-US" altLang="zh-TW" sz="2400" dirty="0"/>
          </a:p>
          <a:p>
            <a:pPr algn="ctr"/>
            <a:r>
              <a:rPr lang="en-US" altLang="zh-TW" sz="2400" dirty="0"/>
              <a:t>(2015)</a:t>
            </a:r>
            <a:endParaRPr lang="zh-TW" altLang="en-US" sz="2400" dirty="0"/>
          </a:p>
        </p:txBody>
      </p:sp>
      <p:sp>
        <p:nvSpPr>
          <p:cNvPr id="24" name="文字方塊 23"/>
          <p:cNvSpPr txBox="1"/>
          <p:nvPr/>
        </p:nvSpPr>
        <p:spPr>
          <a:xfrm>
            <a:off x="224124" y="5529771"/>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25" name="文字方塊 24"/>
          <p:cNvSpPr txBox="1"/>
          <p:nvPr/>
        </p:nvSpPr>
        <p:spPr>
          <a:xfrm>
            <a:off x="1828754" y="5289959"/>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26" name="文字方塊 25"/>
          <p:cNvSpPr txBox="1"/>
          <p:nvPr/>
        </p:nvSpPr>
        <p:spPr>
          <a:xfrm>
            <a:off x="3318821" y="5301372"/>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21" name="文字方塊 20"/>
          <p:cNvSpPr txBox="1"/>
          <p:nvPr/>
        </p:nvSpPr>
        <p:spPr>
          <a:xfrm>
            <a:off x="151130" y="258445"/>
            <a:ext cx="5543550" cy="645160"/>
          </a:xfrm>
          <a:prstGeom prst="rect">
            <a:avLst/>
          </a:prstGeom>
          <a:noFill/>
        </p:spPr>
        <p:txBody>
          <a:bodyPr wrap="square" rtlCol="0">
            <a:spAutoFit/>
          </a:bodyPr>
          <a:lstStyle/>
          <a:p>
            <a:pPr algn="ctr"/>
            <a:r>
              <a:rPr sz="3600" b="1" kern="0" spc="-5" dirty="0">
                <a:solidFill>
                  <a:srgbClr val="00294D"/>
                </a:solidFill>
                <a:latin typeface="Calibri" panose="020F0502020204030204"/>
                <a:ea typeface="+mj-ea"/>
                <a:cs typeface="Calibri" panose="020F0502020204030204"/>
              </a:rPr>
              <a:t>Deep = Many hidden layers</a:t>
            </a:r>
            <a:endParaRPr sz="3600" b="1" kern="0" spc="-5" dirty="0">
              <a:solidFill>
                <a:srgbClr val="00294D"/>
              </a:solidFill>
              <a:latin typeface="Calibri" panose="020F0502020204030204"/>
              <a:ea typeface="+mj-ea"/>
              <a:cs typeface="Calibri" panose="020F0502020204030204"/>
            </a:endParaRPr>
          </a:p>
        </p:txBody>
      </p:sp>
      <p:sp>
        <p:nvSpPr>
          <p:cNvPr id="22" name="文字方塊 21"/>
          <p:cNvSpPr txBox="1"/>
          <p:nvPr/>
        </p:nvSpPr>
        <p:spPr>
          <a:xfrm>
            <a:off x="537541" y="2458508"/>
            <a:ext cx="1480558" cy="830997"/>
          </a:xfrm>
          <a:prstGeom prst="rect">
            <a:avLst/>
          </a:prstGeom>
          <a:noFill/>
        </p:spPr>
        <p:txBody>
          <a:bodyPr wrap="square" rtlCol="0">
            <a:spAutoFit/>
          </a:bodyPr>
          <a:lstStyle/>
          <a:p>
            <a:pPr algn="ctr"/>
            <a:r>
              <a:rPr lang="en-US" altLang="zh-TW" sz="2400" dirty="0"/>
              <a:t>Special </a:t>
            </a:r>
            <a:endParaRPr lang="en-US" altLang="zh-TW" sz="2400" dirty="0"/>
          </a:p>
          <a:p>
            <a:pPr algn="ctr"/>
            <a:r>
              <a:rPr lang="en-US" altLang="zh-TW" sz="2400" dirty="0"/>
              <a:t>structure</a:t>
            </a:r>
            <a:endParaRPr lang="zh-TW" altLang="en-US" sz="2400" dirty="0"/>
          </a:p>
        </p:txBody>
      </p:sp>
      <p:cxnSp>
        <p:nvCxnSpPr>
          <p:cNvPr id="27" name="直線單箭頭接點 26"/>
          <p:cNvCxnSpPr/>
          <p:nvPr/>
        </p:nvCxnSpPr>
        <p:spPr>
          <a:xfrm flipV="1">
            <a:off x="2845981" y="3440761"/>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083573" y="2277151"/>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2083573" y="3129949"/>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單箭頭接點 36"/>
          <p:cNvCxnSpPr/>
          <p:nvPr/>
        </p:nvCxnSpPr>
        <p:spPr>
          <a:xfrm flipV="1">
            <a:off x="2847356" y="2596465"/>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2847356" y="1743667"/>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2158866" y="234680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0" name="橢圓 39"/>
          <p:cNvSpPr/>
          <p:nvPr/>
        </p:nvSpPr>
        <p:spPr>
          <a:xfrm>
            <a:off x="2405927"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1" name="橢圓 40"/>
          <p:cNvSpPr/>
          <p:nvPr/>
        </p:nvSpPr>
        <p:spPr>
          <a:xfrm>
            <a:off x="2661220"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2" name="橢圓 41"/>
          <p:cNvSpPr/>
          <p:nvPr/>
        </p:nvSpPr>
        <p:spPr>
          <a:xfrm>
            <a:off x="2900875" y="2349351"/>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3" name="橢圓 42"/>
          <p:cNvSpPr/>
          <p:nvPr/>
        </p:nvSpPr>
        <p:spPr>
          <a:xfrm>
            <a:off x="3143525" y="234635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4" name="橢圓 43"/>
          <p:cNvSpPr/>
          <p:nvPr/>
        </p:nvSpPr>
        <p:spPr>
          <a:xfrm>
            <a:off x="3403229" y="234616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5" name="橢圓 44"/>
          <p:cNvSpPr/>
          <p:nvPr/>
        </p:nvSpPr>
        <p:spPr>
          <a:xfrm>
            <a:off x="2158866" y="314532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6" name="橢圓 45"/>
          <p:cNvSpPr/>
          <p:nvPr/>
        </p:nvSpPr>
        <p:spPr>
          <a:xfrm>
            <a:off x="2405927"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7" name="橢圓 46"/>
          <p:cNvSpPr/>
          <p:nvPr/>
        </p:nvSpPr>
        <p:spPr>
          <a:xfrm>
            <a:off x="2661220"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8" name="橢圓 47"/>
          <p:cNvSpPr/>
          <p:nvPr/>
        </p:nvSpPr>
        <p:spPr>
          <a:xfrm>
            <a:off x="2900875" y="3147872"/>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9" name="橢圓 48"/>
          <p:cNvSpPr/>
          <p:nvPr/>
        </p:nvSpPr>
        <p:spPr>
          <a:xfrm>
            <a:off x="3143525" y="314487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0" name="橢圓 49"/>
          <p:cNvSpPr/>
          <p:nvPr/>
        </p:nvSpPr>
        <p:spPr>
          <a:xfrm>
            <a:off x="3403229" y="3144689"/>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cxnSp>
        <p:nvCxnSpPr>
          <p:cNvPr id="51" name="直線接點 50"/>
          <p:cNvCxnSpPr/>
          <p:nvPr/>
        </p:nvCxnSpPr>
        <p:spPr>
          <a:xfrm>
            <a:off x="2846338" y="3722251"/>
            <a:ext cx="11367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3983110" y="2109122"/>
            <a:ext cx="0" cy="15688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2901352" y="2109122"/>
            <a:ext cx="1040141"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6597015" y="2583438"/>
            <a:ext cx="553367" cy="7887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532733" y="1673578"/>
            <a:ext cx="3674221" cy="2439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p:cNvCxnSpPr/>
          <p:nvPr/>
        </p:nvCxnSpPr>
        <p:spPr>
          <a:xfrm flipH="1" flipV="1">
            <a:off x="4195445" y="1671955"/>
            <a:ext cx="2438400" cy="9658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H="1">
            <a:off x="4218940" y="3325495"/>
            <a:ext cx="2406015" cy="788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32733" y="4207262"/>
            <a:ext cx="3692935" cy="923330"/>
          </a:xfrm>
          <a:prstGeom prst="rect">
            <a:avLst/>
          </a:prstGeom>
        </p:spPr>
        <p:txBody>
          <a:bodyPr wrap="square">
            <a:spAutoFit/>
          </a:bodyPr>
          <a:lstStyle/>
          <a:p>
            <a:r>
              <a:rPr lang="en-US" altLang="zh-TW" dirty="0"/>
              <a:t>Ref: </a:t>
            </a:r>
            <a:r>
              <a:rPr lang="zh-TW" altLang="en-US" dirty="0"/>
              <a:t>https://www.youtube.com/watch?v=dxB6299gpvI</a:t>
            </a:r>
            <a:endParaRPr lang="zh-TW" altLang="en-US" dirty="0"/>
          </a:p>
        </p:txBody>
      </p:sp>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bldLvl="0" animBg="1"/>
      <p:bldP spid="36" grpId="0" bldLvl="0" animBg="1"/>
      <p:bldP spid="39" grpId="0" bldLvl="0" animBg="1"/>
      <p:bldP spid="40" grpId="0" bldLvl="0" animBg="1"/>
      <p:bldP spid="41" grpId="0" bldLvl="0" animBg="1"/>
      <p:bldP spid="42" grpId="0" bldLvl="0" animBg="1"/>
      <p:bldP spid="43" grpId="0" bldLvl="0" animBg="1"/>
      <p:bldP spid="44" grpId="0" bldLvl="0" animBg="1"/>
      <p:bldP spid="45" grpId="0" bldLvl="0" animBg="1"/>
      <p:bldP spid="46" grpId="0" bldLvl="0" animBg="1"/>
      <p:bldP spid="47" grpId="0" bldLvl="0" animBg="1"/>
      <p:bldP spid="48" grpId="0" bldLvl="0" animBg="1"/>
      <p:bldP spid="49" grpId="0" bldLvl="0" animBg="1"/>
      <p:bldP spid="50" grpId="0" bldLvl="0" animBg="1"/>
      <p:bldP spid="55" grpId="0" bldLvl="0" animBg="1"/>
      <p:bldP spid="56" grpId="0" bldLvl="0" animBg="1"/>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文字方塊 7"/>
              <p:cNvSpPr txBox="1"/>
              <p:nvPr/>
            </p:nvSpPr>
            <p:spPr>
              <a:xfrm>
                <a:off x="1218012" y="5073419"/>
                <a:ext cx="49186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𝜎</m:t>
                      </m:r>
                      <m:d>
                        <m:dPr>
                          <m:ctrlPr>
                            <a:rPr lang="en-US" altLang="zh-TW" sz="2800" i="1" smtClean="0">
                              <a:latin typeface="Cambria Math" panose="02040503050406030204" pitchFamily="18" charset="0"/>
                            </a:rPr>
                          </m:ctrlPr>
                        </m:dPr>
                        <m:e>
                          <m:r>
                            <a:rPr lang="en-US" altLang="zh-TW" sz="2800" b="0" i="1" smtClean="0">
                              <a:latin typeface="Cambria Math" panose="02040503050406030204" pitchFamily="18" charset="0"/>
                            </a:rPr>
                            <m:t>                                                       </m:t>
                          </m:r>
                        </m:e>
                      </m:d>
                    </m:oMath>
                  </m:oMathPara>
                </a14:m>
                <a:endParaRPr lang="zh-TW" altLang="en-US" sz="2800" dirty="0"/>
              </a:p>
            </p:txBody>
          </p:sp>
        </mc:Choice>
        <mc:Fallback>
          <p:sp>
            <p:nvSpPr>
              <p:cNvPr id="8" name="文字方塊 7"/>
              <p:cNvSpPr txBox="1">
                <a:spLocks noRot="1" noChangeAspect="1" noMove="1" noResize="1" noEditPoints="1" noAdjustHandles="1" noChangeArrowheads="1" noChangeShapeType="1" noTextEdit="1"/>
              </p:cNvSpPr>
              <p:nvPr/>
            </p:nvSpPr>
            <p:spPr>
              <a:xfrm>
                <a:off x="1218012" y="5073419"/>
                <a:ext cx="4918654" cy="430887"/>
              </a:xfrm>
              <a:prstGeom prst="rect">
                <a:avLst/>
              </a:prstGeom>
              <a:blipFill rotWithShape="0">
                <a:blip r:embed="rId1"/>
                <a:stretch>
                  <a:fillRect/>
                </a:stretch>
              </a:blipFill>
            </p:spPr>
            <p:txBody>
              <a:bodyPr/>
              <a:lstStyle/>
              <a:p>
                <a:r>
                  <a:rPr lang="zh-TW" altLang="en-US">
                    <a:noFill/>
                  </a:rPr>
                  <a:t> </a:t>
                </a:r>
                <a:endParaRPr lang="zh-TW" altLang="en-US">
                  <a:noFill/>
                </a:endParaRPr>
              </a:p>
            </p:txBody>
          </p:sp>
        </mc:Fallback>
      </mc:AlternateContent>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Matrix Operation</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100" name="Object 12"/>
          <p:cNvGraphicFramePr>
            <a:graphicFrameLocks noChangeAspect="1"/>
          </p:cNvGraphicFramePr>
          <p:nvPr/>
        </p:nvGraphicFramePr>
        <p:xfrm>
          <a:off x="8307921" y="3494488"/>
          <a:ext cx="379412" cy="461963"/>
        </p:xfrm>
        <a:graphic>
          <a:graphicData uri="http://schemas.openxmlformats.org/presentationml/2006/ole">
            <mc:AlternateContent xmlns:mc="http://schemas.openxmlformats.org/markup-compatibility/2006">
              <mc:Choice xmlns:v="urn:schemas-microsoft-com:vml" Requires="v">
                <p:oleObj spid="_x0000_s13360" name="方程式" r:id="rId2" imgW="4267200" imgH="5181600" progId="Equation.3">
                  <p:embed/>
                </p:oleObj>
              </mc:Choice>
              <mc:Fallback>
                <p:oleObj name="方程式" r:id="rId2" imgW="4267200" imgH="5181600" progId="Equation.3">
                  <p:embed/>
                  <p:pic>
                    <p:nvPicPr>
                      <p:cNvPr id="0" name="Object 12"/>
                      <p:cNvPicPr>
                        <a:picLocks noChangeAspect="1" noChangeArrowheads="1"/>
                      </p:cNvPicPr>
                      <p:nvPr/>
                    </p:nvPicPr>
                    <p:blipFill>
                      <a:blip r:embed="rId3"/>
                      <a:srcRect/>
                      <a:stretch>
                        <a:fillRect/>
                      </a:stretch>
                    </p:blipFill>
                    <p:spPr bwMode="auto">
                      <a:xfrm>
                        <a:off x="8307921" y="3494488"/>
                        <a:ext cx="379412"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 name="Object 12"/>
          <p:cNvGraphicFramePr>
            <a:graphicFrameLocks noChangeAspect="1"/>
          </p:cNvGraphicFramePr>
          <p:nvPr/>
        </p:nvGraphicFramePr>
        <p:xfrm>
          <a:off x="8320088" y="1838346"/>
          <a:ext cx="352425" cy="461963"/>
        </p:xfrm>
        <a:graphic>
          <a:graphicData uri="http://schemas.openxmlformats.org/presentationml/2006/ole">
            <mc:AlternateContent xmlns:mc="http://schemas.openxmlformats.org/markup-compatibility/2006">
              <mc:Choice xmlns:v="urn:schemas-microsoft-com:vml" Requires="v">
                <p:oleObj spid="_x0000_s13361" name="方程式" r:id="rId4" imgW="3962400" imgH="5181600" progId="Equation.3">
                  <p:embed/>
                </p:oleObj>
              </mc:Choice>
              <mc:Fallback>
                <p:oleObj name="方程式" r:id="rId4" imgW="3962400" imgH="5181600" progId="Equation.3">
                  <p:embed/>
                  <p:pic>
                    <p:nvPicPr>
                      <p:cNvPr id="0" name="Object 12"/>
                      <p:cNvPicPr>
                        <a:picLocks noChangeAspect="1" noChangeArrowheads="1"/>
                      </p:cNvPicPr>
                      <p:nvPr/>
                    </p:nvPicPr>
                    <p:blipFill>
                      <a:blip r:embed="rId5"/>
                      <a:srcRect/>
                      <a:stretch>
                        <a:fillRect/>
                      </a:stretch>
                    </p:blipFill>
                    <p:spPr bwMode="auto">
                      <a:xfrm>
                        <a:off x="8320088" y="183834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solidFill>
                  <a:srgbClr val="FFC000"/>
                </a:solidFill>
              </a:rPr>
              <a:t>-2</a:t>
            </a:r>
            <a:endParaRPr lang="zh-TW" altLang="en-US" sz="2400" dirty="0">
              <a:solidFill>
                <a:srgbClr val="FFC000"/>
              </a:solidFill>
            </a:endParaRPr>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solidFill>
                  <a:srgbClr val="FFC000"/>
                </a:solidFill>
              </a:rPr>
              <a:t>-1</a:t>
            </a:r>
            <a:endParaRPr lang="zh-TW" altLang="en-US" sz="2400" dirty="0">
              <a:solidFill>
                <a:srgbClr val="FFC000"/>
              </a:solidFill>
            </a:endParaRPr>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87759" y="2651189"/>
            <a:ext cx="441679" cy="461665"/>
          </a:xfrm>
          <a:prstGeom prst="rect">
            <a:avLst/>
          </a:prstGeom>
          <a:noFill/>
        </p:spPr>
        <p:txBody>
          <a:bodyPr wrap="square" rtlCol="0">
            <a:spAutoFit/>
          </a:bodyPr>
          <a:lstStyle/>
          <a:p>
            <a:pPr algn="ctr"/>
            <a:r>
              <a:rPr lang="en-US" altLang="zh-TW" sz="2400" dirty="0">
                <a:solidFill>
                  <a:srgbClr val="00B050"/>
                </a:solidFill>
              </a:rPr>
              <a:t>1</a:t>
            </a:r>
            <a:endParaRPr lang="zh-TW" altLang="en-US" sz="2400" dirty="0">
              <a:solidFill>
                <a:srgbClr val="00B050"/>
              </a:solidFill>
            </a:endParaRPr>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solidFill>
                  <a:srgbClr val="00B050"/>
                </a:solidFill>
              </a:rPr>
              <a:t>0</a:t>
            </a:r>
            <a:endParaRPr lang="zh-TW" altLang="en-US" sz="2400" dirty="0">
              <a:solidFill>
                <a:srgbClr val="00B050"/>
              </a:solidFill>
            </a:endParaRPr>
          </a:p>
        </p:txBody>
      </p:sp>
      <p:sp>
        <p:nvSpPr>
          <p:cNvPr id="135" name="文字方塊 134"/>
          <p:cNvSpPr txBox="1"/>
          <p:nvPr/>
        </p:nvSpPr>
        <p:spPr>
          <a:xfrm>
            <a:off x="2410434" y="1640959"/>
            <a:ext cx="430062"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sp>
        <p:nvSpPr>
          <p:cNvPr id="136" name="文字方塊 135"/>
          <p:cNvSpPr txBox="1"/>
          <p:nvPr/>
        </p:nvSpPr>
        <p:spPr>
          <a:xfrm>
            <a:off x="2296396" y="3244826"/>
            <a:ext cx="682714" cy="461665"/>
          </a:xfrm>
          <a:prstGeom prst="rect">
            <a:avLst/>
          </a:prstGeom>
          <a:noFill/>
        </p:spPr>
        <p:txBody>
          <a:bodyPr wrap="square" rtlCol="0">
            <a:spAutoFit/>
          </a:bodyPr>
          <a:lstStyle/>
          <a:p>
            <a:pPr algn="ctr"/>
            <a:r>
              <a:rPr lang="en-US" altLang="zh-TW" sz="2400" dirty="0">
                <a:solidFill>
                  <a:srgbClr val="FF0000"/>
                </a:solidFill>
              </a:rPr>
              <a:t>-2</a:t>
            </a:r>
            <a:endParaRPr lang="zh-TW" altLang="en-US" sz="2400" dirty="0">
              <a:solidFill>
                <a:srgbClr val="FF0000"/>
              </a:solidFill>
            </a:endParaRPr>
          </a:p>
        </p:txBody>
      </p:sp>
      <p:sp>
        <p:nvSpPr>
          <p:cNvPr id="138" name="文字方塊 137"/>
          <p:cNvSpPr txBox="1"/>
          <p:nvPr/>
        </p:nvSpPr>
        <p:spPr>
          <a:xfrm>
            <a:off x="3109050" y="1602027"/>
            <a:ext cx="811642" cy="461665"/>
          </a:xfrm>
          <a:prstGeom prst="rect">
            <a:avLst/>
          </a:prstGeom>
          <a:noFill/>
        </p:spPr>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9" name="文字方塊 138"/>
          <p:cNvSpPr txBox="1"/>
          <p:nvPr/>
        </p:nvSpPr>
        <p:spPr>
          <a:xfrm>
            <a:off x="3131369" y="3207558"/>
            <a:ext cx="811642" cy="461665"/>
          </a:xfrm>
          <a:prstGeom prst="rect">
            <a:avLst/>
          </a:prstGeom>
          <a:noFill/>
        </p:spPr>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3" name="文字方塊 2"/>
              <p:cNvSpPr txBox="1"/>
              <p:nvPr/>
            </p:nvSpPr>
            <p:spPr>
              <a:xfrm>
                <a:off x="3635333" y="4932535"/>
                <a:ext cx="810478"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00FF"/>
                              </a:solidFill>
                              <a:latin typeface="Cambria Math" panose="02040503050406030204" pitchFamily="18" charset="0"/>
                            </a:rPr>
                          </m:ctrlPr>
                        </m:dPr>
                        <m:e>
                          <m:m>
                            <m:mPr>
                              <m:mcs>
                                <m:mc>
                                  <m:mcPr>
                                    <m:count m:val="1"/>
                                    <m:mcJc m:val="center"/>
                                  </m:mcPr>
                                </m:mc>
                              </m:mcs>
                              <m:ctrlPr>
                                <a:rPr lang="en-US" altLang="zh-TW" sz="2800" i="1" smtClean="0">
                                  <a:solidFill>
                                    <a:srgbClr val="0000FF"/>
                                  </a:solidFill>
                                  <a:latin typeface="Cambria Math" panose="02040503050406030204" pitchFamily="18" charset="0"/>
                                </a:rPr>
                              </m:ctrlPr>
                            </m:mPr>
                            <m:mr>
                              <m:e>
                                <m:r>
                                  <m:rPr>
                                    <m:brk m:alnAt="7"/>
                                  </m:rPr>
                                  <a:rPr lang="en-US" altLang="zh-TW" sz="2800" b="0" i="1" smtClean="0">
                                    <a:solidFill>
                                      <a:srgbClr val="0000FF"/>
                                    </a:solidFill>
                                    <a:latin typeface="Cambria Math" panose="02040503050406030204" pitchFamily="18" charset="0"/>
                                  </a:rPr>
                                  <m:t>1</m:t>
                                </m:r>
                              </m:e>
                            </m:mr>
                            <m:mr>
                              <m:e>
                                <m:r>
                                  <a:rPr lang="en-US" altLang="zh-TW" sz="2800" b="0" i="1" smtClean="0">
                                    <a:solidFill>
                                      <a:srgbClr val="0000FF"/>
                                    </a:solidFill>
                                    <a:latin typeface="Cambria Math" panose="02040503050406030204" pitchFamily="18" charset="0"/>
                                  </a:rPr>
                                  <m:t>−1</m:t>
                                </m:r>
                              </m:e>
                            </m:mr>
                          </m:m>
                        </m:e>
                      </m:d>
                    </m:oMath>
                  </m:oMathPara>
                </a14:m>
                <a:endParaRPr lang="zh-TW" altLang="en-US" sz="2800" dirty="0">
                  <a:solidFill>
                    <a:srgbClr val="0000FF"/>
                  </a:solidFill>
                </a:endParaRPr>
              </a:p>
            </p:txBody>
          </p:sp>
        </mc:Choice>
        <mc:Fallback>
          <p:sp>
            <p:nvSpPr>
              <p:cNvPr id="3" name="文字方塊 2"/>
              <p:cNvSpPr txBox="1">
                <a:spLocks noRot="1" noChangeAspect="1" noMove="1" noResize="1" noEditPoints="1" noAdjustHandles="1" noChangeArrowheads="1" noChangeShapeType="1" noTextEdit="1"/>
              </p:cNvSpPr>
              <p:nvPr/>
            </p:nvSpPr>
            <p:spPr>
              <a:xfrm>
                <a:off x="3635333" y="4932535"/>
                <a:ext cx="810478" cy="715645"/>
              </a:xfrm>
              <a:prstGeom prst="rect">
                <a:avLst/>
              </a:prstGeom>
              <a:blipFill rotWithShape="0">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0" name="文字方塊 69"/>
              <p:cNvSpPr txBox="1"/>
              <p:nvPr/>
            </p:nvSpPr>
            <p:spPr>
              <a:xfrm>
                <a:off x="1871121" y="4931041"/>
                <a:ext cx="1636025" cy="7156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FFC000"/>
                              </a:solidFill>
                              <a:latin typeface="Cambria Math" panose="02040503050406030204" pitchFamily="18" charset="0"/>
                            </a:rPr>
                          </m:ctrlPr>
                        </m:dPr>
                        <m:e>
                          <m:m>
                            <m:mPr>
                              <m:mcs>
                                <m:mc>
                                  <m:mcPr>
                                    <m:count m:val="2"/>
                                    <m:mcJc m:val="center"/>
                                  </m:mcPr>
                                </m:mc>
                              </m:mcs>
                              <m:ctrlPr>
                                <a:rPr lang="en-US" altLang="zh-TW" sz="2800" i="1" smtClean="0">
                                  <a:solidFill>
                                    <a:srgbClr val="FFC000"/>
                                  </a:solidFill>
                                  <a:latin typeface="Cambria Math" panose="02040503050406030204" pitchFamily="18" charset="0"/>
                                </a:rPr>
                              </m:ctrlPr>
                            </m:mPr>
                            <m:mr>
                              <m:e>
                                <m:r>
                                  <m:rPr>
                                    <m:brk m:alnAt="7"/>
                                  </m:rPr>
                                  <a:rPr lang="en-US" altLang="zh-TW" sz="2800" b="0" i="1" smtClean="0">
                                    <a:solidFill>
                                      <a:srgbClr val="FFC000"/>
                                    </a:solidFill>
                                    <a:latin typeface="Cambria Math" panose="02040503050406030204" pitchFamily="18" charset="0"/>
                                  </a:rPr>
                                  <m:t>1</m:t>
                                </m:r>
                              </m:e>
                              <m:e>
                                <m:r>
                                  <a:rPr lang="en-US" altLang="zh-TW" sz="2800" b="0" i="1" smtClean="0">
                                    <a:solidFill>
                                      <a:srgbClr val="FFC000"/>
                                    </a:solidFill>
                                    <a:latin typeface="Cambria Math" panose="02040503050406030204" pitchFamily="18" charset="0"/>
                                  </a:rPr>
                                  <m:t>−2</m:t>
                                </m:r>
                              </m:e>
                            </m:mr>
                            <m:mr>
                              <m:e>
                                <m:r>
                                  <a:rPr lang="en-US" altLang="zh-TW" sz="2800" b="0" i="1" smtClean="0">
                                    <a:solidFill>
                                      <a:srgbClr val="FFC000"/>
                                    </a:solidFill>
                                    <a:latin typeface="Cambria Math" panose="02040503050406030204" pitchFamily="18" charset="0"/>
                                  </a:rPr>
                                  <m:t>−1</m:t>
                                </m:r>
                              </m:e>
                              <m:e>
                                <m:r>
                                  <a:rPr lang="en-US" altLang="zh-TW" sz="2800" b="0" i="1" smtClean="0">
                                    <a:solidFill>
                                      <a:srgbClr val="FFC000"/>
                                    </a:solidFill>
                                    <a:latin typeface="Cambria Math" panose="02040503050406030204" pitchFamily="18" charset="0"/>
                                  </a:rPr>
                                  <m:t>1</m:t>
                                </m:r>
                              </m:e>
                            </m:mr>
                          </m:m>
                        </m:e>
                      </m:d>
                    </m:oMath>
                  </m:oMathPara>
                </a14:m>
                <a:endParaRPr lang="zh-TW" altLang="en-US" sz="2800" dirty="0">
                  <a:solidFill>
                    <a:srgbClr val="FFC000"/>
                  </a:solidFill>
                </a:endParaRPr>
              </a:p>
            </p:txBody>
          </p:sp>
        </mc:Choice>
        <mc:Fallback>
          <p:sp>
            <p:nvSpPr>
              <p:cNvPr id="70" name="文字方塊 69"/>
              <p:cNvSpPr txBox="1">
                <a:spLocks noRot="1" noChangeAspect="1" noMove="1" noResize="1" noEditPoints="1" noAdjustHandles="1" noChangeArrowheads="1" noChangeShapeType="1" noTextEdit="1"/>
              </p:cNvSpPr>
              <p:nvPr/>
            </p:nvSpPr>
            <p:spPr>
              <a:xfrm>
                <a:off x="1871121" y="4931041"/>
                <a:ext cx="1636025" cy="715645"/>
              </a:xfrm>
              <a:prstGeom prst="rect">
                <a:avLst/>
              </a:prstGeom>
              <a:blipFill rotWithShape="0">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1" name="文字方塊 70"/>
              <p:cNvSpPr txBox="1"/>
              <p:nvPr/>
            </p:nvSpPr>
            <p:spPr>
              <a:xfrm>
                <a:off x="4640994" y="5085249"/>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oMath>
                  </m:oMathPara>
                </a14:m>
                <a:endParaRPr lang="zh-TW" altLang="en-US" sz="2800" dirty="0"/>
              </a:p>
            </p:txBody>
          </p:sp>
        </mc:Choice>
        <mc:Fallback>
          <p:sp>
            <p:nvSpPr>
              <p:cNvPr id="71" name="文字方塊 70"/>
              <p:cNvSpPr txBox="1">
                <a:spLocks noRot="1" noChangeAspect="1" noMove="1" noResize="1" noEditPoints="1" noAdjustHandles="1" noChangeArrowheads="1" noChangeShapeType="1" noTextEdit="1"/>
              </p:cNvSpPr>
              <p:nvPr/>
            </p:nvSpPr>
            <p:spPr>
              <a:xfrm>
                <a:off x="4640994" y="5085249"/>
                <a:ext cx="349455" cy="430887"/>
              </a:xfrm>
              <a:prstGeom prst="rect">
                <a:avLst/>
              </a:prstGeom>
              <a:blipFill rotWithShape="0">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7" name="文字方塊 66"/>
              <p:cNvSpPr txBox="1"/>
              <p:nvPr/>
            </p:nvSpPr>
            <p:spPr>
              <a:xfrm>
                <a:off x="5141874" y="4921977"/>
                <a:ext cx="542776"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B050"/>
                              </a:solidFill>
                              <a:latin typeface="Cambria Math" panose="02040503050406030204" pitchFamily="18" charset="0"/>
                            </a:rPr>
                          </m:ctrlPr>
                        </m:dPr>
                        <m:e>
                          <m:m>
                            <m:mPr>
                              <m:mcs>
                                <m:mc>
                                  <m:mcPr>
                                    <m:count m:val="1"/>
                                    <m:mcJc m:val="center"/>
                                  </m:mcPr>
                                </m:mc>
                              </m:mcs>
                              <m:ctrlPr>
                                <a:rPr lang="en-US" altLang="zh-TW" sz="2800" i="1" smtClean="0">
                                  <a:solidFill>
                                    <a:srgbClr val="00B050"/>
                                  </a:solidFill>
                                  <a:latin typeface="Cambria Math" panose="02040503050406030204" pitchFamily="18" charset="0"/>
                                </a:rPr>
                              </m:ctrlPr>
                            </m:mPr>
                            <m:mr>
                              <m:e>
                                <m:r>
                                  <m:rPr>
                                    <m:brk m:alnAt="7"/>
                                  </m:rPr>
                                  <a:rPr lang="en-US" altLang="zh-TW" sz="2800" b="0" i="1" smtClean="0">
                                    <a:solidFill>
                                      <a:srgbClr val="00B050"/>
                                    </a:solidFill>
                                    <a:latin typeface="Cambria Math" panose="02040503050406030204" pitchFamily="18" charset="0"/>
                                  </a:rPr>
                                  <m:t>1</m:t>
                                </m:r>
                              </m:e>
                            </m:mr>
                            <m:mr>
                              <m:e>
                                <m:r>
                                  <a:rPr lang="en-US" altLang="zh-TW" sz="2800" b="0" i="1" smtClean="0">
                                    <a:solidFill>
                                      <a:srgbClr val="00B050"/>
                                    </a:solidFill>
                                    <a:latin typeface="Cambria Math" panose="02040503050406030204" pitchFamily="18" charset="0"/>
                                  </a:rPr>
                                  <m:t>0</m:t>
                                </m:r>
                              </m:e>
                            </m:mr>
                          </m:m>
                        </m:e>
                      </m:d>
                    </m:oMath>
                  </m:oMathPara>
                </a14:m>
                <a:endParaRPr lang="zh-TW" altLang="en-US" sz="2800" dirty="0">
                  <a:solidFill>
                    <a:srgbClr val="00B050"/>
                  </a:solidFill>
                </a:endParaRPr>
              </a:p>
            </p:txBody>
          </p:sp>
        </mc:Choice>
        <mc:Fallback>
          <p:sp>
            <p:nvSpPr>
              <p:cNvPr id="67" name="文字方塊 66"/>
              <p:cNvSpPr txBox="1">
                <a:spLocks noRot="1" noChangeAspect="1" noMove="1" noResize="1" noEditPoints="1" noAdjustHandles="1" noChangeArrowheads="1" noChangeShapeType="1" noTextEdit="1"/>
              </p:cNvSpPr>
              <p:nvPr/>
            </p:nvSpPr>
            <p:spPr>
              <a:xfrm>
                <a:off x="5141874" y="4921977"/>
                <a:ext cx="542776" cy="718466"/>
              </a:xfrm>
              <a:prstGeom prst="rect">
                <a:avLst/>
              </a:prstGeom>
              <a:blipFill rotWithShape="0">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8" name="文字方塊 67"/>
              <p:cNvSpPr txBox="1"/>
              <p:nvPr/>
            </p:nvSpPr>
            <p:spPr>
              <a:xfrm>
                <a:off x="6758905" y="4919562"/>
                <a:ext cx="1014059"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0000FF"/>
                              </a:solidFill>
                              <a:latin typeface="Cambria Math" panose="02040503050406030204" pitchFamily="18" charset="0"/>
                            </a:rPr>
                          </m:ctrlPr>
                        </m:dPr>
                        <m:e>
                          <m:m>
                            <m:mPr>
                              <m:mcs>
                                <m:mc>
                                  <m:mcPr>
                                    <m:count m:val="1"/>
                                    <m:mcJc m:val="center"/>
                                  </m:mcPr>
                                </m:mc>
                              </m:mcs>
                              <m:ctrlPr>
                                <a:rPr lang="en-US" altLang="zh-TW" sz="2800" i="1" smtClean="0">
                                  <a:solidFill>
                                    <a:srgbClr val="0000FF"/>
                                  </a:solidFill>
                                  <a:latin typeface="Cambria Math" panose="02040503050406030204" pitchFamily="18" charset="0"/>
                                </a:rPr>
                              </m:ctrlPr>
                            </m:mPr>
                            <m:mr>
                              <m:e>
                                <m:r>
                                  <m:rPr>
                                    <m:brk m:alnAt="7"/>
                                  </m:rPr>
                                  <a:rPr lang="en-US" altLang="zh-TW" sz="2800" b="0" i="1" smtClean="0">
                                    <a:solidFill>
                                      <a:srgbClr val="0000FF"/>
                                    </a:solidFill>
                                    <a:latin typeface="Cambria Math" panose="02040503050406030204" pitchFamily="18" charset="0"/>
                                  </a:rPr>
                                  <m:t>0</m:t>
                                </m:r>
                                <m:r>
                                  <a:rPr lang="en-US" altLang="zh-TW" sz="2800" b="0" i="1" smtClean="0">
                                    <a:solidFill>
                                      <a:srgbClr val="0000FF"/>
                                    </a:solidFill>
                                    <a:latin typeface="Cambria Math" panose="02040503050406030204" pitchFamily="18" charset="0"/>
                                  </a:rPr>
                                  <m:t>.98</m:t>
                                </m:r>
                              </m:e>
                            </m:mr>
                            <m:mr>
                              <m:e>
                                <m:r>
                                  <a:rPr lang="en-US" altLang="zh-TW" sz="2800" b="0" i="1" smtClean="0">
                                    <a:solidFill>
                                      <a:srgbClr val="0000FF"/>
                                    </a:solidFill>
                                    <a:latin typeface="Cambria Math" panose="02040503050406030204" pitchFamily="18" charset="0"/>
                                  </a:rPr>
                                  <m:t>0.12</m:t>
                                </m:r>
                              </m:e>
                            </m:mr>
                          </m:m>
                        </m:e>
                      </m:d>
                    </m:oMath>
                  </m:oMathPara>
                </a14:m>
                <a:endParaRPr lang="zh-TW" altLang="en-US" sz="2800" dirty="0">
                  <a:solidFill>
                    <a:srgbClr val="0000FF"/>
                  </a:solidFill>
                </a:endParaRPr>
              </a:p>
            </p:txBody>
          </p:sp>
        </mc:Choice>
        <mc:Fallback>
          <p:sp>
            <p:nvSpPr>
              <p:cNvPr id="68" name="文字方塊 67"/>
              <p:cNvSpPr txBox="1">
                <a:spLocks noRot="1" noChangeAspect="1" noMove="1" noResize="1" noEditPoints="1" noAdjustHandles="1" noChangeArrowheads="1" noChangeShapeType="1" noTextEdit="1"/>
              </p:cNvSpPr>
              <p:nvPr/>
            </p:nvSpPr>
            <p:spPr>
              <a:xfrm>
                <a:off x="6758905" y="4919562"/>
                <a:ext cx="1014059" cy="718466"/>
              </a:xfrm>
              <a:prstGeom prst="rect">
                <a:avLst/>
              </a:prstGeom>
              <a:blipFill rotWithShape="0">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矩形 4"/>
              <p:cNvSpPr/>
              <p:nvPr/>
            </p:nvSpPr>
            <p:spPr>
              <a:xfrm>
                <a:off x="6190636" y="5017185"/>
                <a:ext cx="534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i="1">
                          <a:latin typeface="Cambria Math" panose="02040503050406030204" pitchFamily="18" charset="0"/>
                        </a:rPr>
                        <m:t>=</m:t>
                      </m:r>
                    </m:oMath>
                  </m:oMathPara>
                </a14:m>
                <a:endParaRPr lang="zh-TW" altLang="en-US" sz="2800" dirty="0">
                  <a:solidFill>
                    <a:srgbClr val="0000FF"/>
                  </a:solidFill>
                </a:endParaRPr>
              </a:p>
            </p:txBody>
          </p:sp>
        </mc:Choice>
        <mc:Fallback>
          <p:sp>
            <p:nvSpPr>
              <p:cNvPr id="5" name="矩形 4"/>
              <p:cNvSpPr>
                <a:spLocks noRot="1" noChangeAspect="1" noMove="1" noResize="1" noEditPoints="1" noAdjustHandles="1" noChangeArrowheads="1" noChangeShapeType="1" noTextEdit="1"/>
              </p:cNvSpPr>
              <p:nvPr/>
            </p:nvSpPr>
            <p:spPr>
              <a:xfrm>
                <a:off x="6190636" y="5017185"/>
                <a:ext cx="534121" cy="523220"/>
              </a:xfrm>
              <a:prstGeom prst="rect">
                <a:avLst/>
              </a:prstGeom>
              <a:blipFill rotWithShape="0">
                <a:blip r:embed="rId11"/>
                <a:stretch>
                  <a:fillRect/>
                </a:stretch>
              </a:blipFill>
            </p:spPr>
            <p:txBody>
              <a:bodyPr/>
              <a:lstStyle/>
              <a:p>
                <a:r>
                  <a:rPr lang="zh-TW" altLang="en-US">
                    <a:noFill/>
                  </a:rPr>
                  <a:t> </a:t>
                </a:r>
                <a:endParaRPr lang="zh-TW" altLang="en-US">
                  <a:noFill/>
                </a:endParaRPr>
              </a:p>
            </p:txBody>
          </p:sp>
        </mc:Fallback>
      </mc:AlternateContent>
      <p:sp>
        <p:nvSpPr>
          <p:cNvPr id="78" name="矩形 77"/>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9" name="矩形 78"/>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81" name="文字方塊 80"/>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82" name="文字方塊 81"/>
          <p:cNvSpPr txBox="1"/>
          <p:nvPr/>
        </p:nvSpPr>
        <p:spPr>
          <a:xfrm>
            <a:off x="664366" y="3567893"/>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97" name="文字方塊 96"/>
              <p:cNvSpPr txBox="1"/>
              <p:nvPr/>
            </p:nvSpPr>
            <p:spPr>
              <a:xfrm>
                <a:off x="3478118" y="5992672"/>
                <a:ext cx="810478" cy="7141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solidFill>
                                <a:srgbClr val="FF0000"/>
                              </a:solidFill>
                              <a:latin typeface="Cambria Math" panose="02040503050406030204" pitchFamily="18" charset="0"/>
                            </a:rPr>
                          </m:ctrlPr>
                        </m:dPr>
                        <m:e>
                          <m:m>
                            <m:mPr>
                              <m:mcs>
                                <m:mc>
                                  <m:mcPr>
                                    <m:count m:val="1"/>
                                    <m:mcJc m:val="center"/>
                                  </m:mcPr>
                                </m:mc>
                              </m:mcs>
                              <m:ctrlPr>
                                <a:rPr lang="en-US" altLang="zh-TW" sz="2800" i="1" smtClean="0">
                                  <a:solidFill>
                                    <a:srgbClr val="FF0000"/>
                                  </a:solidFill>
                                  <a:latin typeface="Cambria Math" panose="02040503050406030204" pitchFamily="18" charset="0"/>
                                </a:rPr>
                              </m:ctrlPr>
                            </m:mPr>
                            <m:mr>
                              <m:e>
                                <m:r>
                                  <m:rPr>
                                    <m:brk m:alnAt="7"/>
                                  </m:rPr>
                                  <a:rPr lang="en-US" altLang="zh-TW" sz="2800" b="0" i="1" smtClean="0">
                                    <a:solidFill>
                                      <a:srgbClr val="FF0000"/>
                                    </a:solidFill>
                                    <a:latin typeface="Cambria Math" panose="02040503050406030204" pitchFamily="18" charset="0"/>
                                  </a:rPr>
                                  <m:t>4</m:t>
                                </m:r>
                              </m:e>
                            </m:mr>
                            <m:mr>
                              <m:e>
                                <m:r>
                                  <a:rPr lang="en-US" altLang="zh-TW" sz="2800" b="0" i="1" smtClean="0">
                                    <a:solidFill>
                                      <a:srgbClr val="FF0000"/>
                                    </a:solidFill>
                                    <a:latin typeface="Cambria Math" panose="02040503050406030204" pitchFamily="18" charset="0"/>
                                  </a:rPr>
                                  <m:t>−2</m:t>
                                </m:r>
                              </m:e>
                            </m:mr>
                          </m:m>
                        </m:e>
                      </m:d>
                    </m:oMath>
                  </m:oMathPara>
                </a14:m>
                <a:endParaRPr lang="zh-TW" altLang="en-US" sz="2800" dirty="0">
                  <a:solidFill>
                    <a:srgbClr val="FF0000"/>
                  </a:solidFill>
                </a:endParaRPr>
              </a:p>
            </p:txBody>
          </p:sp>
        </mc:Choice>
        <mc:Fallback>
          <p:sp>
            <p:nvSpPr>
              <p:cNvPr id="97" name="文字方塊 96"/>
              <p:cNvSpPr txBox="1">
                <a:spLocks noRot="1" noChangeAspect="1" noMove="1" noResize="1" noEditPoints="1" noAdjustHandles="1" noChangeArrowheads="1" noChangeShapeType="1" noTextEdit="1"/>
              </p:cNvSpPr>
              <p:nvPr/>
            </p:nvSpPr>
            <p:spPr>
              <a:xfrm>
                <a:off x="3478118" y="5992672"/>
                <a:ext cx="810478" cy="714106"/>
              </a:xfrm>
              <a:prstGeom prst="rect">
                <a:avLst/>
              </a:prstGeom>
              <a:blipFill rotWithShape="0">
                <a:blip r:embed="rId12"/>
                <a:stretch>
                  <a:fillRect/>
                </a:stretch>
              </a:blipFill>
            </p:spPr>
            <p:txBody>
              <a:bodyPr/>
              <a:lstStyle/>
              <a:p>
                <a:r>
                  <a:rPr lang="zh-TW" altLang="en-US">
                    <a:noFill/>
                  </a:rPr>
                  <a:t> </a:t>
                </a:r>
                <a:endParaRPr lang="zh-TW" altLang="en-US">
                  <a:noFill/>
                </a:endParaRPr>
              </a:p>
            </p:txBody>
          </p:sp>
        </mc:Fallback>
      </mc:AlternateContent>
      <p:sp>
        <p:nvSpPr>
          <p:cNvPr id="9" name="右大括弧 8"/>
          <p:cNvSpPr/>
          <p:nvPr/>
        </p:nvSpPr>
        <p:spPr>
          <a:xfrm rot="5400000">
            <a:off x="3799148" y="3670894"/>
            <a:ext cx="151251" cy="4152171"/>
          </a:xfrm>
          <a:prstGeom prst="rightBrace">
            <a:avLst>
              <a:gd name="adj1" fmla="val 1153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 name="灯片编号占位符 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3" grpId="0"/>
      <p:bldP spid="114" grpId="0"/>
      <p:bldP spid="115" grpId="0"/>
      <p:bldP spid="116" grpId="0"/>
      <p:bldP spid="120" grpId="0"/>
      <p:bldP spid="134" grpId="0"/>
      <p:bldP spid="135" grpId="0"/>
      <p:bldP spid="136" grpId="0"/>
      <p:bldP spid="138" grpId="0"/>
      <p:bldP spid="139" grpId="0"/>
      <p:bldP spid="3" grpId="0" bldLvl="0" animBg="1"/>
      <p:bldP spid="70" grpId="0" bldLvl="0" animBg="1"/>
      <p:bldP spid="71" grpId="0" bldLvl="0" animBg="1"/>
      <p:bldP spid="67" grpId="0" bldLvl="0" animBg="1"/>
      <p:bldP spid="68" grpId="0" bldLvl="0" animBg="1"/>
      <p:bldP spid="5" grpId="0" bldLvl="0" animBg="1"/>
      <p:bldP spid="81" grpId="0"/>
      <p:bldP spid="82" grpId="0"/>
      <p:bldP spid="97" grpId="0" bldLvl="0" animBg="1"/>
      <p:bldP spid="9"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Framework </a:t>
            </a:r>
            <a:endParaRPr sz="3600" b="1" kern="0" spc="-5" dirty="0">
              <a:solidFill>
                <a:srgbClr val="00294D"/>
              </a:solidFill>
              <a:latin typeface="Calibri" panose="020F0502020204030204"/>
              <a:cs typeface="Calibri" panose="020F0502020204030204"/>
            </a:endParaRPr>
          </a:p>
        </p:txBody>
      </p:sp>
      <p:sp>
        <p:nvSpPr>
          <p:cNvPr id="6"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15"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2470" name="方程式" r:id="rId1" imgW="12496800" imgH="5181600" progId="Equation.3">
                  <p:embed/>
                </p:oleObj>
              </mc:Choice>
              <mc:Fallback>
                <p:oleObj name="方程式" r:id="rId1" imgW="12496800" imgH="5181600" progId="Equation.3">
                  <p:embed/>
                  <p:pic>
                    <p:nvPicPr>
                      <p:cNvPr id="0" name="图片 2469"/>
                      <p:cNvPicPr>
                        <a:picLocks noChangeAspect="1" noChangeArrowheads="1"/>
                      </p:cNvPicPr>
                      <p:nvPr/>
                    </p:nvPicPr>
                    <p:blipFill>
                      <a:blip r:embed="rId2"/>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12"/>
          <p:cNvGraphicFramePr>
            <a:graphicFrameLocks noChangeAspect="1"/>
          </p:cNvGraphicFramePr>
          <p:nvPr/>
        </p:nvGraphicFramePr>
        <p:xfrm>
          <a:off x="1539921" y="4008947"/>
          <a:ext cx="2141537" cy="460375"/>
        </p:xfrm>
        <a:graphic>
          <a:graphicData uri="http://schemas.openxmlformats.org/presentationml/2006/ole">
            <mc:AlternateContent xmlns:mc="http://schemas.openxmlformats.org/markup-compatibility/2006">
              <mc:Choice xmlns:v="urn:schemas-microsoft-com:vml" Requires="v">
                <p:oleObj spid="_x0000_s2471" name="方程式" r:id="rId3" imgW="24079200" imgH="5181600" progId="Equation.3">
                  <p:embed/>
                </p:oleObj>
              </mc:Choice>
              <mc:Fallback>
                <p:oleObj name="方程式" r:id="rId3" imgW="24079200" imgH="5181600" progId="Equation.3">
                  <p:embed/>
                  <p:pic>
                    <p:nvPicPr>
                      <p:cNvPr id="0" name="图片 2470"/>
                      <p:cNvPicPr>
                        <a:picLocks noChangeAspect="1" noChangeArrowheads="1"/>
                      </p:cNvPicPr>
                      <p:nvPr/>
                    </p:nvPicPr>
                    <p:blipFill>
                      <a:blip r:embed="rId4"/>
                      <a:srcRect/>
                      <a:stretch>
                        <a:fillRect/>
                      </a:stretch>
                    </p:blipFill>
                    <p:spPr bwMode="auto">
                      <a:xfrm>
                        <a:off x="1539921" y="4008947"/>
                        <a:ext cx="214153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0" name="圖片 59"/>
          <p:cNvPicPr>
            <a:picLocks noChangeAspect="1"/>
          </p:cNvPicPr>
          <p:nvPr/>
        </p:nvPicPr>
        <p:blipFill>
          <a:blip r:embed="rId5"/>
          <a:stretch>
            <a:fillRect/>
          </a:stretch>
        </p:blipFill>
        <p:spPr>
          <a:xfrm>
            <a:off x="2160701" y="3668669"/>
            <a:ext cx="899978" cy="1075096"/>
          </a:xfrm>
          <a:prstGeom prst="rect">
            <a:avLst/>
          </a:prstGeom>
        </p:spPr>
      </p:pic>
      <p:sp>
        <p:nvSpPr>
          <p:cNvPr id="61" name="文字方塊 60"/>
          <p:cNvSpPr txBox="1"/>
          <p:nvPr/>
        </p:nvSpPr>
        <p:spPr>
          <a:xfrm>
            <a:off x="3773978" y="3975384"/>
            <a:ext cx="798022" cy="461665"/>
          </a:xfrm>
          <a:prstGeom prst="rect">
            <a:avLst/>
          </a:prstGeom>
          <a:noFill/>
        </p:spPr>
        <p:txBody>
          <a:bodyPr wrap="square" rtlCol="0">
            <a:spAutoFit/>
          </a:bodyPr>
          <a:lstStyle/>
          <a:p>
            <a:pPr algn="ctr"/>
            <a:r>
              <a:rPr lang="en-US" altLang="zh-TW" sz="2400" dirty="0"/>
              <a:t>“cat”</a:t>
            </a:r>
            <a:endParaRPr lang="zh-TW" altLang="en-US" sz="2400" dirty="0"/>
          </a:p>
        </p:txBody>
      </p:sp>
      <p:graphicFrame>
        <p:nvGraphicFramePr>
          <p:cNvPr id="64" name="Object 12"/>
          <p:cNvGraphicFramePr>
            <a:graphicFrameLocks noChangeAspect="1"/>
          </p:cNvGraphicFramePr>
          <p:nvPr/>
        </p:nvGraphicFramePr>
        <p:xfrm>
          <a:off x="1539921" y="5401549"/>
          <a:ext cx="2141537" cy="460375"/>
        </p:xfrm>
        <a:graphic>
          <a:graphicData uri="http://schemas.openxmlformats.org/presentationml/2006/ole">
            <mc:AlternateContent xmlns:mc="http://schemas.openxmlformats.org/markup-compatibility/2006">
              <mc:Choice xmlns:v="urn:schemas-microsoft-com:vml" Requires="v">
                <p:oleObj spid="_x0000_s2472" name="方程式" r:id="rId6" imgW="24079200" imgH="5181600" progId="Equation.3">
                  <p:embed/>
                </p:oleObj>
              </mc:Choice>
              <mc:Fallback>
                <p:oleObj name="方程式" r:id="rId6" imgW="24079200" imgH="5181600" progId="Equation.3">
                  <p:embed/>
                  <p:pic>
                    <p:nvPicPr>
                      <p:cNvPr id="0" name="图片 2471"/>
                      <p:cNvPicPr>
                        <a:picLocks noChangeAspect="1" noChangeArrowheads="1"/>
                      </p:cNvPicPr>
                      <p:nvPr/>
                    </p:nvPicPr>
                    <p:blipFill>
                      <a:blip r:embed="rId4"/>
                      <a:srcRect/>
                      <a:stretch>
                        <a:fillRect/>
                      </a:stretch>
                    </p:blipFill>
                    <p:spPr bwMode="auto">
                      <a:xfrm>
                        <a:off x="1539921" y="5401549"/>
                        <a:ext cx="214153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 name="文字方塊 65"/>
          <p:cNvSpPr txBox="1"/>
          <p:nvPr/>
        </p:nvSpPr>
        <p:spPr>
          <a:xfrm>
            <a:off x="3773978" y="5367986"/>
            <a:ext cx="7980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67" name="圖片 66"/>
          <p:cNvPicPr>
            <a:picLocks noChangeAspect="1"/>
          </p:cNvPicPr>
          <p:nvPr/>
        </p:nvPicPr>
        <p:blipFill>
          <a:blip r:embed="rId7"/>
          <a:stretch>
            <a:fillRect/>
          </a:stretch>
        </p:blipFill>
        <p:spPr>
          <a:xfrm>
            <a:off x="2160701" y="5084043"/>
            <a:ext cx="915693" cy="1181883"/>
          </a:xfrm>
          <a:prstGeom prst="rect">
            <a:avLst/>
          </a:prstGeom>
        </p:spPr>
      </p:pic>
      <p:graphicFrame>
        <p:nvGraphicFramePr>
          <p:cNvPr id="68" name="Object 12"/>
          <p:cNvGraphicFramePr>
            <a:graphicFrameLocks noChangeAspect="1"/>
          </p:cNvGraphicFramePr>
          <p:nvPr/>
        </p:nvGraphicFramePr>
        <p:xfrm>
          <a:off x="5091113" y="4008438"/>
          <a:ext cx="2168525" cy="460375"/>
        </p:xfrm>
        <a:graphic>
          <a:graphicData uri="http://schemas.openxmlformats.org/presentationml/2006/ole">
            <mc:AlternateContent xmlns:mc="http://schemas.openxmlformats.org/markup-compatibility/2006">
              <mc:Choice xmlns:v="urn:schemas-microsoft-com:vml" Requires="v">
                <p:oleObj spid="_x0000_s2473" name="方程式" r:id="rId8" imgW="24384000" imgH="5181600" progId="Equation.3">
                  <p:embed/>
                </p:oleObj>
              </mc:Choice>
              <mc:Fallback>
                <p:oleObj name="方程式" r:id="rId8" imgW="24384000" imgH="5181600" progId="Equation.3">
                  <p:embed/>
                  <p:pic>
                    <p:nvPicPr>
                      <p:cNvPr id="0" name="图片 2472"/>
                      <p:cNvPicPr>
                        <a:picLocks noChangeAspect="1" noChangeArrowheads="1"/>
                      </p:cNvPicPr>
                      <p:nvPr/>
                    </p:nvPicPr>
                    <p:blipFill>
                      <a:blip r:embed="rId9"/>
                      <a:srcRect/>
                      <a:stretch>
                        <a:fillRect/>
                      </a:stretch>
                    </p:blipFill>
                    <p:spPr bwMode="auto">
                      <a:xfrm>
                        <a:off x="5091113" y="4008438"/>
                        <a:ext cx="2168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9" name="圖片 68"/>
          <p:cNvPicPr>
            <a:picLocks noChangeAspect="1"/>
          </p:cNvPicPr>
          <p:nvPr/>
        </p:nvPicPr>
        <p:blipFill>
          <a:blip r:embed="rId5"/>
          <a:stretch>
            <a:fillRect/>
          </a:stretch>
        </p:blipFill>
        <p:spPr>
          <a:xfrm>
            <a:off x="5725041" y="3668669"/>
            <a:ext cx="899978" cy="1075096"/>
          </a:xfrm>
          <a:prstGeom prst="rect">
            <a:avLst/>
          </a:prstGeom>
        </p:spPr>
      </p:pic>
      <p:sp>
        <p:nvSpPr>
          <p:cNvPr id="70" name="文字方塊 69"/>
          <p:cNvSpPr txBox="1"/>
          <p:nvPr/>
        </p:nvSpPr>
        <p:spPr>
          <a:xfrm>
            <a:off x="7251526" y="3975384"/>
            <a:ext cx="1437382" cy="461665"/>
          </a:xfrm>
          <a:prstGeom prst="rect">
            <a:avLst/>
          </a:prstGeom>
          <a:noFill/>
        </p:spPr>
        <p:txBody>
          <a:bodyPr wrap="square" rtlCol="0">
            <a:spAutoFit/>
          </a:bodyPr>
          <a:lstStyle/>
          <a:p>
            <a:pPr algn="ctr"/>
            <a:r>
              <a:rPr lang="en-US" altLang="zh-TW" sz="2400" dirty="0"/>
              <a:t>“money”</a:t>
            </a:r>
            <a:endParaRPr lang="zh-TW" altLang="en-US" sz="2400" dirty="0"/>
          </a:p>
        </p:txBody>
      </p:sp>
      <p:graphicFrame>
        <p:nvGraphicFramePr>
          <p:cNvPr id="71" name="Object 12"/>
          <p:cNvGraphicFramePr>
            <a:graphicFrameLocks noChangeAspect="1"/>
          </p:cNvGraphicFramePr>
          <p:nvPr/>
        </p:nvGraphicFramePr>
        <p:xfrm>
          <a:off x="5091113" y="5402263"/>
          <a:ext cx="2168525" cy="460375"/>
        </p:xfrm>
        <a:graphic>
          <a:graphicData uri="http://schemas.openxmlformats.org/presentationml/2006/ole">
            <mc:AlternateContent xmlns:mc="http://schemas.openxmlformats.org/markup-compatibility/2006">
              <mc:Choice xmlns:v="urn:schemas-microsoft-com:vml" Requires="v">
                <p:oleObj spid="_x0000_s2474" name="方程式" r:id="rId10" imgW="24384000" imgH="5181600" progId="Equation.3">
                  <p:embed/>
                </p:oleObj>
              </mc:Choice>
              <mc:Fallback>
                <p:oleObj name="方程式" r:id="rId10" imgW="24384000" imgH="5181600" progId="Equation.3">
                  <p:embed/>
                  <p:pic>
                    <p:nvPicPr>
                      <p:cNvPr id="0" name="图片 2473"/>
                      <p:cNvPicPr>
                        <a:picLocks noChangeAspect="1" noChangeArrowheads="1"/>
                      </p:cNvPicPr>
                      <p:nvPr/>
                    </p:nvPicPr>
                    <p:blipFill>
                      <a:blip r:embed="rId11"/>
                      <a:srcRect/>
                      <a:stretch>
                        <a:fillRect/>
                      </a:stretch>
                    </p:blipFill>
                    <p:spPr bwMode="auto">
                      <a:xfrm>
                        <a:off x="5091113" y="5402263"/>
                        <a:ext cx="2168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 name="文字方塊 71"/>
          <p:cNvSpPr txBox="1"/>
          <p:nvPr/>
        </p:nvSpPr>
        <p:spPr>
          <a:xfrm>
            <a:off x="7338317" y="5367986"/>
            <a:ext cx="1074361" cy="461665"/>
          </a:xfrm>
          <a:prstGeom prst="rect">
            <a:avLst/>
          </a:prstGeom>
          <a:noFill/>
        </p:spPr>
        <p:txBody>
          <a:bodyPr wrap="square" rtlCol="0">
            <a:spAutoFit/>
          </a:bodyPr>
          <a:lstStyle/>
          <a:p>
            <a:pPr algn="ctr"/>
            <a:r>
              <a:rPr lang="en-US" altLang="zh-TW" sz="2400" dirty="0"/>
              <a:t>“snake”</a:t>
            </a:r>
            <a:endParaRPr lang="zh-TW" altLang="en-US" sz="2400" dirty="0"/>
          </a:p>
        </p:txBody>
      </p:sp>
      <p:pic>
        <p:nvPicPr>
          <p:cNvPr id="73" name="圖片 72"/>
          <p:cNvPicPr>
            <a:picLocks noChangeAspect="1"/>
          </p:cNvPicPr>
          <p:nvPr/>
        </p:nvPicPr>
        <p:blipFill>
          <a:blip r:embed="rId7"/>
          <a:stretch>
            <a:fillRect/>
          </a:stretch>
        </p:blipFill>
        <p:spPr>
          <a:xfrm>
            <a:off x="5725041" y="5084043"/>
            <a:ext cx="915693" cy="1181883"/>
          </a:xfrm>
          <a:prstGeom prst="rect">
            <a:avLst/>
          </a:prstGeom>
        </p:spPr>
      </p:pic>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grpSp>
        <p:nvGrpSpPr>
          <p:cNvPr id="78" name="群組 77"/>
          <p:cNvGrpSpPr/>
          <p:nvPr/>
        </p:nvGrpSpPr>
        <p:grpSpPr>
          <a:xfrm>
            <a:off x="5172837" y="760914"/>
            <a:ext cx="3342513" cy="827342"/>
            <a:chOff x="4749800" y="2047360"/>
            <a:chExt cx="3342513" cy="827342"/>
          </a:xfrm>
        </p:grpSpPr>
        <p:graphicFrame>
          <p:nvGraphicFramePr>
            <p:cNvPr id="79"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2475" name="方程式" r:id="rId12" imgW="23774400" imgH="5181600" progId="Equation.3">
                    <p:embed/>
                  </p:oleObj>
                </mc:Choice>
                <mc:Fallback>
                  <p:oleObj name="方程式" r:id="rId12" imgW="23774400" imgH="5181600" progId="Equation.3">
                    <p:embed/>
                    <p:pic>
                      <p:nvPicPr>
                        <p:cNvPr id="0" name="图片 2474"/>
                        <p:cNvPicPr>
                          <a:picLocks noChangeAspect="1" noChangeArrowheads="1"/>
                        </p:cNvPicPr>
                        <p:nvPr/>
                      </p:nvPicPr>
                      <p:blipFill>
                        <a:blip r:embed="rId13"/>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 name="文字方塊 79"/>
            <p:cNvSpPr txBox="1"/>
            <p:nvPr/>
          </p:nvSpPr>
          <p:spPr>
            <a:xfrm>
              <a:off x="6654931" y="2212761"/>
              <a:ext cx="1437382" cy="461665"/>
            </a:xfrm>
            <a:prstGeom prst="rect">
              <a:avLst/>
            </a:prstGeom>
            <a:noFill/>
          </p:spPr>
          <p:txBody>
            <a:bodyPr wrap="square" rtlCol="0">
              <a:spAutoFit/>
            </a:bodyPr>
            <a:lstStyle/>
            <a:p>
              <a:pPr algn="ctr"/>
              <a:r>
                <a:rPr lang="en-US" altLang="zh-TW" sz="2400" dirty="0"/>
                <a:t>“cat”</a:t>
              </a:r>
              <a:endParaRPr lang="zh-TW" altLang="en-US" sz="2400" dirty="0"/>
            </a:p>
          </p:txBody>
        </p:sp>
        <p:pic>
          <p:nvPicPr>
            <p:cNvPr id="81" name="Picture 12" descr="https://encrypted-tbn1.gstatic.com/images?q=tbn:ANd9GcRcwlRKAlSIaCI4W5PRYVbuBQQXifF-56bFqAjh9DMe-_3Lh8_YKw"/>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文字方塊 81"/>
          <p:cNvSpPr txBox="1"/>
          <p:nvPr/>
        </p:nvSpPr>
        <p:spPr>
          <a:xfrm>
            <a:off x="4368800" y="212137"/>
            <a:ext cx="3111500" cy="461665"/>
          </a:xfrm>
          <a:prstGeom prst="rect">
            <a:avLst/>
          </a:prstGeom>
          <a:noFill/>
        </p:spPr>
        <p:txBody>
          <a:bodyPr wrap="square" rtlCol="0">
            <a:spAutoFit/>
          </a:bodyPr>
          <a:lstStyle/>
          <a:p>
            <a:r>
              <a:rPr lang="en-US" altLang="zh-TW" sz="2400" dirty="0"/>
              <a:t>Image Recognition:</a:t>
            </a:r>
            <a:endParaRPr lang="zh-TW" altLang="en-US" sz="24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1" grpId="0"/>
      <p:bldP spid="66" grpId="0"/>
      <p:bldP spid="70" grpId="0"/>
      <p:bldP spid="72" grpId="0"/>
      <p:bldP spid="1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77"/>
          <p:cNvSpPr/>
          <p:nvPr/>
        </p:nvSpPr>
        <p:spPr>
          <a:xfrm>
            <a:off x="7180166"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3029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4355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66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1846623"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6153678"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6262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6129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915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1920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nvGraphicFramePr>
        <p:xfrm>
          <a:off x="1933528" y="1686269"/>
          <a:ext cx="325438" cy="461962"/>
        </p:xfrm>
        <a:graphic>
          <a:graphicData uri="http://schemas.openxmlformats.org/presentationml/2006/ole">
            <mc:AlternateContent xmlns:mc="http://schemas.openxmlformats.org/markup-compatibility/2006">
              <mc:Choice xmlns:v="urn:schemas-microsoft-com:vml" Requires="v">
                <p:oleObj spid="_x0000_s14407" name="方程式" r:id="rId1" imgW="3657600" imgH="5181600" progId="Equation.3">
                  <p:embed/>
                </p:oleObj>
              </mc:Choice>
              <mc:Fallback>
                <p:oleObj name="方程式" r:id="rId1" imgW="3657600" imgH="5181600" progId="Equation.3">
                  <p:embed/>
                  <p:pic>
                    <p:nvPicPr>
                      <p:cNvPr id="0" name="Object 12"/>
                      <p:cNvPicPr>
                        <a:picLocks noChangeAspect="1" noChangeArrowheads="1"/>
                      </p:cNvPicPr>
                      <p:nvPr/>
                    </p:nvPicPr>
                    <p:blipFill>
                      <a:blip r:embed="rId2"/>
                      <a:srcRect/>
                      <a:stretch>
                        <a:fillRect/>
                      </a:stretch>
                    </p:blipFill>
                    <p:spPr bwMode="auto">
                      <a:xfrm>
                        <a:off x="1933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nvGraphicFramePr>
        <p:xfrm>
          <a:off x="1938824" y="2268998"/>
          <a:ext cx="352425" cy="461963"/>
        </p:xfrm>
        <a:graphic>
          <a:graphicData uri="http://schemas.openxmlformats.org/presentationml/2006/ole">
            <mc:AlternateContent xmlns:mc="http://schemas.openxmlformats.org/markup-compatibility/2006">
              <mc:Choice xmlns:v="urn:schemas-microsoft-com:vml" Requires="v">
                <p:oleObj spid="_x0000_s14408" name="方程式" r:id="rId3" imgW="3962400" imgH="5181600" progId="Equation.3">
                  <p:embed/>
                </p:oleObj>
              </mc:Choice>
              <mc:Fallback>
                <p:oleObj name="方程式" r:id="rId3" imgW="3962400" imgH="5181600" progId="Equation.3">
                  <p:embed/>
                  <p:pic>
                    <p:nvPicPr>
                      <p:cNvPr id="0" name="Object 12"/>
                      <p:cNvPicPr>
                        <a:picLocks noChangeAspect="1" noChangeArrowheads="1"/>
                      </p:cNvPicPr>
                      <p:nvPr/>
                    </p:nvPicPr>
                    <p:blipFill>
                      <a:blip r:embed="rId4"/>
                      <a:srcRect/>
                      <a:stretch>
                        <a:fillRect/>
                      </a:stretch>
                    </p:blipFill>
                    <p:spPr bwMode="auto">
                      <a:xfrm>
                        <a:off x="1938824" y="226899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3126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3129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3117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3114798"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1924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nvGraphicFramePr>
        <p:xfrm>
          <a:off x="1921420" y="3653351"/>
          <a:ext cx="407988" cy="488950"/>
        </p:xfrm>
        <a:graphic>
          <a:graphicData uri="http://schemas.openxmlformats.org/presentationml/2006/ole">
            <mc:AlternateContent xmlns:mc="http://schemas.openxmlformats.org/markup-compatibility/2006">
              <mc:Choice xmlns:v="urn:schemas-microsoft-com:vml" Requires="v">
                <p:oleObj spid="_x0000_s14409" name="方程式" r:id="rId5" imgW="4572000" imgH="5486400" progId="Equation.3">
                  <p:embed/>
                </p:oleObj>
              </mc:Choice>
              <mc:Fallback>
                <p:oleObj name="方程式" r:id="rId5" imgW="4572000" imgH="5486400" progId="Equation.3">
                  <p:embed/>
                  <p:pic>
                    <p:nvPicPr>
                      <p:cNvPr id="0" name="Object 12"/>
                      <p:cNvPicPr>
                        <a:picLocks noChangeAspect="1" noChangeArrowheads="1"/>
                      </p:cNvPicPr>
                      <p:nvPr/>
                    </p:nvPicPr>
                    <p:blipFill>
                      <a:blip r:embed="rId6"/>
                      <a:srcRect/>
                      <a:stretch>
                        <a:fillRect/>
                      </a:stretch>
                    </p:blipFill>
                    <p:spPr bwMode="auto">
                      <a:xfrm>
                        <a:off x="1921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1800468"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4442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4444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4433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4430360"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5842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5845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5852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5849338"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5014443"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5032066"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5044246"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3700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3700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691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3703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3700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3700994"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3703336"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3691703"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3691703"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2267436" y="190459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2263729"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2263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2291249"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2257911" y="252329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2257911" y="252329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2329408" y="190459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2303039"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2303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7122356"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7191449"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7180166"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7180166"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Neural Network </a:t>
            </a:r>
            <a:endParaRPr sz="3600" b="1" kern="0" spc="-5" dirty="0">
              <a:solidFill>
                <a:srgbClr val="00294D"/>
              </a:solidFill>
              <a:latin typeface="Calibri" panose="020F0502020204030204"/>
              <a:cs typeface="Calibri" panose="020F0502020204030204"/>
            </a:endParaRPr>
          </a:p>
        </p:txBody>
      </p:sp>
      <p:sp>
        <p:nvSpPr>
          <p:cNvPr id="70" name="矩形 69"/>
          <p:cNvSpPr/>
          <p:nvPr/>
        </p:nvSpPr>
        <p:spPr>
          <a:xfrm>
            <a:off x="2318544" y="218578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3706747" y="219398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5172752" y="21870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4322227" y="252738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5812126" y="250387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2230673"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3540087"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4875211"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6464825"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4" name="群組 3"/>
          <p:cNvGrpSpPr/>
          <p:nvPr/>
        </p:nvGrpSpPr>
        <p:grpSpPr>
          <a:xfrm>
            <a:off x="162373" y="4820851"/>
            <a:ext cx="3002489" cy="877076"/>
            <a:chOff x="522337" y="4911258"/>
            <a:chExt cx="3002489" cy="877076"/>
          </a:xfrm>
        </p:grpSpPr>
        <p:sp>
          <p:nvSpPr>
            <p:cNvPr id="71" name="矩形 70"/>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3" name="矩形 142"/>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4" name="矩形 143"/>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3" name="文字方塊 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mc:Choice xmlns:a14="http://schemas.microsoft.com/office/drawing/2010/main" Requires="a14">
            <p:sp>
              <p:nvSpPr>
                <p:cNvPr id="145" name="文字方塊 144"/>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p:sp>
              <p:nvSpPr>
                <p:cNvPr id="145" name="文字方塊 144"/>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7"/>
                  <a:stretch>
                    <a:fillRect/>
                  </a:stretch>
                </a:blipFill>
              </p:spPr>
              <p:txBody>
                <a:bodyPr/>
                <a:lstStyle/>
                <a:p>
                  <a:r>
                    <a:rPr lang="zh-TW" altLang="en-US">
                      <a:noFill/>
                    </a:rPr>
                    <a:t> </a:t>
                  </a:r>
                  <a:endParaRPr lang="zh-TW" altLang="en-US">
                    <a:noFill/>
                  </a:endParaRPr>
                </a:p>
              </p:txBody>
            </p:sp>
          </mc:Fallback>
        </mc:AlternateContent>
      </p:grpSp>
      <p:grpSp>
        <p:nvGrpSpPr>
          <p:cNvPr id="159" name="群組 158"/>
          <p:cNvGrpSpPr/>
          <p:nvPr/>
        </p:nvGrpSpPr>
        <p:grpSpPr>
          <a:xfrm>
            <a:off x="3164862" y="5192193"/>
            <a:ext cx="3002489" cy="877076"/>
            <a:chOff x="522337" y="4911258"/>
            <a:chExt cx="3002489" cy="877076"/>
          </a:xfrm>
        </p:grpSpPr>
        <p:sp>
          <p:nvSpPr>
            <p:cNvPr id="160" name="矩形 159"/>
            <p:cNvSpPr/>
            <p:nvPr/>
          </p:nvSpPr>
          <p:spPr>
            <a:xfrm>
              <a:off x="280429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61" name="矩形 160"/>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62" name="矩形 161"/>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163" name="文字方塊 162"/>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mc:Choice xmlns:a14="http://schemas.microsoft.com/office/drawing/2010/main" Requires="a14">
            <p:sp>
              <p:nvSpPr>
                <p:cNvPr id="164" name="文字方塊 163"/>
                <p:cNvSpPr txBox="1"/>
                <p:nvPr/>
              </p:nvSpPr>
              <p:spPr>
                <a:xfrm>
                  <a:off x="522337" y="516513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p:sp>
              <p:nvSpPr>
                <p:cNvPr id="164" name="文字方塊 163"/>
                <p:cNvSpPr txBox="1">
                  <a:spLocks noRot="1" noChangeAspect="1" noMove="1" noResize="1" noEditPoints="1" noAdjustHandles="1" noChangeArrowheads="1" noChangeShapeType="1" noTextEdit="1"/>
                </p:cNvSpPr>
                <p:nvPr/>
              </p:nvSpPr>
              <p:spPr>
                <a:xfrm>
                  <a:off x="522337" y="5165130"/>
                  <a:ext cx="3002489" cy="369332"/>
                </a:xfrm>
                <a:prstGeom prst="rect">
                  <a:avLst/>
                </a:prstGeom>
                <a:blipFill rotWithShape="0">
                  <a:blip r:embed="rId8"/>
                  <a:stretch>
                    <a:fillRect/>
                  </a:stretch>
                </a:blipFill>
              </p:spPr>
              <p:txBody>
                <a:bodyPr/>
                <a:lstStyle/>
                <a:p>
                  <a:r>
                    <a:rPr lang="zh-TW" altLang="en-US">
                      <a:noFill/>
                    </a:rPr>
                    <a:t> </a:t>
                  </a:r>
                  <a:endParaRPr lang="zh-TW" altLang="en-US">
                    <a:noFill/>
                  </a:endParaRPr>
                </a:p>
              </p:txBody>
            </p:sp>
          </mc:Fallback>
        </mc:AlternateContent>
      </p:grpSp>
      <p:grpSp>
        <p:nvGrpSpPr>
          <p:cNvPr id="165" name="群組 164"/>
          <p:cNvGrpSpPr/>
          <p:nvPr/>
        </p:nvGrpSpPr>
        <p:grpSpPr>
          <a:xfrm>
            <a:off x="6003379" y="5784539"/>
            <a:ext cx="2867836" cy="877076"/>
            <a:chOff x="522337" y="4911258"/>
            <a:chExt cx="2867836" cy="877076"/>
          </a:xfrm>
        </p:grpSpPr>
        <p:sp>
          <p:nvSpPr>
            <p:cNvPr id="166" name="矩形 165"/>
            <p:cNvSpPr/>
            <p:nvPr/>
          </p:nvSpPr>
          <p:spPr>
            <a:xfrm>
              <a:off x="2743512" y="491306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67" name="矩形 166"/>
            <p:cNvSpPr/>
            <p:nvPr/>
          </p:nvSpPr>
          <p:spPr>
            <a:xfrm>
              <a:off x="982807" y="493521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68" name="矩形 167"/>
            <p:cNvSpPr/>
            <p:nvPr/>
          </p:nvSpPr>
          <p:spPr>
            <a:xfrm>
              <a:off x="1883749" y="491125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sz="2400" baseline="30000" dirty="0"/>
            </a:p>
          </p:txBody>
        </p:sp>
        <p:sp>
          <p:nvSpPr>
            <p:cNvPr id="169" name="文字方塊 168"/>
            <p:cNvSpPr txBox="1"/>
            <p:nvPr/>
          </p:nvSpPr>
          <p:spPr>
            <a:xfrm>
              <a:off x="2384389" y="510686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mc:Choice xmlns:a14="http://schemas.microsoft.com/office/drawing/2010/main" Requires="a14">
            <p:sp>
              <p:nvSpPr>
                <p:cNvPr id="170" name="文字方塊 169"/>
                <p:cNvSpPr txBox="1"/>
                <p:nvPr/>
              </p:nvSpPr>
              <p:spPr>
                <a:xfrm>
                  <a:off x="522337" y="5165130"/>
                  <a:ext cx="286783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p:sp>
              <p:nvSpPr>
                <p:cNvPr id="170" name="文字方塊 169"/>
                <p:cNvSpPr txBox="1">
                  <a:spLocks noRot="1" noChangeAspect="1" noMove="1" noResize="1" noEditPoints="1" noAdjustHandles="1" noChangeArrowheads="1" noChangeShapeType="1" noTextEdit="1"/>
                </p:cNvSpPr>
                <p:nvPr/>
              </p:nvSpPr>
              <p:spPr>
                <a:xfrm>
                  <a:off x="522337" y="5165130"/>
                  <a:ext cx="2867836" cy="369332"/>
                </a:xfrm>
                <a:prstGeom prst="rect">
                  <a:avLst/>
                </a:prstGeom>
                <a:blipFill rotWithShape="0">
                  <a:blip r:embed="rId9"/>
                  <a:stretch>
                    <a:fillRect l="-1064"/>
                  </a:stretch>
                </a:blipFill>
              </p:spPr>
              <p:txBody>
                <a:bodyPr/>
                <a:lstStyle/>
                <a:p>
                  <a:r>
                    <a:rPr lang="zh-TW" altLang="en-US">
                      <a:noFill/>
                    </a:rPr>
                    <a:t> </a:t>
                  </a:r>
                  <a:endParaRPr lang="zh-TW" altLang="en-US">
                    <a:noFill/>
                  </a:endParaRPr>
                </a:p>
              </p:txBody>
            </p:sp>
          </mc:Fallback>
        </mc:AlternateContent>
      </p:grpSp>
      <p:cxnSp>
        <p:nvCxnSpPr>
          <p:cNvPr id="7" name="直線單箭頭接點 6"/>
          <p:cNvCxnSpPr>
            <a:stCxn id="145" idx="3"/>
            <a:endCxn id="89" idx="2"/>
          </p:cNvCxnSpPr>
          <p:nvPr/>
        </p:nvCxnSpPr>
        <p:spPr>
          <a:xfrm flipV="1">
            <a:off x="3164862" y="4458105"/>
            <a:ext cx="595905" cy="801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306246" y="5985200"/>
            <a:ext cx="585417" cy="461665"/>
          </a:xfrm>
          <a:prstGeom prst="rect">
            <a:avLst/>
          </a:prstGeom>
        </p:spPr>
        <p:txBody>
          <a:bodyPr wrap="none">
            <a:spAutoFit/>
          </a:bodyPr>
          <a:lstStyle/>
          <a:p>
            <a:pPr algn="ctr"/>
            <a:r>
              <a:rPr lang="en-US" altLang="zh-TW" sz="2400" dirty="0"/>
              <a:t>a</a:t>
            </a:r>
            <a:r>
              <a:rPr lang="en-US" altLang="zh-TW" sz="2400" baseline="30000" dirty="0"/>
              <a:t>L-1</a:t>
            </a:r>
            <a:endParaRPr lang="zh-TW" altLang="en-US" sz="2400" baseline="30000" dirty="0"/>
          </a:p>
        </p:txBody>
      </p:sp>
      <p:sp>
        <p:nvSpPr>
          <p:cNvPr id="173" name="矩形 172"/>
          <p:cNvSpPr/>
          <p:nvPr/>
        </p:nvSpPr>
        <p:spPr>
          <a:xfrm>
            <a:off x="2881004" y="253168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24" name="手繪多邊形 23"/>
          <p:cNvSpPr/>
          <p:nvPr/>
        </p:nvSpPr>
        <p:spPr>
          <a:xfrm>
            <a:off x="5351489" y="4437089"/>
            <a:ext cx="882753" cy="1169232"/>
          </a:xfrm>
          <a:custGeom>
            <a:avLst/>
            <a:gdLst>
              <a:gd name="connsiteX0" fmla="*/ 749508 w 882753"/>
              <a:gd name="connsiteY0" fmla="*/ 1169232 h 1169232"/>
              <a:gd name="connsiteX1" fmla="*/ 824459 w 882753"/>
              <a:gd name="connsiteY1" fmla="*/ 779488 h 1169232"/>
              <a:gd name="connsiteX2" fmla="*/ 0 w 882753"/>
              <a:gd name="connsiteY2" fmla="*/ 0 h 1169232"/>
            </a:gdLst>
            <a:ahLst/>
            <a:cxnLst>
              <a:cxn ang="0">
                <a:pos x="connsiteX0" y="connsiteY0"/>
              </a:cxn>
              <a:cxn ang="0">
                <a:pos x="connsiteX1" y="connsiteY1"/>
              </a:cxn>
              <a:cxn ang="0">
                <a:pos x="connsiteX2" y="connsiteY2"/>
              </a:cxn>
            </a:cxnLst>
            <a:rect l="l" t="t" r="r" b="b"/>
            <a:pathLst>
              <a:path w="882753" h="1169232">
                <a:moveTo>
                  <a:pt x="749508" y="1169232"/>
                </a:moveTo>
                <a:cubicBezTo>
                  <a:pt x="849442" y="1071796"/>
                  <a:pt x="949377" y="974360"/>
                  <a:pt x="824459" y="779488"/>
                </a:cubicBezTo>
                <a:cubicBezTo>
                  <a:pt x="699541" y="584616"/>
                  <a:pt x="349770" y="292308"/>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手繪多邊形 24"/>
          <p:cNvSpPr/>
          <p:nvPr/>
        </p:nvSpPr>
        <p:spPr>
          <a:xfrm>
            <a:off x="6925456" y="4407108"/>
            <a:ext cx="2027943" cy="1783830"/>
          </a:xfrm>
          <a:custGeom>
            <a:avLst/>
            <a:gdLst>
              <a:gd name="connsiteX0" fmla="*/ 1933731 w 2027943"/>
              <a:gd name="connsiteY0" fmla="*/ 1783830 h 1783830"/>
              <a:gd name="connsiteX1" fmla="*/ 1993692 w 2027943"/>
              <a:gd name="connsiteY1" fmla="*/ 1319135 h 1783830"/>
              <a:gd name="connsiteX2" fmla="*/ 1469036 w 2027943"/>
              <a:gd name="connsiteY2" fmla="*/ 449705 h 1783830"/>
              <a:gd name="connsiteX3" fmla="*/ 0 w 2027943"/>
              <a:gd name="connsiteY3" fmla="*/ 0 h 1783830"/>
            </a:gdLst>
            <a:ahLst/>
            <a:cxnLst>
              <a:cxn ang="0">
                <a:pos x="connsiteX0" y="connsiteY0"/>
              </a:cxn>
              <a:cxn ang="0">
                <a:pos x="connsiteX1" y="connsiteY1"/>
              </a:cxn>
              <a:cxn ang="0">
                <a:pos x="connsiteX2" y="connsiteY2"/>
              </a:cxn>
              <a:cxn ang="0">
                <a:pos x="connsiteX3" y="connsiteY3"/>
              </a:cxn>
            </a:cxnLst>
            <a:rect l="l" t="t" r="r" b="b"/>
            <a:pathLst>
              <a:path w="2027943" h="1783830">
                <a:moveTo>
                  <a:pt x="1933731" y="1783830"/>
                </a:moveTo>
                <a:cubicBezTo>
                  <a:pt x="2002436" y="1662659"/>
                  <a:pt x="2071141" y="1541489"/>
                  <a:pt x="1993692" y="1319135"/>
                </a:cubicBezTo>
                <a:cubicBezTo>
                  <a:pt x="1916243" y="1096781"/>
                  <a:pt x="1801318" y="669561"/>
                  <a:pt x="1469036" y="449705"/>
                </a:cubicBezTo>
                <a:cubicBezTo>
                  <a:pt x="1136754" y="229849"/>
                  <a:pt x="568377" y="114924"/>
                  <a:pt x="0"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灯片编号占位符 4"/>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79" grpId="0" bldLvl="0" animBg="1"/>
      <p:bldP spid="80" grpId="0" bldLvl="0" animBg="1"/>
      <p:bldP spid="82" grpId="0" bldLvl="0" animBg="1"/>
      <p:bldP spid="83" grpId="0" bldLvl="0" animBg="1"/>
      <p:bldP spid="88" grpId="0" bldLvl="0" animBg="1"/>
      <p:bldP spid="89" grpId="0" bldLvl="0" animBg="1"/>
      <p:bldP spid="90" grpId="0" bldLvl="0" animBg="1"/>
      <p:bldP spid="92" grpId="0" bldLvl="0" animBg="1"/>
      <p:bldP spid="14" grpId="0"/>
      <p:bldP spid="173" grpId="0" bldLvl="0" animBg="1"/>
      <p:bldP spid="24" grpId="0" bldLvl="0" animBg="1"/>
      <p:bldP spid="25"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3" name="文字方塊 172"/>
              <p:cNvSpPr txBox="1"/>
              <p:nvPr/>
            </p:nvSpPr>
            <p:spPr>
              <a:xfrm>
                <a:off x="321349" y="5960609"/>
                <a:ext cx="85013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p:sp>
            <p:nvSpPr>
              <p:cNvPr id="173" name="文字方塊 172"/>
              <p:cNvSpPr txBox="1">
                <a:spLocks noRot="1" noChangeAspect="1" noMove="1" noResize="1" noEditPoints="1" noAdjustHandles="1" noChangeArrowheads="1" noChangeShapeType="1" noTextEdit="1"/>
              </p:cNvSpPr>
              <p:nvPr/>
            </p:nvSpPr>
            <p:spPr>
              <a:xfrm>
                <a:off x="321349" y="5960609"/>
                <a:ext cx="8501302" cy="369332"/>
              </a:xfrm>
              <a:prstGeom prst="rect">
                <a:avLst/>
              </a:prstGeom>
              <a:blipFill rotWithShape="0">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53" name="文字方塊 152"/>
              <p:cNvSpPr txBox="1"/>
              <p:nvPr/>
            </p:nvSpPr>
            <p:spPr>
              <a:xfrm>
                <a:off x="2399137" y="5965343"/>
                <a:ext cx="51569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p:sp>
            <p:nvSpPr>
              <p:cNvPr id="153" name="文字方塊 152"/>
              <p:cNvSpPr txBox="1">
                <a:spLocks noRot="1" noChangeAspect="1" noMove="1" noResize="1" noEditPoints="1" noAdjustHandles="1" noChangeArrowheads="1" noChangeShapeType="1" noTextEdit="1"/>
              </p:cNvSpPr>
              <p:nvPr/>
            </p:nvSpPr>
            <p:spPr>
              <a:xfrm>
                <a:off x="2399137" y="5965343"/>
                <a:ext cx="5156925" cy="369332"/>
              </a:xfrm>
              <a:prstGeom prst="rect">
                <a:avLst/>
              </a:prstGeom>
              <a:blipFill rotWithShape="0">
                <a:blip r:embed="rId2"/>
                <a:stretch>
                  <a:fillRect l="-355"/>
                </a:stretch>
              </a:blipFill>
            </p:spPr>
            <p:txBody>
              <a:bodyPr/>
              <a:lstStyle/>
              <a:p>
                <a:r>
                  <a:rPr lang="zh-TW" altLang="en-US">
                    <a:noFill/>
                  </a:rPr>
                  <a:t> </a:t>
                </a:r>
                <a:endParaRPr lang="zh-TW" altLang="en-US">
                  <a:noFill/>
                </a:endParaRPr>
              </a:p>
            </p:txBody>
          </p:sp>
        </mc:Fallback>
      </mc:AlternateContent>
      <p:sp>
        <p:nvSpPr>
          <p:cNvPr id="78" name="矩形 77"/>
          <p:cNvSpPr/>
          <p:nvPr/>
        </p:nvSpPr>
        <p:spPr>
          <a:xfrm>
            <a:off x="7180166" y="155409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4" name="矩形 73"/>
          <p:cNvSpPr/>
          <p:nvPr/>
        </p:nvSpPr>
        <p:spPr>
          <a:xfrm>
            <a:off x="3029726"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5" name="矩形 74"/>
          <p:cNvSpPr/>
          <p:nvPr/>
        </p:nvSpPr>
        <p:spPr>
          <a:xfrm>
            <a:off x="4355312" y="159016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6" name="矩形 75"/>
          <p:cNvSpPr/>
          <p:nvPr/>
        </p:nvSpPr>
        <p:spPr>
          <a:xfrm>
            <a:off x="5766871" y="1606514"/>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7" name="矩形 76"/>
          <p:cNvSpPr/>
          <p:nvPr/>
        </p:nvSpPr>
        <p:spPr>
          <a:xfrm>
            <a:off x="1846623" y="1634155"/>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93" name="直線單箭頭接點 92"/>
          <p:cNvCxnSpPr/>
          <p:nvPr/>
        </p:nvCxnSpPr>
        <p:spPr>
          <a:xfrm>
            <a:off x="6153678" y="2654934"/>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6262994" y="3900824"/>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6129794" y="1876131"/>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1915011" y="2351848"/>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97" name="矩形 96"/>
          <p:cNvSpPr/>
          <p:nvPr/>
        </p:nvSpPr>
        <p:spPr>
          <a:xfrm>
            <a:off x="1920829" y="17815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98" name="Object 12"/>
          <p:cNvGraphicFramePr>
            <a:graphicFrameLocks noChangeAspect="1"/>
          </p:cNvGraphicFramePr>
          <p:nvPr/>
        </p:nvGraphicFramePr>
        <p:xfrm>
          <a:off x="1933528" y="1686269"/>
          <a:ext cx="325438" cy="461962"/>
        </p:xfrm>
        <a:graphic>
          <a:graphicData uri="http://schemas.openxmlformats.org/presentationml/2006/ole">
            <mc:AlternateContent xmlns:mc="http://schemas.openxmlformats.org/markup-compatibility/2006">
              <mc:Choice xmlns:v="urn:schemas-microsoft-com:vml" Requires="v">
                <p:oleObj spid="_x0000_s15431" name="方程式" r:id="rId3" imgW="3657600" imgH="5181600" progId="Equation.3">
                  <p:embed/>
                </p:oleObj>
              </mc:Choice>
              <mc:Fallback>
                <p:oleObj name="方程式" r:id="rId3" imgW="3657600" imgH="5181600" progId="Equation.3">
                  <p:embed/>
                  <p:pic>
                    <p:nvPicPr>
                      <p:cNvPr id="0" name="Object 12"/>
                      <p:cNvPicPr>
                        <a:picLocks noChangeAspect="1" noChangeArrowheads="1"/>
                      </p:cNvPicPr>
                      <p:nvPr/>
                    </p:nvPicPr>
                    <p:blipFill>
                      <a:blip r:embed="rId4"/>
                      <a:srcRect/>
                      <a:stretch>
                        <a:fillRect/>
                      </a:stretch>
                    </p:blipFill>
                    <p:spPr bwMode="auto">
                      <a:xfrm>
                        <a:off x="1933528" y="168626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9" name="Object 12"/>
          <p:cNvGraphicFramePr>
            <a:graphicFrameLocks noChangeAspect="1"/>
          </p:cNvGraphicFramePr>
          <p:nvPr/>
        </p:nvGraphicFramePr>
        <p:xfrm>
          <a:off x="1938824" y="2268998"/>
          <a:ext cx="352425" cy="461963"/>
        </p:xfrm>
        <a:graphic>
          <a:graphicData uri="http://schemas.openxmlformats.org/presentationml/2006/ole">
            <mc:AlternateContent xmlns:mc="http://schemas.openxmlformats.org/markup-compatibility/2006">
              <mc:Choice xmlns:v="urn:schemas-microsoft-com:vml" Requires="v">
                <p:oleObj spid="_x0000_s15432" name="方程式" r:id="rId5" imgW="3962400" imgH="5181600" progId="Equation.3">
                  <p:embed/>
                </p:oleObj>
              </mc:Choice>
              <mc:Fallback>
                <p:oleObj name="方程式" r:id="rId5" imgW="3962400" imgH="5181600" progId="Equation.3">
                  <p:embed/>
                  <p:pic>
                    <p:nvPicPr>
                      <p:cNvPr id="0" name="Object 12"/>
                      <p:cNvPicPr>
                        <a:picLocks noChangeAspect="1" noChangeArrowheads="1"/>
                      </p:cNvPicPr>
                      <p:nvPr/>
                    </p:nvPicPr>
                    <p:blipFill>
                      <a:blip r:embed="rId6"/>
                      <a:srcRect/>
                      <a:stretch>
                        <a:fillRect/>
                      </a:stretch>
                    </p:blipFill>
                    <p:spPr bwMode="auto">
                      <a:xfrm>
                        <a:off x="1938824" y="2268998"/>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0" name="橢圓 99"/>
          <p:cNvSpPr/>
          <p:nvPr/>
        </p:nvSpPr>
        <p:spPr>
          <a:xfrm>
            <a:off x="3126836" y="16175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1" name="橢圓 100"/>
          <p:cNvSpPr/>
          <p:nvPr/>
        </p:nvSpPr>
        <p:spPr>
          <a:xfrm>
            <a:off x="3129178" y="239608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2" name="橢圓 101"/>
          <p:cNvSpPr/>
          <p:nvPr/>
        </p:nvSpPr>
        <p:spPr>
          <a:xfrm>
            <a:off x="3117545" y="362409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03" name="文字方塊 102"/>
          <p:cNvSpPr txBox="1"/>
          <p:nvPr/>
        </p:nvSpPr>
        <p:spPr>
          <a:xfrm rot="5400000">
            <a:off x="3114798"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4" name="矩形 103"/>
          <p:cNvSpPr/>
          <p:nvPr/>
        </p:nvSpPr>
        <p:spPr>
          <a:xfrm>
            <a:off x="1924536" y="374960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05" name="Object 12"/>
          <p:cNvGraphicFramePr>
            <a:graphicFrameLocks noChangeAspect="1"/>
          </p:cNvGraphicFramePr>
          <p:nvPr/>
        </p:nvGraphicFramePr>
        <p:xfrm>
          <a:off x="1921420" y="3653351"/>
          <a:ext cx="407988" cy="488950"/>
        </p:xfrm>
        <a:graphic>
          <a:graphicData uri="http://schemas.openxmlformats.org/presentationml/2006/ole">
            <mc:AlternateContent xmlns:mc="http://schemas.openxmlformats.org/markup-compatibility/2006">
              <mc:Choice xmlns:v="urn:schemas-microsoft-com:vml" Requires="v">
                <p:oleObj spid="_x0000_s15433" name="方程式" r:id="rId7" imgW="4572000" imgH="5486400" progId="Equation.3">
                  <p:embed/>
                </p:oleObj>
              </mc:Choice>
              <mc:Fallback>
                <p:oleObj name="方程式" r:id="rId7" imgW="4572000" imgH="5486400" progId="Equation.3">
                  <p:embed/>
                  <p:pic>
                    <p:nvPicPr>
                      <p:cNvPr id="0" name="Object 12"/>
                      <p:cNvPicPr>
                        <a:picLocks noChangeAspect="1" noChangeArrowheads="1"/>
                      </p:cNvPicPr>
                      <p:nvPr/>
                    </p:nvPicPr>
                    <p:blipFill>
                      <a:blip r:embed="rId8"/>
                      <a:srcRect/>
                      <a:stretch>
                        <a:fillRect/>
                      </a:stretch>
                    </p:blipFill>
                    <p:spPr bwMode="auto">
                      <a:xfrm>
                        <a:off x="1921420" y="3653351"/>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 name="文字方塊 105"/>
          <p:cNvSpPr txBox="1"/>
          <p:nvPr/>
        </p:nvSpPr>
        <p:spPr>
          <a:xfrm rot="5400000">
            <a:off x="1800468" y="303454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07" name="橢圓 106"/>
          <p:cNvSpPr/>
          <p:nvPr/>
        </p:nvSpPr>
        <p:spPr>
          <a:xfrm>
            <a:off x="4442398" y="161751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8" name="橢圓 107"/>
          <p:cNvSpPr/>
          <p:nvPr/>
        </p:nvSpPr>
        <p:spPr>
          <a:xfrm>
            <a:off x="4444740" y="239608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9" name="橢圓 108"/>
          <p:cNvSpPr/>
          <p:nvPr/>
        </p:nvSpPr>
        <p:spPr>
          <a:xfrm>
            <a:off x="4433107" y="3624098"/>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0" name="文字方塊 109"/>
          <p:cNvSpPr txBox="1"/>
          <p:nvPr/>
        </p:nvSpPr>
        <p:spPr>
          <a:xfrm rot="5400000">
            <a:off x="4430360" y="304639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1" name="橢圓 110"/>
          <p:cNvSpPr/>
          <p:nvPr/>
        </p:nvSpPr>
        <p:spPr>
          <a:xfrm>
            <a:off x="5842715" y="159840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2" name="橢圓 111"/>
          <p:cNvSpPr/>
          <p:nvPr/>
        </p:nvSpPr>
        <p:spPr>
          <a:xfrm>
            <a:off x="5845057" y="235831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3" name="橢圓 112"/>
          <p:cNvSpPr/>
          <p:nvPr/>
        </p:nvSpPr>
        <p:spPr>
          <a:xfrm>
            <a:off x="5852085" y="360499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4" name="文字方塊 113"/>
          <p:cNvSpPr txBox="1"/>
          <p:nvPr/>
        </p:nvSpPr>
        <p:spPr>
          <a:xfrm rot="5400000">
            <a:off x="5849338" y="302412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5" name="文字方塊 114"/>
          <p:cNvSpPr txBox="1"/>
          <p:nvPr/>
        </p:nvSpPr>
        <p:spPr>
          <a:xfrm>
            <a:off x="5014443" y="155893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6" name="文字方塊 115"/>
          <p:cNvSpPr txBox="1"/>
          <p:nvPr/>
        </p:nvSpPr>
        <p:spPr>
          <a:xfrm>
            <a:off x="5032066" y="23444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5044246" y="3600723"/>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18" name="直線單箭頭接點 117"/>
          <p:cNvCxnSpPr>
            <a:stCxn id="100" idx="6"/>
            <a:endCxn id="107" idx="2"/>
          </p:cNvCxnSpPr>
          <p:nvPr/>
        </p:nvCxnSpPr>
        <p:spPr>
          <a:xfrm>
            <a:off x="3700994" y="190459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3700994" y="2696347"/>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a:off x="3691703" y="391831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a:stCxn id="101" idx="6"/>
            <a:endCxn id="107" idx="2"/>
          </p:cNvCxnSpPr>
          <p:nvPr/>
        </p:nvCxnSpPr>
        <p:spPr>
          <a:xfrm flipV="1">
            <a:off x="3703336" y="190459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a:stCxn id="100" idx="6"/>
            <a:endCxn id="108" idx="2"/>
          </p:cNvCxnSpPr>
          <p:nvPr/>
        </p:nvCxnSpPr>
        <p:spPr>
          <a:xfrm>
            <a:off x="3700994" y="190459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a:stCxn id="100" idx="6"/>
            <a:endCxn id="109" idx="2"/>
          </p:cNvCxnSpPr>
          <p:nvPr/>
        </p:nvCxnSpPr>
        <p:spPr>
          <a:xfrm>
            <a:off x="3700994" y="190459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a:stCxn id="101" idx="6"/>
            <a:endCxn id="109" idx="2"/>
          </p:cNvCxnSpPr>
          <p:nvPr/>
        </p:nvCxnSpPr>
        <p:spPr>
          <a:xfrm>
            <a:off x="3703336" y="268316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a:stCxn id="102" idx="6"/>
            <a:endCxn id="107" idx="2"/>
          </p:cNvCxnSpPr>
          <p:nvPr/>
        </p:nvCxnSpPr>
        <p:spPr>
          <a:xfrm flipV="1">
            <a:off x="3691703" y="190459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p:cNvCxnSpPr>
            <a:stCxn id="102" idx="6"/>
            <a:endCxn id="108" idx="2"/>
          </p:cNvCxnSpPr>
          <p:nvPr/>
        </p:nvCxnSpPr>
        <p:spPr>
          <a:xfrm flipV="1">
            <a:off x="3691703" y="268316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線單箭頭接點 126"/>
          <p:cNvCxnSpPr>
            <a:endCxn id="100" idx="2"/>
          </p:cNvCxnSpPr>
          <p:nvPr/>
        </p:nvCxnSpPr>
        <p:spPr>
          <a:xfrm flipV="1">
            <a:off x="2267436" y="1904595"/>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p:cNvCxnSpPr>
            <a:stCxn id="97" idx="3"/>
            <a:endCxn id="101" idx="2"/>
          </p:cNvCxnSpPr>
          <p:nvPr/>
        </p:nvCxnSpPr>
        <p:spPr>
          <a:xfrm>
            <a:off x="2263729" y="1952969"/>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單箭頭接點 128"/>
          <p:cNvCxnSpPr>
            <a:stCxn id="97" idx="3"/>
            <a:endCxn id="102" idx="2"/>
          </p:cNvCxnSpPr>
          <p:nvPr/>
        </p:nvCxnSpPr>
        <p:spPr>
          <a:xfrm>
            <a:off x="2263729" y="1952969"/>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單箭頭接點 129"/>
          <p:cNvCxnSpPr>
            <a:stCxn id="99" idx="3"/>
            <a:endCxn id="100" idx="2"/>
          </p:cNvCxnSpPr>
          <p:nvPr/>
        </p:nvCxnSpPr>
        <p:spPr>
          <a:xfrm flipV="1">
            <a:off x="2291249" y="1904595"/>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線單箭頭接點 130"/>
          <p:cNvCxnSpPr>
            <a:stCxn id="96" idx="3"/>
            <a:endCxn id="101" idx="2"/>
          </p:cNvCxnSpPr>
          <p:nvPr/>
        </p:nvCxnSpPr>
        <p:spPr>
          <a:xfrm>
            <a:off x="2257911" y="2523298"/>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線單箭頭接點 131"/>
          <p:cNvCxnSpPr>
            <a:stCxn id="96" idx="3"/>
            <a:endCxn id="102" idx="2"/>
          </p:cNvCxnSpPr>
          <p:nvPr/>
        </p:nvCxnSpPr>
        <p:spPr>
          <a:xfrm>
            <a:off x="2257911" y="2523298"/>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單箭頭接點 132"/>
          <p:cNvCxnSpPr>
            <a:stCxn id="105" idx="3"/>
            <a:endCxn id="100" idx="2"/>
          </p:cNvCxnSpPr>
          <p:nvPr/>
        </p:nvCxnSpPr>
        <p:spPr>
          <a:xfrm flipV="1">
            <a:off x="2329408" y="1904595"/>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線單箭頭接點 133"/>
          <p:cNvCxnSpPr>
            <a:stCxn id="105" idx="3"/>
            <a:endCxn id="101" idx="2"/>
          </p:cNvCxnSpPr>
          <p:nvPr/>
        </p:nvCxnSpPr>
        <p:spPr>
          <a:xfrm flipV="1">
            <a:off x="2303039" y="2683165"/>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線單箭頭接點 134"/>
          <p:cNvCxnSpPr>
            <a:stCxn id="105" idx="3"/>
            <a:endCxn id="102" idx="2"/>
          </p:cNvCxnSpPr>
          <p:nvPr/>
        </p:nvCxnSpPr>
        <p:spPr>
          <a:xfrm>
            <a:off x="2303039" y="3897771"/>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文字方塊 135"/>
          <p:cNvSpPr txBox="1"/>
          <p:nvPr/>
        </p:nvSpPr>
        <p:spPr>
          <a:xfrm rot="5400000">
            <a:off x="7122356" y="305509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37" name="文字方塊 136"/>
          <p:cNvSpPr txBox="1"/>
          <p:nvPr/>
        </p:nvSpPr>
        <p:spPr>
          <a:xfrm>
            <a:off x="7191449" y="153627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38" name="文字方塊 137"/>
          <p:cNvSpPr txBox="1"/>
          <p:nvPr/>
        </p:nvSpPr>
        <p:spPr>
          <a:xfrm>
            <a:off x="7180166" y="233449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39" name="文字方塊 138"/>
          <p:cNvSpPr txBox="1"/>
          <p:nvPr/>
        </p:nvSpPr>
        <p:spPr>
          <a:xfrm>
            <a:off x="7180166" y="3600723"/>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Neural Network</a:t>
            </a:r>
            <a:r>
              <a:rPr lang="en-US" altLang="zh-TW" dirty="0"/>
              <a:t> </a:t>
            </a:r>
            <a:endParaRPr lang="zh-TW" altLang="en-US" dirty="0"/>
          </a:p>
        </p:txBody>
      </p:sp>
      <p:sp>
        <p:nvSpPr>
          <p:cNvPr id="70" name="矩形 69"/>
          <p:cNvSpPr/>
          <p:nvPr/>
        </p:nvSpPr>
        <p:spPr>
          <a:xfrm>
            <a:off x="2318544" y="218578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79" name="矩形 78"/>
          <p:cNvSpPr/>
          <p:nvPr/>
        </p:nvSpPr>
        <p:spPr>
          <a:xfrm>
            <a:off x="3706747" y="219398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80" name="矩形 79"/>
          <p:cNvSpPr/>
          <p:nvPr/>
        </p:nvSpPr>
        <p:spPr>
          <a:xfrm>
            <a:off x="5172752" y="2187088"/>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82" name="矩形 81"/>
          <p:cNvSpPr/>
          <p:nvPr/>
        </p:nvSpPr>
        <p:spPr>
          <a:xfrm>
            <a:off x="4322227" y="2527382"/>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83" name="矩形 82"/>
          <p:cNvSpPr/>
          <p:nvPr/>
        </p:nvSpPr>
        <p:spPr>
          <a:xfrm>
            <a:off x="5812126" y="250387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88" name="矩形 87"/>
          <p:cNvSpPr/>
          <p:nvPr/>
        </p:nvSpPr>
        <p:spPr>
          <a:xfrm>
            <a:off x="2230673"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89" name="矩形 88"/>
          <p:cNvSpPr/>
          <p:nvPr/>
        </p:nvSpPr>
        <p:spPr>
          <a:xfrm>
            <a:off x="3540087" y="358102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1</a:t>
            </a:r>
            <a:endParaRPr lang="zh-TW" altLang="en-US" sz="2400" baseline="30000" dirty="0"/>
          </a:p>
        </p:txBody>
      </p:sp>
      <p:sp>
        <p:nvSpPr>
          <p:cNvPr id="90" name="矩形 89"/>
          <p:cNvSpPr/>
          <p:nvPr/>
        </p:nvSpPr>
        <p:spPr>
          <a:xfrm>
            <a:off x="4875211" y="3594769"/>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a</a:t>
            </a:r>
            <a:r>
              <a:rPr lang="en-US" altLang="zh-TW" sz="2400" baseline="30000" dirty="0"/>
              <a:t>2</a:t>
            </a:r>
            <a:endParaRPr lang="zh-TW" altLang="en-US" sz="2400" baseline="30000" dirty="0"/>
          </a:p>
        </p:txBody>
      </p:sp>
      <p:sp>
        <p:nvSpPr>
          <p:cNvPr id="92" name="矩形 91"/>
          <p:cNvSpPr/>
          <p:nvPr/>
        </p:nvSpPr>
        <p:spPr>
          <a:xfrm>
            <a:off x="6464825" y="35897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sp>
        <p:nvSpPr>
          <p:cNvPr id="85" name="矩形 84"/>
          <p:cNvSpPr/>
          <p:nvPr/>
        </p:nvSpPr>
        <p:spPr>
          <a:xfrm>
            <a:off x="521225" y="4593012"/>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y</a:t>
            </a:r>
            <a:endParaRPr lang="zh-TW" altLang="en-US" sz="2400" baseline="30000" dirty="0"/>
          </a:p>
        </p:txBody>
      </p:sp>
      <p:grpSp>
        <p:nvGrpSpPr>
          <p:cNvPr id="6" name="群組 5"/>
          <p:cNvGrpSpPr/>
          <p:nvPr/>
        </p:nvGrpSpPr>
        <p:grpSpPr>
          <a:xfrm>
            <a:off x="1022727" y="4582414"/>
            <a:ext cx="1423980" cy="877076"/>
            <a:chOff x="3047770" y="5664328"/>
            <a:chExt cx="1423980" cy="877076"/>
          </a:xfrm>
        </p:grpSpPr>
        <mc:AlternateContent xmlns:mc="http://schemas.openxmlformats.org/markup-compatibility/2006">
          <mc:Choice xmlns:a14="http://schemas.microsoft.com/office/drawing/2010/main" Requires="a14">
            <p:sp>
              <p:nvSpPr>
                <p:cNvPr id="5" name="文字方塊 4"/>
                <p:cNvSpPr txBox="1"/>
                <p:nvPr/>
              </p:nvSpPr>
              <p:spPr>
                <a:xfrm>
                  <a:off x="3047770" y="5918200"/>
                  <a:ext cx="142398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3047770" y="5918200"/>
                  <a:ext cx="1423980" cy="369332"/>
                </a:xfrm>
                <a:prstGeom prst="rect">
                  <a:avLst/>
                </a:prstGeom>
                <a:blipFill rotWithShape="0">
                  <a:blip r:embed="rId9"/>
                  <a:stretch>
                    <a:fillRect l="-1717" b="-34426"/>
                  </a:stretch>
                </a:blipFill>
              </p:spPr>
              <p:txBody>
                <a:bodyPr/>
                <a:lstStyle/>
                <a:p>
                  <a:r>
                    <a:rPr lang="zh-TW" altLang="en-US">
                      <a:noFill/>
                    </a:rPr>
                    <a:t> </a:t>
                  </a:r>
                  <a:endParaRPr lang="zh-TW" altLang="en-US">
                    <a:noFill/>
                  </a:endParaRPr>
                </a:p>
              </p:txBody>
            </p:sp>
          </mc:Fallback>
        </mc:AlternateContent>
        <p:sp>
          <p:nvSpPr>
            <p:cNvPr id="87" name="矩形 86"/>
            <p:cNvSpPr/>
            <p:nvPr/>
          </p:nvSpPr>
          <p:spPr>
            <a:xfrm>
              <a:off x="3778163" y="566432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grpSp>
      <p:sp>
        <p:nvSpPr>
          <p:cNvPr id="140" name="矩形 139"/>
          <p:cNvSpPr/>
          <p:nvPr/>
        </p:nvSpPr>
        <p:spPr>
          <a:xfrm>
            <a:off x="5934446" y="5686811"/>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41" name="矩形 140"/>
          <p:cNvSpPr/>
          <p:nvPr/>
        </p:nvSpPr>
        <p:spPr>
          <a:xfrm>
            <a:off x="4112961" y="570896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1</a:t>
            </a:r>
            <a:endParaRPr lang="zh-TW" altLang="en-US" sz="2400" baseline="30000" dirty="0"/>
          </a:p>
        </p:txBody>
      </p:sp>
      <p:sp>
        <p:nvSpPr>
          <p:cNvPr id="142" name="矩形 141"/>
          <p:cNvSpPr/>
          <p:nvPr/>
        </p:nvSpPr>
        <p:spPr>
          <a:xfrm>
            <a:off x="5013903" y="5685008"/>
            <a:ext cx="441359" cy="87707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2400" dirty="0"/>
              <a:t>x</a:t>
            </a:r>
            <a:endParaRPr lang="zh-TW" altLang="en-US" sz="2400" dirty="0"/>
          </a:p>
        </p:txBody>
      </p:sp>
      <p:sp>
        <p:nvSpPr>
          <p:cNvPr id="146" name="文字方塊 145"/>
          <p:cNvSpPr txBox="1"/>
          <p:nvPr/>
        </p:nvSpPr>
        <p:spPr>
          <a:xfrm>
            <a:off x="5514543" y="5880611"/>
            <a:ext cx="360621"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mc:Choice xmlns:a14="http://schemas.microsoft.com/office/drawing/2010/main" Requires="a14">
          <p:sp>
            <p:nvSpPr>
              <p:cNvPr id="147" name="文字方塊 146"/>
              <p:cNvSpPr txBox="1"/>
              <p:nvPr/>
            </p:nvSpPr>
            <p:spPr>
              <a:xfrm>
                <a:off x="3652491" y="5938880"/>
                <a:ext cx="30024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𝜎</m:t>
                      </m:r>
                      <m:d>
                        <m:dPr>
                          <m:ctrlPr>
                            <a:rPr lang="en-US" altLang="zh-TW" sz="2400" i="1" smtClean="0">
                              <a:latin typeface="Cambria Math" panose="02040503050406030204" pitchFamily="18" charset="0"/>
                            </a:rPr>
                          </m:ctrlPr>
                        </m:dPr>
                        <m:e>
                          <m:r>
                            <a:rPr lang="en-US" altLang="zh-TW" sz="2400" b="0" i="1" smtClean="0">
                              <a:latin typeface="Cambria Math" panose="02040503050406030204" pitchFamily="18" charset="0"/>
                            </a:rPr>
                            <m:t>                                    </m:t>
                          </m:r>
                        </m:e>
                      </m:d>
                    </m:oMath>
                  </m:oMathPara>
                </a14:m>
                <a:endParaRPr lang="zh-TW" altLang="en-US" sz="2400" dirty="0"/>
              </a:p>
            </p:txBody>
          </p:sp>
        </mc:Choice>
        <mc:Fallback>
          <p:sp>
            <p:nvSpPr>
              <p:cNvPr id="147" name="文字方塊 146"/>
              <p:cNvSpPr txBox="1">
                <a:spLocks noRot="1" noChangeAspect="1" noMove="1" noResize="1" noEditPoints="1" noAdjustHandles="1" noChangeArrowheads="1" noChangeShapeType="1" noTextEdit="1"/>
              </p:cNvSpPr>
              <p:nvPr/>
            </p:nvSpPr>
            <p:spPr>
              <a:xfrm>
                <a:off x="3652491" y="5938880"/>
                <a:ext cx="3002489" cy="369332"/>
              </a:xfrm>
              <a:prstGeom prst="rect">
                <a:avLst/>
              </a:prstGeom>
              <a:blipFill rotWithShape="0">
                <a:blip r:embed="rId10"/>
                <a:stretch>
                  <a:fillRect/>
                </a:stretch>
              </a:blipFill>
            </p:spPr>
            <p:txBody>
              <a:bodyPr/>
              <a:lstStyle/>
              <a:p>
                <a:r>
                  <a:rPr lang="zh-TW" altLang="en-US">
                    <a:noFill/>
                  </a:rPr>
                  <a:t> </a:t>
                </a:r>
                <a:endParaRPr lang="zh-TW" altLang="en-US">
                  <a:noFill/>
                </a:endParaRPr>
              </a:p>
            </p:txBody>
          </p:sp>
        </mc:Fallback>
      </mc:AlternateContent>
      <p:sp>
        <p:nvSpPr>
          <p:cNvPr id="149" name="矩形 148"/>
          <p:cNvSpPr/>
          <p:nvPr/>
        </p:nvSpPr>
        <p:spPr>
          <a:xfrm>
            <a:off x="6876409" y="5703455"/>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2</a:t>
            </a:r>
            <a:endParaRPr lang="zh-TW" altLang="en-US" sz="2400" baseline="30000" dirty="0"/>
          </a:p>
        </p:txBody>
      </p:sp>
      <p:sp>
        <p:nvSpPr>
          <p:cNvPr id="150" name="矩形 149"/>
          <p:cNvSpPr/>
          <p:nvPr/>
        </p:nvSpPr>
        <p:spPr>
          <a:xfrm>
            <a:off x="2825706" y="5725607"/>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2</a:t>
            </a:r>
            <a:endParaRPr lang="zh-TW" altLang="en-US" sz="2400" baseline="30000" dirty="0"/>
          </a:p>
        </p:txBody>
      </p:sp>
      <p:sp>
        <p:nvSpPr>
          <p:cNvPr id="152" name="文字方塊 151"/>
          <p:cNvSpPr txBox="1"/>
          <p:nvPr/>
        </p:nvSpPr>
        <p:spPr>
          <a:xfrm>
            <a:off x="6521219" y="5892199"/>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155" name="矩形 154"/>
          <p:cNvSpPr/>
          <p:nvPr/>
        </p:nvSpPr>
        <p:spPr>
          <a:xfrm>
            <a:off x="8091450" y="5685008"/>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err="1"/>
              <a:t>b</a:t>
            </a:r>
            <a:r>
              <a:rPr lang="en-US" altLang="zh-TW" sz="2400" baseline="30000" dirty="0" err="1"/>
              <a:t>L</a:t>
            </a:r>
            <a:endParaRPr lang="zh-TW" altLang="en-US" sz="2400" baseline="30000" dirty="0"/>
          </a:p>
        </p:txBody>
      </p:sp>
      <p:sp>
        <p:nvSpPr>
          <p:cNvPr id="156" name="矩形 155"/>
          <p:cNvSpPr/>
          <p:nvPr/>
        </p:nvSpPr>
        <p:spPr>
          <a:xfrm>
            <a:off x="1129407" y="5718373"/>
            <a:ext cx="807843" cy="83239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W</a:t>
            </a:r>
            <a:r>
              <a:rPr lang="en-US" altLang="zh-TW" sz="2400" baseline="30000" dirty="0"/>
              <a:t>L</a:t>
            </a:r>
            <a:endParaRPr lang="zh-TW" altLang="en-US" sz="2400" baseline="30000" dirty="0"/>
          </a:p>
        </p:txBody>
      </p:sp>
      <p:sp>
        <p:nvSpPr>
          <p:cNvPr id="158" name="文字方塊 157"/>
          <p:cNvSpPr txBox="1"/>
          <p:nvPr/>
        </p:nvSpPr>
        <p:spPr>
          <a:xfrm>
            <a:off x="7780895" y="5884466"/>
            <a:ext cx="360621" cy="461665"/>
          </a:xfrm>
          <a:prstGeom prst="rect">
            <a:avLst/>
          </a:prstGeom>
          <a:noFill/>
        </p:spPr>
        <p:txBody>
          <a:bodyPr wrap="square" rtlCol="0">
            <a:spAutoFit/>
          </a:bodyPr>
          <a:lstStyle/>
          <a:p>
            <a:pPr algn="ctr"/>
            <a:r>
              <a:rPr lang="en-US" altLang="zh-TW" sz="2400" dirty="0"/>
              <a:t>+</a:t>
            </a:r>
            <a:endParaRPr lang="zh-TW" altLang="en-US" sz="2400" dirty="0"/>
          </a:p>
        </p:txBody>
      </p:sp>
      <p:sp>
        <p:nvSpPr>
          <p:cNvPr id="8" name="文字方塊 7"/>
          <p:cNvSpPr txBox="1"/>
          <p:nvPr/>
        </p:nvSpPr>
        <p:spPr>
          <a:xfrm>
            <a:off x="1860078" y="581905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4" name="矩形 173"/>
          <p:cNvSpPr/>
          <p:nvPr/>
        </p:nvSpPr>
        <p:spPr>
          <a:xfrm>
            <a:off x="2881004" y="2531687"/>
            <a:ext cx="450868" cy="854551"/>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b</a:t>
            </a:r>
            <a:r>
              <a:rPr lang="en-US" altLang="zh-TW" sz="2400" baseline="30000" dirty="0"/>
              <a:t>1</a:t>
            </a:r>
            <a:endParaRPr lang="zh-TW" altLang="en-US" sz="2400" baseline="30000" dirty="0"/>
          </a:p>
        </p:txBody>
      </p:sp>
      <p:sp>
        <p:nvSpPr>
          <p:cNvPr id="175" name="文字方塊 174"/>
          <p:cNvSpPr txBox="1"/>
          <p:nvPr/>
        </p:nvSpPr>
        <p:spPr>
          <a:xfrm>
            <a:off x="7372935" y="5774436"/>
            <a:ext cx="71911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6" name="文字方塊 175"/>
          <p:cNvSpPr txBox="1"/>
          <p:nvPr/>
        </p:nvSpPr>
        <p:spPr>
          <a:xfrm>
            <a:off x="2777295" y="4572908"/>
            <a:ext cx="5539589" cy="954107"/>
          </a:xfrm>
          <a:prstGeom prst="rect">
            <a:avLst/>
          </a:prstGeom>
          <a:noFill/>
        </p:spPr>
        <p:txBody>
          <a:bodyPr wrap="square" rtlCol="0">
            <a:spAutoFit/>
          </a:bodyPr>
          <a:lstStyle/>
          <a:p>
            <a:r>
              <a:rPr lang="en-US" altLang="zh-TW" sz="2800" dirty="0"/>
              <a:t>Using parallel computing techniques to speed up matrix operation</a:t>
            </a:r>
            <a:endParaRPr lang="zh-TW" altLang="en-US" sz="28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bldLvl="0" animBg="1"/>
      <p:bldP spid="153" grpId="0" bldLvl="0" animBg="1"/>
      <p:bldP spid="85" grpId="0" bldLvl="0" animBg="1"/>
      <p:bldP spid="140" grpId="0" bldLvl="0" animBg="1"/>
      <p:bldP spid="141" grpId="0" bldLvl="0" animBg="1"/>
      <p:bldP spid="142" grpId="0" bldLvl="0" animBg="1"/>
      <p:bldP spid="146" grpId="0"/>
      <p:bldP spid="147" grpId="0" bldLvl="0" animBg="1"/>
      <p:bldP spid="149" grpId="0" bldLvl="0" animBg="1"/>
      <p:bldP spid="150" grpId="0" bldLvl="0" animBg="1"/>
      <p:bldP spid="152" grpId="0"/>
      <p:bldP spid="155" grpId="0" bldLvl="0" animBg="1"/>
      <p:bldP spid="156" grpId="0" bldLvl="0" animBg="1"/>
      <p:bldP spid="158" grpId="0"/>
      <p:bldP spid="8" grpId="0"/>
      <p:bldP spid="175" grpId="0"/>
      <p:bldP spid="17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Output Layer </a:t>
            </a:r>
            <a:br>
              <a:rPr sz="3600" b="1" kern="0" spc="-5" dirty="0">
                <a:solidFill>
                  <a:srgbClr val="00294D"/>
                </a:solidFill>
                <a:latin typeface="Calibri" panose="020F0502020204030204"/>
                <a:cs typeface="Calibri" panose="020F0502020204030204"/>
              </a:rPr>
            </a:br>
            <a:r>
              <a:rPr sz="3600" b="1" kern="0" spc="-5" dirty="0">
                <a:solidFill>
                  <a:srgbClr val="00294D"/>
                </a:solidFill>
                <a:latin typeface="Calibri" panose="020F0502020204030204"/>
                <a:cs typeface="Calibri" panose="020F0502020204030204"/>
              </a:rPr>
              <a:t>as Multi-Class Classifier</a:t>
            </a:r>
            <a:endParaRPr sz="3600" b="1" kern="0" spc="-5" dirty="0">
              <a:solidFill>
                <a:srgbClr val="00294D"/>
              </a:solidFill>
              <a:latin typeface="Calibri" panose="020F0502020204030204"/>
              <a:cs typeface="Calibri" panose="020F0502020204030204"/>
            </a:endParaRPr>
          </a:p>
        </p:txBody>
      </p:sp>
      <p:sp>
        <p:nvSpPr>
          <p:cNvPr id="55" name="矩形 54"/>
          <p:cNvSpPr/>
          <p:nvPr/>
        </p:nvSpPr>
        <p:spPr>
          <a:xfrm>
            <a:off x="1234935" y="2674551"/>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59" name="直線單箭頭接點 58"/>
          <p:cNvCxnSpPr/>
          <p:nvPr/>
        </p:nvCxnSpPr>
        <p:spPr>
          <a:xfrm>
            <a:off x="6347209" y="3695330"/>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6456525" y="4941220"/>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323325" y="2916527"/>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1303323" y="339224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3" name="矩形 62"/>
          <p:cNvSpPr/>
          <p:nvPr/>
        </p:nvSpPr>
        <p:spPr>
          <a:xfrm>
            <a:off x="1309141" y="2821915"/>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pSp>
        <p:nvGrpSpPr>
          <p:cNvPr id="66" name="群組 65"/>
          <p:cNvGrpSpPr/>
          <p:nvPr/>
        </p:nvGrpSpPr>
        <p:grpSpPr>
          <a:xfrm>
            <a:off x="2418038" y="2646910"/>
            <a:ext cx="746342" cy="2675868"/>
            <a:chOff x="2504565" y="2224872"/>
            <a:chExt cx="746342" cy="2675868"/>
          </a:xfrm>
        </p:grpSpPr>
        <p:sp>
          <p:nvSpPr>
            <p:cNvPr id="67" name="矩形 66"/>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9" name="橢圓 68"/>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0" name="橢圓 69"/>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1" name="橢圓 70"/>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2" name="文字方塊 71"/>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73" name="矩形 72"/>
          <p:cNvSpPr/>
          <p:nvPr/>
        </p:nvSpPr>
        <p:spPr>
          <a:xfrm>
            <a:off x="1312848" y="479000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75" name="文字方塊 74"/>
          <p:cNvSpPr txBox="1"/>
          <p:nvPr/>
        </p:nvSpPr>
        <p:spPr>
          <a:xfrm rot="5400000">
            <a:off x="1188780" y="4074943"/>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3" name="群組 82"/>
          <p:cNvGrpSpPr/>
          <p:nvPr/>
        </p:nvGrpSpPr>
        <p:grpSpPr>
          <a:xfrm>
            <a:off x="5960402" y="2638804"/>
            <a:ext cx="746342" cy="2683974"/>
            <a:chOff x="6046929" y="2216766"/>
            <a:chExt cx="746342" cy="2683974"/>
          </a:xfrm>
        </p:grpSpPr>
        <p:sp>
          <p:nvSpPr>
            <p:cNvPr id="84" name="矩形 83"/>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6" name="橢圓 85"/>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7" name="橢圓 86"/>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8" name="橢圓 87"/>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文字方塊 88"/>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90" name="文字方塊 89"/>
          <p:cNvSpPr txBox="1"/>
          <p:nvPr/>
        </p:nvSpPr>
        <p:spPr>
          <a:xfrm>
            <a:off x="3106468" y="2613900"/>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1" name="文字方塊 90"/>
          <p:cNvSpPr txBox="1"/>
          <p:nvPr/>
        </p:nvSpPr>
        <p:spPr>
          <a:xfrm>
            <a:off x="3113417" y="337488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2" name="文字方塊 91"/>
          <p:cNvSpPr txBox="1"/>
          <p:nvPr/>
        </p:nvSpPr>
        <p:spPr>
          <a:xfrm>
            <a:off x="3142433" y="4590222"/>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127" name="群組 126"/>
          <p:cNvGrpSpPr/>
          <p:nvPr/>
        </p:nvGrpSpPr>
        <p:grpSpPr>
          <a:xfrm>
            <a:off x="3819494" y="2630101"/>
            <a:ext cx="1409951" cy="2675868"/>
            <a:chOff x="3237982" y="2761595"/>
            <a:chExt cx="1409951" cy="2675868"/>
          </a:xfrm>
        </p:grpSpPr>
        <p:grpSp>
          <p:nvGrpSpPr>
            <p:cNvPr id="76" name="群組 75"/>
            <p:cNvGrpSpPr/>
            <p:nvPr/>
          </p:nvGrpSpPr>
          <p:grpSpPr>
            <a:xfrm>
              <a:off x="3901591" y="2761595"/>
              <a:ext cx="746342" cy="2675868"/>
              <a:chOff x="3830151" y="2208525"/>
              <a:chExt cx="746342" cy="2675868"/>
            </a:xfrm>
          </p:grpSpPr>
          <p:sp>
            <p:nvSpPr>
              <p:cNvPr id="77" name="矩形 76"/>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79" name="橢圓 78"/>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0" name="橢圓 79"/>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1" name="橢圓 80"/>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82" name="文字方塊 81"/>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93" name="群組 92"/>
            <p:cNvGrpSpPr/>
            <p:nvPr/>
          </p:nvGrpSpPr>
          <p:grpSpPr>
            <a:xfrm>
              <a:off x="3237982" y="3061275"/>
              <a:ext cx="753037" cy="2028469"/>
              <a:chOff x="3166542" y="2508205"/>
              <a:chExt cx="753037" cy="2028469"/>
            </a:xfrm>
          </p:grpSpPr>
          <p:cxnSp>
            <p:nvCxnSpPr>
              <p:cNvPr id="94" name="直線單箭頭接點 93"/>
              <p:cNvCxnSpPr>
                <a:stCxn id="69" idx="6"/>
                <a:endCxn id="79" idx="2"/>
              </p:cNvCxnSpPr>
              <p:nvPr/>
            </p:nvCxnSpPr>
            <p:spPr>
              <a:xfrm>
                <a:off x="3175833" y="25082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70" idx="6"/>
                <a:endCxn id="79" idx="2"/>
              </p:cNvCxnSpPr>
              <p:nvPr/>
            </p:nvCxnSpPr>
            <p:spPr>
              <a:xfrm flipV="1">
                <a:off x="3178175" y="2508205"/>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stCxn id="69" idx="6"/>
                <a:endCxn id="80" idx="2"/>
              </p:cNvCxnSpPr>
              <p:nvPr/>
            </p:nvCxnSpPr>
            <p:spPr>
              <a:xfrm>
                <a:off x="3175833" y="2508205"/>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stCxn id="69" idx="6"/>
                <a:endCxn id="81" idx="2"/>
              </p:cNvCxnSpPr>
              <p:nvPr/>
            </p:nvCxnSpPr>
            <p:spPr>
              <a:xfrm>
                <a:off x="3175833" y="2508205"/>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stCxn id="70" idx="6"/>
                <a:endCxn id="81" idx="2"/>
              </p:cNvCxnSpPr>
              <p:nvPr/>
            </p:nvCxnSpPr>
            <p:spPr>
              <a:xfrm>
                <a:off x="3178175" y="3286775"/>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71" idx="6"/>
                <a:endCxn id="79" idx="2"/>
              </p:cNvCxnSpPr>
              <p:nvPr/>
            </p:nvCxnSpPr>
            <p:spPr>
              <a:xfrm flipV="1">
                <a:off x="3166542" y="2508205"/>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71" idx="6"/>
                <a:endCxn id="80" idx="2"/>
              </p:cNvCxnSpPr>
              <p:nvPr/>
            </p:nvCxnSpPr>
            <p:spPr>
              <a:xfrm flipV="1">
                <a:off x="3166542" y="3286775"/>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03" name="直線單箭頭接點 102"/>
          <p:cNvCxnSpPr>
            <a:endCxn id="69" idx="2"/>
          </p:cNvCxnSpPr>
          <p:nvPr/>
        </p:nvCxnSpPr>
        <p:spPr>
          <a:xfrm flipV="1">
            <a:off x="1655748" y="2944991"/>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63" idx="3"/>
            <a:endCxn id="70" idx="2"/>
          </p:cNvCxnSpPr>
          <p:nvPr/>
        </p:nvCxnSpPr>
        <p:spPr>
          <a:xfrm>
            <a:off x="1652041" y="2993365"/>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63" idx="3"/>
            <a:endCxn id="71" idx="2"/>
          </p:cNvCxnSpPr>
          <p:nvPr/>
        </p:nvCxnSpPr>
        <p:spPr>
          <a:xfrm>
            <a:off x="1652041" y="2993365"/>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endCxn id="69" idx="2"/>
          </p:cNvCxnSpPr>
          <p:nvPr/>
        </p:nvCxnSpPr>
        <p:spPr>
          <a:xfrm flipV="1">
            <a:off x="1679561" y="2944991"/>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stCxn id="62" idx="3"/>
            <a:endCxn id="70" idx="2"/>
          </p:cNvCxnSpPr>
          <p:nvPr/>
        </p:nvCxnSpPr>
        <p:spPr>
          <a:xfrm>
            <a:off x="1646223" y="3563694"/>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stCxn id="62" idx="3"/>
            <a:endCxn id="71" idx="2"/>
          </p:cNvCxnSpPr>
          <p:nvPr/>
        </p:nvCxnSpPr>
        <p:spPr>
          <a:xfrm>
            <a:off x="1646223" y="3563694"/>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endCxn id="69" idx="2"/>
          </p:cNvCxnSpPr>
          <p:nvPr/>
        </p:nvCxnSpPr>
        <p:spPr>
          <a:xfrm flipV="1">
            <a:off x="1717720" y="2944991"/>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endCxn id="70" idx="2"/>
          </p:cNvCxnSpPr>
          <p:nvPr/>
        </p:nvCxnSpPr>
        <p:spPr>
          <a:xfrm flipV="1">
            <a:off x="1691351" y="3723561"/>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endCxn id="71" idx="2"/>
          </p:cNvCxnSpPr>
          <p:nvPr/>
        </p:nvCxnSpPr>
        <p:spPr>
          <a:xfrm>
            <a:off x="1691351" y="4938167"/>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文字方塊 111"/>
          <p:cNvSpPr txBox="1"/>
          <p:nvPr/>
        </p:nvSpPr>
        <p:spPr>
          <a:xfrm rot="5400000">
            <a:off x="7315887" y="409548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3" name="文字方塊 112"/>
          <p:cNvSpPr txBox="1"/>
          <p:nvPr/>
        </p:nvSpPr>
        <p:spPr>
          <a:xfrm>
            <a:off x="7384980" y="2576667"/>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114" name="文字方塊 113"/>
          <p:cNvSpPr txBox="1"/>
          <p:nvPr/>
        </p:nvSpPr>
        <p:spPr>
          <a:xfrm>
            <a:off x="7373697" y="3374887"/>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115" name="文字方塊 114"/>
          <p:cNvSpPr txBox="1"/>
          <p:nvPr/>
        </p:nvSpPr>
        <p:spPr>
          <a:xfrm>
            <a:off x="7373697" y="4641119"/>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grpSp>
        <p:nvGrpSpPr>
          <p:cNvPr id="116" name="群組 115"/>
          <p:cNvGrpSpPr/>
          <p:nvPr/>
        </p:nvGrpSpPr>
        <p:grpSpPr>
          <a:xfrm>
            <a:off x="5270567" y="2937852"/>
            <a:ext cx="753037" cy="2013721"/>
            <a:chOff x="5357094" y="2515814"/>
            <a:chExt cx="753037" cy="2013721"/>
          </a:xfrm>
        </p:grpSpPr>
        <p:cxnSp>
          <p:nvCxnSpPr>
            <p:cNvPr id="117" name="直線單箭頭接點 11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線單箭頭接點 119"/>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線單箭頭接點 120"/>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直線單箭頭接點 121"/>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29" name="Object 12"/>
          <p:cNvGraphicFramePr>
            <a:graphicFrameLocks noChangeAspect="1"/>
          </p:cNvGraphicFramePr>
          <p:nvPr/>
        </p:nvGraphicFramePr>
        <p:xfrm>
          <a:off x="4964109" y="4410572"/>
          <a:ext cx="433387" cy="461963"/>
        </p:xfrm>
        <a:graphic>
          <a:graphicData uri="http://schemas.openxmlformats.org/presentationml/2006/ole">
            <mc:AlternateContent xmlns:mc="http://schemas.openxmlformats.org/markup-compatibility/2006">
              <mc:Choice xmlns:v="urn:schemas-microsoft-com:vml" Requires="v">
                <p:oleObj spid="_x0000_s17485" name="方程式" r:id="rId1" imgW="4876800" imgH="5181600" progId="Equation.3">
                  <p:embed/>
                </p:oleObj>
              </mc:Choice>
              <mc:Fallback>
                <p:oleObj name="方程式" r:id="rId1" imgW="4876800" imgH="5181600" progId="Equation.3">
                  <p:embed/>
                  <p:pic>
                    <p:nvPicPr>
                      <p:cNvPr id="0" name="Object 12"/>
                      <p:cNvPicPr>
                        <a:picLocks noChangeAspect="1" noChangeArrowheads="1"/>
                      </p:cNvPicPr>
                      <p:nvPr/>
                    </p:nvPicPr>
                    <p:blipFill>
                      <a:blip r:embed="rId2"/>
                      <a:srcRect/>
                      <a:stretch>
                        <a:fillRect/>
                      </a:stretch>
                    </p:blipFill>
                    <p:spPr bwMode="auto">
                      <a:xfrm>
                        <a:off x="4964109" y="4410572"/>
                        <a:ext cx="43338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 name="文字方塊 129"/>
          <p:cNvSpPr txBox="1"/>
          <p:nvPr/>
        </p:nvSpPr>
        <p:spPr>
          <a:xfrm>
            <a:off x="5764279" y="534885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131" name="文字方塊 130"/>
          <p:cNvSpPr txBox="1"/>
          <p:nvPr/>
        </p:nvSpPr>
        <p:spPr>
          <a:xfrm>
            <a:off x="2786173" y="5661211"/>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132" name="右大括弧 131"/>
          <p:cNvSpPr/>
          <p:nvPr/>
        </p:nvSpPr>
        <p:spPr>
          <a:xfrm rot="5400000">
            <a:off x="3747093" y="4013939"/>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33" name="文字方塊 132"/>
          <p:cNvSpPr txBox="1"/>
          <p:nvPr/>
        </p:nvSpPr>
        <p:spPr>
          <a:xfrm>
            <a:off x="1023007" y="5220333"/>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graphicFrame>
        <p:nvGraphicFramePr>
          <p:cNvPr id="134" name="Object 12"/>
          <p:cNvGraphicFramePr>
            <a:graphicFrameLocks noChangeAspect="1"/>
          </p:cNvGraphicFramePr>
          <p:nvPr/>
        </p:nvGraphicFramePr>
        <p:xfrm>
          <a:off x="795350" y="3693983"/>
          <a:ext cx="434940" cy="478178"/>
        </p:xfrm>
        <a:graphic>
          <a:graphicData uri="http://schemas.openxmlformats.org/presentationml/2006/ole">
            <mc:AlternateContent xmlns:mc="http://schemas.openxmlformats.org/markup-compatibility/2006">
              <mc:Choice xmlns:v="urn:schemas-microsoft-com:vml" Requires="v">
                <p:oleObj spid="_x0000_s17486" name="方程式" r:id="rId3" imgW="3048000" imgH="3352800" progId="Equation.3">
                  <p:embed/>
                </p:oleObj>
              </mc:Choice>
              <mc:Fallback>
                <p:oleObj name="方程式" r:id="rId3" imgW="3048000" imgH="3352800" progId="Equation.3">
                  <p:embed/>
                  <p:pic>
                    <p:nvPicPr>
                      <p:cNvPr id="0" name="Object 12"/>
                      <p:cNvPicPr>
                        <a:picLocks noChangeAspect="1" noChangeArrowheads="1"/>
                      </p:cNvPicPr>
                      <p:nvPr/>
                    </p:nvPicPr>
                    <p:blipFill>
                      <a:blip r:embed="rId4"/>
                      <a:srcRect/>
                      <a:stretch>
                        <a:fillRect/>
                      </a:stretch>
                    </p:blipFill>
                    <p:spPr bwMode="auto">
                      <a:xfrm>
                        <a:off x="795350" y="3693983"/>
                        <a:ext cx="434940" cy="478178"/>
                      </a:xfrm>
                      <a:prstGeom prst="rect">
                        <a:avLst/>
                      </a:prstGeom>
                      <a:noFill/>
                    </p:spPr>
                  </p:pic>
                </p:oleObj>
              </mc:Fallback>
            </mc:AlternateContent>
          </a:graphicData>
        </a:graphic>
      </p:graphicFrame>
      <p:graphicFrame>
        <p:nvGraphicFramePr>
          <p:cNvPr id="64" name="Object 12"/>
          <p:cNvGraphicFramePr>
            <a:graphicFrameLocks noChangeAspect="1"/>
          </p:cNvGraphicFramePr>
          <p:nvPr/>
        </p:nvGraphicFramePr>
        <p:xfrm>
          <a:off x="5020102" y="2475889"/>
          <a:ext cx="325438" cy="461962"/>
        </p:xfrm>
        <a:graphic>
          <a:graphicData uri="http://schemas.openxmlformats.org/presentationml/2006/ole">
            <mc:AlternateContent xmlns:mc="http://schemas.openxmlformats.org/markup-compatibility/2006">
              <mc:Choice xmlns:v="urn:schemas-microsoft-com:vml" Requires="v">
                <p:oleObj spid="_x0000_s17487" name="方程式" r:id="rId5" imgW="3657600" imgH="5181600" progId="Equation.3">
                  <p:embed/>
                </p:oleObj>
              </mc:Choice>
              <mc:Fallback>
                <p:oleObj name="方程式" r:id="rId5" imgW="3657600" imgH="5181600" progId="Equation.3">
                  <p:embed/>
                  <p:pic>
                    <p:nvPicPr>
                      <p:cNvPr id="0" name="Object 12"/>
                      <p:cNvPicPr>
                        <a:picLocks noChangeAspect="1" noChangeArrowheads="1"/>
                      </p:cNvPicPr>
                      <p:nvPr/>
                    </p:nvPicPr>
                    <p:blipFill>
                      <a:blip r:embed="rId6"/>
                      <a:srcRect/>
                      <a:stretch>
                        <a:fillRect/>
                      </a:stretch>
                    </p:blipFill>
                    <p:spPr bwMode="auto">
                      <a:xfrm>
                        <a:off x="5020102" y="2475889"/>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 name="Object 12"/>
          <p:cNvGraphicFramePr>
            <a:graphicFrameLocks noChangeAspect="1"/>
          </p:cNvGraphicFramePr>
          <p:nvPr/>
        </p:nvGraphicFramePr>
        <p:xfrm>
          <a:off x="4999640" y="3228795"/>
          <a:ext cx="352425" cy="461963"/>
        </p:xfrm>
        <a:graphic>
          <a:graphicData uri="http://schemas.openxmlformats.org/presentationml/2006/ole">
            <mc:AlternateContent xmlns:mc="http://schemas.openxmlformats.org/markup-compatibility/2006">
              <mc:Choice xmlns:v="urn:schemas-microsoft-com:vml" Requires="v">
                <p:oleObj spid="_x0000_s17488" name="方程式" r:id="rId7" imgW="3962400" imgH="5181600" progId="Equation.3">
                  <p:embed/>
                </p:oleObj>
              </mc:Choice>
              <mc:Fallback>
                <p:oleObj name="方程式" r:id="rId7" imgW="3962400" imgH="5181600" progId="Equation.3">
                  <p:embed/>
                  <p:pic>
                    <p:nvPicPr>
                      <p:cNvPr id="0" name="Object 12"/>
                      <p:cNvPicPr>
                        <a:picLocks noChangeAspect="1" noChangeArrowheads="1"/>
                      </p:cNvPicPr>
                      <p:nvPr/>
                    </p:nvPicPr>
                    <p:blipFill>
                      <a:blip r:embed="rId8"/>
                      <a:srcRect/>
                      <a:stretch>
                        <a:fillRect/>
                      </a:stretch>
                    </p:blipFill>
                    <p:spPr bwMode="auto">
                      <a:xfrm>
                        <a:off x="4999640" y="3228795"/>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5" name="矩形 134"/>
          <p:cNvSpPr/>
          <p:nvPr/>
        </p:nvSpPr>
        <p:spPr>
          <a:xfrm>
            <a:off x="2291950" y="2576666"/>
            <a:ext cx="2693027" cy="27461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文字方塊 135"/>
          <p:cNvSpPr txBox="1"/>
          <p:nvPr/>
        </p:nvSpPr>
        <p:spPr>
          <a:xfrm>
            <a:off x="2206736" y="1705203"/>
            <a:ext cx="3753666" cy="830997"/>
          </a:xfrm>
          <a:prstGeom prst="rect">
            <a:avLst/>
          </a:prstGeom>
          <a:noFill/>
        </p:spPr>
        <p:txBody>
          <a:bodyPr wrap="square" rtlCol="0">
            <a:spAutoFit/>
          </a:bodyPr>
          <a:lstStyle/>
          <a:p>
            <a:r>
              <a:rPr lang="en-US" altLang="zh-TW" sz="2400" dirty="0"/>
              <a:t>Feature extractor replacing feature engineering</a:t>
            </a:r>
            <a:endParaRPr lang="zh-TW" altLang="en-US" sz="2400" dirty="0"/>
          </a:p>
        </p:txBody>
      </p:sp>
      <p:sp>
        <p:nvSpPr>
          <p:cNvPr id="137" name="文字方塊 136"/>
          <p:cNvSpPr txBox="1"/>
          <p:nvPr/>
        </p:nvSpPr>
        <p:spPr>
          <a:xfrm>
            <a:off x="6909399" y="5344176"/>
            <a:ext cx="1765609"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TW" sz="2400" dirty="0"/>
              <a:t>= Multi-class Classifier </a:t>
            </a:r>
            <a:endParaRPr lang="zh-TW" altLang="en-US" sz="2400" dirty="0"/>
          </a:p>
        </p:txBody>
      </p:sp>
      <p:sp>
        <p:nvSpPr>
          <p:cNvPr id="138" name="矩形 137"/>
          <p:cNvSpPr/>
          <p:nvPr/>
        </p:nvSpPr>
        <p:spPr>
          <a:xfrm>
            <a:off x="6038847" y="2610469"/>
            <a:ext cx="737236" cy="268397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39" name="文字方塊 138"/>
          <p:cNvSpPr txBox="1"/>
          <p:nvPr/>
        </p:nvSpPr>
        <p:spPr>
          <a:xfrm rot="5400000">
            <a:off x="5616881" y="3720140"/>
            <a:ext cx="1510968" cy="461665"/>
          </a:xfrm>
          <a:prstGeom prst="rect">
            <a:avLst/>
          </a:prstGeom>
          <a:noFill/>
        </p:spPr>
        <p:txBody>
          <a:bodyPr wrap="square" rtlCol="0">
            <a:spAutoFit/>
          </a:bodyPr>
          <a:lstStyle/>
          <a:p>
            <a:pPr algn="ctr"/>
            <a:r>
              <a:rPr lang="en-US" altLang="zh-TW" sz="2400" dirty="0" err="1"/>
              <a:t>Softmax</a:t>
            </a:r>
            <a:endParaRPr lang="zh-TW" altLang="en-US" sz="24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bldLvl="0" animBg="1"/>
      <p:bldP spid="136" grpId="0"/>
      <p:bldP spid="137" grpId="0" bldLvl="0" animBg="1"/>
      <p:bldP spid="138" grpId="0" bldLvl="0" animBg="1"/>
      <p:bldP spid="13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Example Application</a:t>
            </a:r>
            <a:endParaRPr lang="zh-TW" altLang="en-US" dirty="0"/>
          </a:p>
        </p:txBody>
      </p:sp>
      <p:sp>
        <p:nvSpPr>
          <p:cNvPr id="3" name="文字版面配置區 2"/>
          <p:cNvSpPr>
            <a:spLocks noGrp="1"/>
          </p:cNvSpPr>
          <p:nvPr>
            <p:ph type="body" idx="1"/>
          </p:nvPr>
        </p:nvSpPr>
        <p:spPr/>
        <p:txBody>
          <a:bodyPr>
            <a:normAutofit/>
          </a:bodyPr>
          <a:lstStyle/>
          <a:p>
            <a:r>
              <a:rPr lang="en-US" altLang="zh-TW" sz="3200" dirty="0"/>
              <a:t>Input</a:t>
            </a:r>
            <a:endParaRPr lang="zh-TW" altLang="en-US" sz="3200" dirty="0"/>
          </a:p>
        </p:txBody>
      </p:sp>
      <p:sp>
        <p:nvSpPr>
          <p:cNvPr id="4" name="內容版面配置區 3"/>
          <p:cNvSpPr>
            <a:spLocks noGrp="1"/>
          </p:cNvSpPr>
          <p:nvPr>
            <p:ph sz="half" idx="2"/>
          </p:nvPr>
        </p:nvSpPr>
        <p:spPr/>
        <p:txBody>
          <a:bodyPr/>
          <a:lstStyle/>
          <a:p>
            <a:endParaRPr lang="zh-TW" altLang="en-US"/>
          </a:p>
        </p:txBody>
      </p:sp>
      <p:sp>
        <p:nvSpPr>
          <p:cNvPr id="5" name="文字版面配置區 4"/>
          <p:cNvSpPr>
            <a:spLocks noGrp="1"/>
          </p:cNvSpPr>
          <p:nvPr>
            <p:ph type="body" sz="quarter" idx="3"/>
          </p:nvPr>
        </p:nvSpPr>
        <p:spPr/>
        <p:txBody>
          <a:bodyPr>
            <a:normAutofit/>
          </a:bodyPr>
          <a:lstStyle/>
          <a:p>
            <a:r>
              <a:rPr lang="en-US" altLang="zh-TW" sz="3200" dirty="0"/>
              <a:t>Output</a:t>
            </a:r>
            <a:endParaRPr lang="zh-TW" altLang="en-US" sz="3200" dirty="0"/>
          </a:p>
        </p:txBody>
      </p:sp>
      <p:sp>
        <p:nvSpPr>
          <p:cNvPr id="6" name="內容版面配置區 5"/>
          <p:cNvSpPr>
            <a:spLocks noGrp="1"/>
          </p:cNvSpPr>
          <p:nvPr>
            <p:ph sz="quarter" idx="4"/>
          </p:nvPr>
        </p:nvSpPr>
        <p:spPr/>
        <p:txBody>
          <a:bodyPr/>
          <a:lstStyle/>
          <a:p>
            <a:endParaRPr lang="zh-TW" altLang="en-US"/>
          </a:p>
        </p:txBody>
      </p:sp>
      <p:pic>
        <p:nvPicPr>
          <p:cNvPr id="7" name="圖片 6"/>
          <p:cNvPicPr>
            <a:picLocks noChangeAspect="1"/>
          </p:cNvPicPr>
          <p:nvPr/>
        </p:nvPicPr>
        <p:blipFill>
          <a:blip r:embed="rId1"/>
          <a:stretch>
            <a:fillRect/>
          </a:stretch>
        </p:blipFill>
        <p:spPr>
          <a:xfrm>
            <a:off x="1088933" y="3309806"/>
            <a:ext cx="2130022" cy="2116455"/>
          </a:xfrm>
          <a:prstGeom prst="rect">
            <a:avLst/>
          </a:prstGeom>
        </p:spPr>
      </p:pic>
      <p:sp>
        <p:nvSpPr>
          <p:cNvPr id="8" name="文字方塊 7"/>
          <p:cNvSpPr txBox="1"/>
          <p:nvPr/>
        </p:nvSpPr>
        <p:spPr>
          <a:xfrm>
            <a:off x="1336292" y="5413288"/>
            <a:ext cx="1447800" cy="369332"/>
          </a:xfrm>
          <a:prstGeom prst="rect">
            <a:avLst/>
          </a:prstGeom>
          <a:noFill/>
        </p:spPr>
        <p:txBody>
          <a:bodyPr wrap="square" rtlCol="0">
            <a:spAutoFit/>
          </a:bodyPr>
          <a:lstStyle/>
          <a:p>
            <a:r>
              <a:rPr lang="en-US" altLang="zh-TW" dirty="0"/>
              <a:t>16 x 16 = 256</a:t>
            </a:r>
            <a:endParaRPr lang="zh-TW" altLang="en-US" dirty="0"/>
          </a:p>
        </p:txBody>
      </p:sp>
      <p:sp>
        <p:nvSpPr>
          <p:cNvPr id="9" name="矩形 8"/>
          <p:cNvSpPr/>
          <p:nvPr/>
        </p:nvSpPr>
        <p:spPr>
          <a:xfrm>
            <a:off x="3448638" y="300672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0" name="矩形 9"/>
          <p:cNvSpPr/>
          <p:nvPr/>
        </p:nvSpPr>
        <p:spPr>
          <a:xfrm>
            <a:off x="3517026" y="372441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1" name="矩形 10"/>
          <p:cNvSpPr/>
          <p:nvPr/>
        </p:nvSpPr>
        <p:spPr>
          <a:xfrm>
            <a:off x="3522844" y="315409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2" name="Object 12"/>
          <p:cNvGraphicFramePr>
            <a:graphicFrameLocks noChangeAspect="1"/>
          </p:cNvGraphicFramePr>
          <p:nvPr/>
        </p:nvGraphicFramePr>
        <p:xfrm>
          <a:off x="3535543" y="3058840"/>
          <a:ext cx="325438" cy="461962"/>
        </p:xfrm>
        <a:graphic>
          <a:graphicData uri="http://schemas.openxmlformats.org/presentationml/2006/ole">
            <mc:AlternateContent xmlns:mc="http://schemas.openxmlformats.org/markup-compatibility/2006">
              <mc:Choice xmlns:v="urn:schemas-microsoft-com:vml" Requires="v">
                <p:oleObj spid="_x0000_s8263" name="方程式" r:id="rId2" imgW="3657600" imgH="5181600" progId="Equation.3">
                  <p:embed/>
                </p:oleObj>
              </mc:Choice>
              <mc:Fallback>
                <p:oleObj name="方程式" r:id="rId2" imgW="3657600" imgH="5181600" progId="Equation.3">
                  <p:embed/>
                  <p:pic>
                    <p:nvPicPr>
                      <p:cNvPr id="0" name="Object 12"/>
                      <p:cNvPicPr>
                        <a:picLocks noChangeAspect="1" noChangeArrowheads="1"/>
                      </p:cNvPicPr>
                      <p:nvPr/>
                    </p:nvPicPr>
                    <p:blipFill>
                      <a:blip r:embed="rId3"/>
                      <a:srcRect/>
                      <a:stretch>
                        <a:fillRect/>
                      </a:stretch>
                    </p:blipFill>
                    <p:spPr bwMode="auto">
                      <a:xfrm>
                        <a:off x="3535543" y="305884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3540839" y="3641569"/>
          <a:ext cx="352425" cy="461963"/>
        </p:xfrm>
        <a:graphic>
          <a:graphicData uri="http://schemas.openxmlformats.org/presentationml/2006/ole">
            <mc:AlternateContent xmlns:mc="http://schemas.openxmlformats.org/markup-compatibility/2006">
              <mc:Choice xmlns:v="urn:schemas-microsoft-com:vml" Requires="v">
                <p:oleObj spid="_x0000_s8264" name="方程式" r:id="rId4" imgW="3962400" imgH="5181600" progId="Equation.3">
                  <p:embed/>
                </p:oleObj>
              </mc:Choice>
              <mc:Fallback>
                <p:oleObj name="方程式" r:id="rId4" imgW="3962400" imgH="5181600" progId="Equation.3">
                  <p:embed/>
                  <p:pic>
                    <p:nvPicPr>
                      <p:cNvPr id="0" name="Object 12"/>
                      <p:cNvPicPr>
                        <a:picLocks noChangeAspect="1" noChangeArrowheads="1"/>
                      </p:cNvPicPr>
                      <p:nvPr/>
                    </p:nvPicPr>
                    <p:blipFill>
                      <a:blip r:embed="rId5"/>
                      <a:srcRect/>
                      <a:stretch>
                        <a:fillRect/>
                      </a:stretch>
                    </p:blipFill>
                    <p:spPr bwMode="auto">
                      <a:xfrm>
                        <a:off x="3540839" y="364156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矩形 13"/>
          <p:cNvSpPr/>
          <p:nvPr/>
        </p:nvSpPr>
        <p:spPr>
          <a:xfrm>
            <a:off x="3526551" y="512217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nvGraphicFramePr>
        <p:xfrm>
          <a:off x="3454628" y="5025409"/>
          <a:ext cx="544512" cy="488950"/>
        </p:xfrm>
        <a:graphic>
          <a:graphicData uri="http://schemas.openxmlformats.org/presentationml/2006/ole">
            <mc:AlternateContent xmlns:mc="http://schemas.openxmlformats.org/markup-compatibility/2006">
              <mc:Choice xmlns:v="urn:schemas-microsoft-com:vml" Requires="v">
                <p:oleObj spid="_x0000_s8265" name="方程式" r:id="rId6" imgW="6096000" imgH="5486400" progId="Equation.3">
                  <p:embed/>
                </p:oleObj>
              </mc:Choice>
              <mc:Fallback>
                <p:oleObj name="方程式" r:id="rId6" imgW="6096000" imgH="5486400" progId="Equation.3">
                  <p:embed/>
                  <p:pic>
                    <p:nvPicPr>
                      <p:cNvPr id="0" name="Object 12"/>
                      <p:cNvPicPr>
                        <a:picLocks noChangeAspect="1" noChangeArrowheads="1"/>
                      </p:cNvPicPr>
                      <p:nvPr/>
                    </p:nvPicPr>
                    <p:blipFill>
                      <a:blip r:embed="rId7"/>
                      <a:srcRect/>
                      <a:stretch>
                        <a:fillRect/>
                      </a:stretch>
                    </p:blipFill>
                    <p:spPr bwMode="auto">
                      <a:xfrm>
                        <a:off x="3454628" y="502540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字方塊 15"/>
          <p:cNvSpPr txBox="1"/>
          <p:nvPr/>
        </p:nvSpPr>
        <p:spPr>
          <a:xfrm rot="5400000">
            <a:off x="3402483" y="440711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7" name="手繪多邊形 16"/>
          <p:cNvSpPr/>
          <p:nvPr/>
        </p:nvSpPr>
        <p:spPr>
          <a:xfrm>
            <a:off x="1214665" y="3068121"/>
            <a:ext cx="2305050" cy="363941"/>
          </a:xfrm>
          <a:custGeom>
            <a:avLst/>
            <a:gdLst>
              <a:gd name="connsiteX0" fmla="*/ 0 w 2305050"/>
              <a:gd name="connsiteY0" fmla="*/ 374550 h 374550"/>
              <a:gd name="connsiteX1" fmla="*/ 876300 w 2305050"/>
              <a:gd name="connsiteY1" fmla="*/ 6250 h 374550"/>
              <a:gd name="connsiteX2" fmla="*/ 2305050 w 2305050"/>
              <a:gd name="connsiteY2" fmla="*/ 177700 h 374550"/>
            </a:gdLst>
            <a:ahLst/>
            <a:cxnLst>
              <a:cxn ang="0">
                <a:pos x="connsiteX0" y="connsiteY0"/>
              </a:cxn>
              <a:cxn ang="0">
                <a:pos x="connsiteX1" y="connsiteY1"/>
              </a:cxn>
              <a:cxn ang="0">
                <a:pos x="connsiteX2" y="connsiteY2"/>
              </a:cxn>
            </a:cxnLst>
            <a:rect l="l" t="t" r="r" b="b"/>
            <a:pathLst>
              <a:path w="2305050" h="374550">
                <a:moveTo>
                  <a:pt x="0" y="374550"/>
                </a:moveTo>
                <a:cubicBezTo>
                  <a:pt x="246062" y="206804"/>
                  <a:pt x="492125" y="39058"/>
                  <a:pt x="876300" y="6250"/>
                </a:cubicBezTo>
                <a:cubicBezTo>
                  <a:pt x="1260475" y="-26558"/>
                  <a:pt x="1782762" y="75571"/>
                  <a:pt x="2305050" y="17770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手繪多邊形 17"/>
          <p:cNvSpPr/>
          <p:nvPr/>
        </p:nvSpPr>
        <p:spPr>
          <a:xfrm>
            <a:off x="1348015" y="3241062"/>
            <a:ext cx="2171700" cy="646109"/>
          </a:xfrm>
          <a:custGeom>
            <a:avLst/>
            <a:gdLst>
              <a:gd name="connsiteX0" fmla="*/ 0 w 2171700"/>
              <a:gd name="connsiteY0" fmla="*/ 188909 h 646109"/>
              <a:gd name="connsiteX1" fmla="*/ 1073150 w 2171700"/>
              <a:gd name="connsiteY1" fmla="*/ 23809 h 646109"/>
              <a:gd name="connsiteX2" fmla="*/ 2171700 w 2171700"/>
              <a:gd name="connsiteY2" fmla="*/ 646109 h 646109"/>
            </a:gdLst>
            <a:ahLst/>
            <a:cxnLst>
              <a:cxn ang="0">
                <a:pos x="connsiteX0" y="connsiteY0"/>
              </a:cxn>
              <a:cxn ang="0">
                <a:pos x="connsiteX1" y="connsiteY1"/>
              </a:cxn>
              <a:cxn ang="0">
                <a:pos x="connsiteX2" y="connsiteY2"/>
              </a:cxn>
            </a:cxnLst>
            <a:rect l="l" t="t" r="r" b="b"/>
            <a:pathLst>
              <a:path w="2171700" h="646109">
                <a:moveTo>
                  <a:pt x="0" y="188909"/>
                </a:moveTo>
                <a:cubicBezTo>
                  <a:pt x="355600" y="68259"/>
                  <a:pt x="711200" y="-52391"/>
                  <a:pt x="1073150" y="23809"/>
                </a:cubicBezTo>
                <a:cubicBezTo>
                  <a:pt x="1435100" y="100009"/>
                  <a:pt x="1803400" y="373059"/>
                  <a:pt x="2171700" y="646109"/>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手繪多邊形 18"/>
          <p:cNvSpPr/>
          <p:nvPr/>
        </p:nvSpPr>
        <p:spPr>
          <a:xfrm>
            <a:off x="3081565" y="5284171"/>
            <a:ext cx="463550" cy="243308"/>
          </a:xfrm>
          <a:custGeom>
            <a:avLst/>
            <a:gdLst>
              <a:gd name="connsiteX0" fmla="*/ 0 w 463550"/>
              <a:gd name="connsiteY0" fmla="*/ 0 h 243308"/>
              <a:gd name="connsiteX1" fmla="*/ 101600 w 463550"/>
              <a:gd name="connsiteY1" fmla="*/ 241300 h 243308"/>
              <a:gd name="connsiteX2" fmla="*/ 463550 w 463550"/>
              <a:gd name="connsiteY2" fmla="*/ 95250 h 243308"/>
            </a:gdLst>
            <a:ahLst/>
            <a:cxnLst>
              <a:cxn ang="0">
                <a:pos x="connsiteX0" y="connsiteY0"/>
              </a:cxn>
              <a:cxn ang="0">
                <a:pos x="connsiteX1" y="connsiteY1"/>
              </a:cxn>
              <a:cxn ang="0">
                <a:pos x="connsiteX2" y="connsiteY2"/>
              </a:cxn>
            </a:cxnLst>
            <a:rect l="l" t="t" r="r" b="b"/>
            <a:pathLst>
              <a:path w="463550" h="243308">
                <a:moveTo>
                  <a:pt x="0" y="0"/>
                </a:moveTo>
                <a:cubicBezTo>
                  <a:pt x="12171" y="112712"/>
                  <a:pt x="24342" y="225425"/>
                  <a:pt x="101600" y="241300"/>
                </a:cubicBezTo>
                <a:cubicBezTo>
                  <a:pt x="178858" y="257175"/>
                  <a:pt x="321204" y="176212"/>
                  <a:pt x="463550" y="95250"/>
                </a:cubicBezTo>
              </a:path>
            </a:pathLst>
          </a:custGeom>
          <a:noFill/>
          <a:ln w="28575">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p:cNvSpPr txBox="1"/>
          <p:nvPr/>
        </p:nvSpPr>
        <p:spPr>
          <a:xfrm>
            <a:off x="1371218" y="5765880"/>
            <a:ext cx="1661390" cy="830997"/>
          </a:xfrm>
          <a:prstGeom prst="rect">
            <a:avLst/>
          </a:prstGeom>
          <a:noFill/>
        </p:spPr>
        <p:txBody>
          <a:bodyPr wrap="square" rtlCol="0">
            <a:spAutoFit/>
          </a:bodyPr>
          <a:lstStyle/>
          <a:p>
            <a:r>
              <a:rPr lang="en-US" altLang="zh-TW" sz="2400" dirty="0"/>
              <a:t>Ink → 1</a:t>
            </a:r>
            <a:endParaRPr lang="en-US" altLang="zh-TW" sz="2400" dirty="0"/>
          </a:p>
          <a:p>
            <a:r>
              <a:rPr lang="en-US" altLang="zh-TW" sz="2400" dirty="0"/>
              <a:t>No ink → 0</a:t>
            </a:r>
            <a:endParaRPr lang="zh-TW" altLang="en-US" sz="2400" dirty="0"/>
          </a:p>
        </p:txBody>
      </p:sp>
      <p:grpSp>
        <p:nvGrpSpPr>
          <p:cNvPr id="26" name="群組 25"/>
          <p:cNvGrpSpPr/>
          <p:nvPr/>
        </p:nvGrpSpPr>
        <p:grpSpPr>
          <a:xfrm>
            <a:off x="5179092" y="2822199"/>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7" name="文字方塊 26"/>
          <p:cNvSpPr txBox="1"/>
          <p:nvPr/>
        </p:nvSpPr>
        <p:spPr>
          <a:xfrm>
            <a:off x="5106944" y="5737345"/>
            <a:ext cx="3566686" cy="83099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altLang="zh-TW" sz="2400" dirty="0"/>
              <a:t>Each dimension represents the confidence of a digit.</a:t>
            </a:r>
            <a:endParaRPr lang="zh-TW" altLang="en-US" sz="2400" dirty="0"/>
          </a:p>
        </p:txBody>
      </p:sp>
      <p:sp>
        <p:nvSpPr>
          <p:cNvPr id="28" name="文字方塊 27"/>
          <p:cNvSpPr txBox="1"/>
          <p:nvPr/>
        </p:nvSpPr>
        <p:spPr>
          <a:xfrm>
            <a:off x="6048212" y="288375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9" name="文字方塊 28"/>
          <p:cNvSpPr txBox="1"/>
          <p:nvPr/>
        </p:nvSpPr>
        <p:spPr>
          <a:xfrm>
            <a:off x="6055521" y="3665036"/>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30" name="文字方塊 29"/>
          <p:cNvSpPr txBox="1"/>
          <p:nvPr/>
        </p:nvSpPr>
        <p:spPr>
          <a:xfrm>
            <a:off x="6055521" y="4939005"/>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1" name="文字方塊 30"/>
          <p:cNvSpPr txBox="1"/>
          <p:nvPr/>
        </p:nvSpPr>
        <p:spPr>
          <a:xfrm rot="5400000">
            <a:off x="6188216" y="432180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2" name="矩形 31"/>
          <p:cNvSpPr/>
          <p:nvPr/>
        </p:nvSpPr>
        <p:spPr>
          <a:xfrm>
            <a:off x="5115795" y="2944663"/>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0.1</a:t>
            </a:r>
            <a:endParaRPr lang="zh-TW" altLang="en-US" sz="2400" dirty="0"/>
          </a:p>
        </p:txBody>
      </p:sp>
      <p:sp>
        <p:nvSpPr>
          <p:cNvPr id="33" name="矩形 32"/>
          <p:cNvSpPr/>
          <p:nvPr/>
        </p:nvSpPr>
        <p:spPr>
          <a:xfrm>
            <a:off x="5115795" y="3669068"/>
            <a:ext cx="619787"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0.7</a:t>
            </a:r>
            <a:endParaRPr lang="zh-TW" altLang="en-US" sz="2400" dirty="0"/>
          </a:p>
        </p:txBody>
      </p:sp>
      <p:sp>
        <p:nvSpPr>
          <p:cNvPr id="34" name="矩形 33"/>
          <p:cNvSpPr/>
          <p:nvPr/>
        </p:nvSpPr>
        <p:spPr>
          <a:xfrm>
            <a:off x="5096948" y="4938330"/>
            <a:ext cx="656740" cy="4320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a:t>0.2</a:t>
            </a:r>
            <a:endParaRPr lang="zh-TW" altLang="en-US" sz="2400" dirty="0"/>
          </a:p>
        </p:txBody>
      </p:sp>
      <p:sp>
        <p:nvSpPr>
          <p:cNvPr id="35" name="矩形 34"/>
          <p:cNvSpPr/>
          <p:nvPr/>
        </p:nvSpPr>
        <p:spPr>
          <a:xfrm>
            <a:off x="5007951" y="3577013"/>
            <a:ext cx="1950970" cy="640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7006627" y="3813785"/>
            <a:ext cx="1940923" cy="90335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The image is  “2”</a:t>
            </a:r>
            <a:endParaRPr lang="zh-TW" altLang="en-US" sz="2800" dirty="0"/>
          </a:p>
        </p:txBody>
      </p:sp>
      <p:pic>
        <p:nvPicPr>
          <p:cNvPr id="37" name="圖片 36"/>
          <p:cNvPicPr>
            <a:picLocks noChangeAspect="1"/>
          </p:cNvPicPr>
          <p:nvPr/>
        </p:nvPicPr>
        <p:blipFill>
          <a:blip r:embed="rId8"/>
          <a:stretch>
            <a:fillRect/>
          </a:stretch>
        </p:blipFill>
        <p:spPr>
          <a:xfrm>
            <a:off x="5591726" y="529322"/>
            <a:ext cx="3355824" cy="887357"/>
          </a:xfrm>
          <a:prstGeom prst="rect">
            <a:avLst/>
          </a:prstGeom>
        </p:spPr>
      </p:pic>
      <p:sp>
        <p:nvSpPr>
          <p:cNvPr id="38" name="灯片编号占位符 37"/>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ldLvl="0" animBg="1"/>
      <p:bldP spid="10" grpId="0" bldLvl="0" animBg="1"/>
      <p:bldP spid="11" grpId="0" bldLvl="0" animBg="1"/>
      <p:bldP spid="14" grpId="0" bldLvl="0" animBg="1"/>
      <p:bldP spid="16" grpId="0"/>
      <p:bldP spid="17" grpId="0" bldLvl="0" animBg="1"/>
      <p:bldP spid="18" grpId="0" bldLvl="0" animBg="1"/>
      <p:bldP spid="19" grpId="0" bldLvl="0" animBg="1"/>
      <p:bldP spid="20" grpId="0"/>
      <p:bldP spid="27" grpId="0" bldLvl="0" animBg="1"/>
      <p:bldP spid="28" grpId="0" bldLvl="0" animBg="1"/>
      <p:bldP spid="29" grpId="0" bldLvl="0" animBg="1"/>
      <p:bldP spid="30" grpId="0" bldLvl="0" animBg="1"/>
      <p:bldP spid="31" grpId="0"/>
      <p:bldP spid="32" grpId="0" bldLvl="0" animBg="1"/>
      <p:bldP spid="33" grpId="0" bldLvl="0" animBg="1"/>
      <p:bldP spid="34" grpId="0" bldLvl="0" animBg="1"/>
      <p:bldP spid="35" grpId="0" bldLvl="0" animBg="1"/>
      <p:bldP spid="36"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Example Application</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a:xfrm>
            <a:off x="628650" y="1788413"/>
            <a:ext cx="7886700" cy="4351338"/>
          </a:xfrm>
        </p:spPr>
        <p:txBody>
          <a:bodyPr/>
          <a:lstStyle/>
          <a:p>
            <a:r>
              <a:rPr lang="en-US" altLang="zh-TW" dirty="0"/>
              <a:t>Handwriting Digit Recognition</a:t>
            </a:r>
            <a:endParaRPr lang="zh-TW" altLang="en-US" dirty="0"/>
          </a:p>
        </p:txBody>
      </p:sp>
      <p:pic>
        <p:nvPicPr>
          <p:cNvPr id="5" name="圖片 4"/>
          <p:cNvPicPr>
            <a:picLocks noChangeAspect="1"/>
          </p:cNvPicPr>
          <p:nvPr/>
        </p:nvPicPr>
        <p:blipFill>
          <a:blip r:embed="rId1"/>
          <a:stretch>
            <a:fillRect/>
          </a:stretch>
        </p:blipFill>
        <p:spPr>
          <a:xfrm>
            <a:off x="1401933" y="3170126"/>
            <a:ext cx="1602442" cy="1592235"/>
          </a:xfrm>
          <a:prstGeom prst="rect">
            <a:avLst/>
          </a:prstGeom>
        </p:spPr>
      </p:pic>
      <p:sp>
        <p:nvSpPr>
          <p:cNvPr id="7" name="矩形 6"/>
          <p:cNvSpPr/>
          <p:nvPr/>
        </p:nvSpPr>
        <p:spPr>
          <a:xfrm>
            <a:off x="3825017" y="3184640"/>
            <a:ext cx="2034073" cy="15167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800" dirty="0"/>
              <a:t>Machine</a:t>
            </a:r>
            <a:endParaRPr lang="zh-TW" altLang="en-US" sz="2800" dirty="0"/>
          </a:p>
        </p:txBody>
      </p:sp>
      <p:sp>
        <p:nvSpPr>
          <p:cNvPr id="8" name="向右箭號 7"/>
          <p:cNvSpPr/>
          <p:nvPr/>
        </p:nvSpPr>
        <p:spPr>
          <a:xfrm>
            <a:off x="3095815" y="3530444"/>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向右箭號 8"/>
          <p:cNvSpPr/>
          <p:nvPr/>
        </p:nvSpPr>
        <p:spPr>
          <a:xfrm>
            <a:off x="5951758" y="3540310"/>
            <a:ext cx="714688" cy="847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p:cNvSpPr txBox="1"/>
          <p:nvPr/>
        </p:nvSpPr>
        <p:spPr>
          <a:xfrm>
            <a:off x="6666447" y="3671695"/>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6" name="群組 5"/>
          <p:cNvGrpSpPr/>
          <p:nvPr/>
        </p:nvGrpSpPr>
        <p:grpSpPr>
          <a:xfrm>
            <a:off x="2462115" y="2538616"/>
            <a:ext cx="600084" cy="2625052"/>
            <a:chOff x="2462115" y="2538616"/>
            <a:chExt cx="600084" cy="2625052"/>
          </a:xfrm>
        </p:grpSpPr>
        <p:sp>
          <p:nvSpPr>
            <p:cNvPr id="12" name="矩形 11"/>
            <p:cNvSpPr/>
            <p:nvPr/>
          </p:nvSpPr>
          <p:spPr>
            <a:xfrm>
              <a:off x="2462115" y="253861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13" name="矩形 12"/>
            <p:cNvSpPr/>
            <p:nvPr/>
          </p:nvSpPr>
          <p:spPr>
            <a:xfrm>
              <a:off x="2530503" y="325630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4" name="矩形 13"/>
            <p:cNvSpPr/>
            <p:nvPr/>
          </p:nvSpPr>
          <p:spPr>
            <a:xfrm>
              <a:off x="2536321" y="26859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nvGraphicFramePr>
          <p:xfrm>
            <a:off x="2549020" y="2590730"/>
            <a:ext cx="325438" cy="461962"/>
          </p:xfrm>
          <a:graphic>
            <a:graphicData uri="http://schemas.openxmlformats.org/presentationml/2006/ole">
              <mc:AlternateContent xmlns:mc="http://schemas.openxmlformats.org/markup-compatibility/2006">
                <mc:Choice xmlns:v="urn:schemas-microsoft-com:vml" Requires="v">
                  <p:oleObj spid="_x0000_s9287" name="方程式" r:id="rId2" imgW="3657600" imgH="5181600" progId="Equation.3">
                    <p:embed/>
                  </p:oleObj>
                </mc:Choice>
                <mc:Fallback>
                  <p:oleObj name="方程式" r:id="rId2" imgW="3657600" imgH="5181600" progId="Equation.3">
                    <p:embed/>
                    <p:pic>
                      <p:nvPicPr>
                        <p:cNvPr id="0" name="Object 12"/>
                        <p:cNvPicPr>
                          <a:picLocks noChangeAspect="1" noChangeArrowheads="1"/>
                        </p:cNvPicPr>
                        <p:nvPr/>
                      </p:nvPicPr>
                      <p:blipFill>
                        <a:blip r:embed="rId3"/>
                        <a:srcRect/>
                        <a:stretch>
                          <a:fillRect/>
                        </a:stretch>
                      </p:blipFill>
                      <p:spPr bwMode="auto">
                        <a:xfrm>
                          <a:off x="2549020" y="2590730"/>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nvGraphicFramePr>
          <p:xfrm>
            <a:off x="2554316" y="3173459"/>
            <a:ext cx="352425" cy="461963"/>
          </p:xfrm>
          <a:graphic>
            <a:graphicData uri="http://schemas.openxmlformats.org/presentationml/2006/ole">
              <mc:AlternateContent xmlns:mc="http://schemas.openxmlformats.org/markup-compatibility/2006">
                <mc:Choice xmlns:v="urn:schemas-microsoft-com:vml" Requires="v">
                  <p:oleObj spid="_x0000_s9288" name="方程式" r:id="rId4" imgW="3962400" imgH="5181600" progId="Equation.3">
                    <p:embed/>
                  </p:oleObj>
                </mc:Choice>
                <mc:Fallback>
                  <p:oleObj name="方程式" r:id="rId4" imgW="3962400" imgH="5181600" progId="Equation.3">
                    <p:embed/>
                    <p:pic>
                      <p:nvPicPr>
                        <p:cNvPr id="0" name="Object 12"/>
                        <p:cNvPicPr>
                          <a:picLocks noChangeAspect="1" noChangeArrowheads="1"/>
                        </p:cNvPicPr>
                        <p:nvPr/>
                      </p:nvPicPr>
                      <p:blipFill>
                        <a:blip r:embed="rId5"/>
                        <a:srcRect/>
                        <a:stretch>
                          <a:fillRect/>
                        </a:stretch>
                      </p:blipFill>
                      <p:spPr bwMode="auto">
                        <a:xfrm>
                          <a:off x="2554316" y="3173459"/>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矩形 16"/>
            <p:cNvSpPr/>
            <p:nvPr/>
          </p:nvSpPr>
          <p:spPr>
            <a:xfrm>
              <a:off x="2540028" y="465406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8" name="Object 12"/>
            <p:cNvGraphicFramePr>
              <a:graphicFrameLocks noChangeAspect="1"/>
            </p:cNvGraphicFramePr>
            <p:nvPr/>
          </p:nvGraphicFramePr>
          <p:xfrm>
            <a:off x="2468105" y="4557299"/>
            <a:ext cx="544512" cy="488950"/>
          </p:xfrm>
          <a:graphic>
            <a:graphicData uri="http://schemas.openxmlformats.org/presentationml/2006/ole">
              <mc:AlternateContent xmlns:mc="http://schemas.openxmlformats.org/markup-compatibility/2006">
                <mc:Choice xmlns:v="urn:schemas-microsoft-com:vml" Requires="v">
                  <p:oleObj spid="_x0000_s9289" name="方程式" r:id="rId6" imgW="6096000" imgH="5486400" progId="Equation.3">
                    <p:embed/>
                  </p:oleObj>
                </mc:Choice>
                <mc:Fallback>
                  <p:oleObj name="方程式" r:id="rId6" imgW="6096000" imgH="5486400" progId="Equation.3">
                    <p:embed/>
                    <p:pic>
                      <p:nvPicPr>
                        <p:cNvPr id="0" name="Object 12"/>
                        <p:cNvPicPr>
                          <a:picLocks noChangeAspect="1" noChangeArrowheads="1"/>
                        </p:cNvPicPr>
                        <p:nvPr/>
                      </p:nvPicPr>
                      <p:blipFill>
                        <a:blip r:embed="rId7"/>
                        <a:srcRect/>
                        <a:stretch>
                          <a:fillRect/>
                        </a:stretch>
                      </p:blipFill>
                      <p:spPr bwMode="auto">
                        <a:xfrm>
                          <a:off x="2468105" y="4557299"/>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文字方塊 18"/>
            <p:cNvSpPr txBox="1"/>
            <p:nvPr/>
          </p:nvSpPr>
          <p:spPr>
            <a:xfrm rot="5400000">
              <a:off x="2415960" y="393900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20" name="群組 19"/>
          <p:cNvGrpSpPr/>
          <p:nvPr/>
        </p:nvGrpSpPr>
        <p:grpSpPr>
          <a:xfrm>
            <a:off x="6789662" y="2501358"/>
            <a:ext cx="642352" cy="2642877"/>
            <a:chOff x="7142066" y="1987121"/>
            <a:chExt cx="642352" cy="2642877"/>
          </a:xfrm>
        </p:grpSpPr>
        <p:sp>
          <p:nvSpPr>
            <p:cNvPr id="21" name="矩形 20"/>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22" name="文字方塊 21"/>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23" name="文字方塊 22"/>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24" name="文字方塊 23"/>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25" name="文字方塊 24"/>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26" name="文字方塊 25"/>
          <p:cNvSpPr txBox="1"/>
          <p:nvPr/>
        </p:nvSpPr>
        <p:spPr>
          <a:xfrm>
            <a:off x="7460863" y="2572114"/>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27" name="文字方塊 26"/>
          <p:cNvSpPr txBox="1"/>
          <p:nvPr/>
        </p:nvSpPr>
        <p:spPr>
          <a:xfrm>
            <a:off x="7468172" y="3353396"/>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28" name="文字方塊 27"/>
          <p:cNvSpPr txBox="1"/>
          <p:nvPr/>
        </p:nvSpPr>
        <p:spPr>
          <a:xfrm>
            <a:off x="7468172" y="4627365"/>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30" name="文字方塊 29"/>
          <p:cNvSpPr txBox="1"/>
          <p:nvPr/>
        </p:nvSpPr>
        <p:spPr>
          <a:xfrm rot="5400000">
            <a:off x="7600867" y="40101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 name="文字方塊 10"/>
          <p:cNvSpPr txBox="1"/>
          <p:nvPr/>
        </p:nvSpPr>
        <p:spPr>
          <a:xfrm>
            <a:off x="3408956" y="4728735"/>
            <a:ext cx="2932815" cy="830997"/>
          </a:xfrm>
          <a:prstGeom prst="rect">
            <a:avLst/>
          </a:prstGeom>
          <a:noFill/>
        </p:spPr>
        <p:txBody>
          <a:bodyPr wrap="square" rtlCol="0">
            <a:spAutoFit/>
          </a:bodyPr>
          <a:lstStyle/>
          <a:p>
            <a:pPr algn="ctr"/>
            <a:r>
              <a:rPr lang="en-US" altLang="zh-TW" sz="2400" dirty="0"/>
              <a:t>What is needed is a function ……</a:t>
            </a:r>
            <a:endParaRPr lang="zh-TW" altLang="en-US" sz="2400" dirty="0"/>
          </a:p>
        </p:txBody>
      </p:sp>
      <p:sp>
        <p:nvSpPr>
          <p:cNvPr id="31" name="文字方塊 30"/>
          <p:cNvSpPr txBox="1"/>
          <p:nvPr/>
        </p:nvSpPr>
        <p:spPr>
          <a:xfrm>
            <a:off x="1668125" y="5484126"/>
            <a:ext cx="2086705" cy="830997"/>
          </a:xfrm>
          <a:prstGeom prst="rect">
            <a:avLst/>
          </a:prstGeom>
          <a:noFill/>
        </p:spPr>
        <p:txBody>
          <a:bodyPr wrap="square" rtlCol="0">
            <a:spAutoFit/>
          </a:bodyPr>
          <a:lstStyle/>
          <a:p>
            <a:pPr algn="ctr"/>
            <a:r>
              <a:rPr lang="en-US" altLang="zh-TW" sz="2400" dirty="0"/>
              <a:t>Input: </a:t>
            </a:r>
            <a:endParaRPr lang="en-US" altLang="zh-TW" sz="2400" dirty="0"/>
          </a:p>
          <a:p>
            <a:pPr algn="ctr"/>
            <a:r>
              <a:rPr lang="en-US" altLang="zh-TW" sz="2400" dirty="0"/>
              <a:t>256-dim vector</a:t>
            </a:r>
            <a:endParaRPr lang="zh-TW" altLang="en-US" sz="2400" dirty="0"/>
          </a:p>
        </p:txBody>
      </p:sp>
      <p:sp>
        <p:nvSpPr>
          <p:cNvPr id="33" name="文字方塊 32"/>
          <p:cNvSpPr txBox="1"/>
          <p:nvPr/>
        </p:nvSpPr>
        <p:spPr>
          <a:xfrm>
            <a:off x="5962262" y="5494979"/>
            <a:ext cx="2153750" cy="830997"/>
          </a:xfrm>
          <a:prstGeom prst="rect">
            <a:avLst/>
          </a:prstGeom>
          <a:noFill/>
        </p:spPr>
        <p:txBody>
          <a:bodyPr wrap="square" rtlCol="0">
            <a:spAutoFit/>
          </a:bodyPr>
          <a:lstStyle/>
          <a:p>
            <a:pPr algn="ctr"/>
            <a:r>
              <a:rPr lang="en-US" altLang="zh-TW" sz="2400" dirty="0"/>
              <a:t>output: </a:t>
            </a:r>
            <a:endParaRPr lang="en-US" altLang="zh-TW" sz="2400" dirty="0"/>
          </a:p>
          <a:p>
            <a:pPr algn="ctr"/>
            <a:r>
              <a:rPr lang="en-US" altLang="zh-TW" sz="2400" dirty="0"/>
              <a:t>10-dim vector</a:t>
            </a:r>
            <a:endParaRPr lang="zh-TW" altLang="en-US" sz="2400" dirty="0"/>
          </a:p>
        </p:txBody>
      </p:sp>
      <p:sp>
        <p:nvSpPr>
          <p:cNvPr id="32" name="文字方塊 31"/>
          <p:cNvSpPr txBox="1"/>
          <p:nvPr/>
        </p:nvSpPr>
        <p:spPr>
          <a:xfrm>
            <a:off x="4074432" y="3530444"/>
            <a:ext cx="1609082"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a:t>
            </a:r>
            <a:endParaRPr lang="en-US" altLang="zh-TW" sz="2800" dirty="0"/>
          </a:p>
          <a:p>
            <a:pPr algn="ctr"/>
            <a:r>
              <a:rPr lang="en-US" altLang="zh-TW" sz="2800" dirty="0"/>
              <a:t>Network</a:t>
            </a:r>
            <a:endParaRPr lang="zh-TW" altLang="en-US" sz="2800" dirty="0"/>
          </a:p>
        </p:txBody>
      </p:sp>
      <p:sp>
        <p:nvSpPr>
          <p:cNvPr id="4" name="灯片编号占位符 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7" grpId="0" bldLvl="0" animBg="1"/>
      <p:bldP spid="28" grpId="0" bldLvl="0" animBg="1"/>
      <p:bldP spid="30" grpId="0"/>
      <p:bldP spid="11" grpId="0"/>
      <p:bldP spid="31" grpId="0"/>
      <p:bldP spid="33" grpId="0"/>
      <p:bldP spid="32"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圖片 106"/>
          <p:cNvPicPr>
            <a:picLocks noChangeAspect="1"/>
          </p:cNvPicPr>
          <p:nvPr/>
        </p:nvPicPr>
        <p:blipFill>
          <a:blip r:embed="rId1"/>
          <a:stretch>
            <a:fillRect/>
          </a:stretch>
        </p:blipFill>
        <p:spPr>
          <a:xfrm>
            <a:off x="152795" y="2880668"/>
            <a:ext cx="1602442" cy="1592235"/>
          </a:xfrm>
          <a:prstGeom prst="rect">
            <a:avLst/>
          </a:prstGeom>
        </p:spPr>
      </p:pic>
      <p:sp>
        <p:nvSpPr>
          <p:cNvPr id="64" name="文字方塊 63"/>
          <p:cNvSpPr txBox="1"/>
          <p:nvPr/>
        </p:nvSpPr>
        <p:spPr>
          <a:xfrm>
            <a:off x="5837170" y="4824499"/>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2883916" y="5172079"/>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3844836" y="3524807"/>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21462" y="2252513"/>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20750" y="4829478"/>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Example Application</a:t>
            </a:r>
            <a:endParaRPr lang="zh-TW" altLang="en-US" dirty="0"/>
          </a:p>
        </p:txBody>
      </p:sp>
      <p:sp>
        <p:nvSpPr>
          <p:cNvPr id="7" name="文字方塊 6"/>
          <p:cNvSpPr txBox="1"/>
          <p:nvPr/>
        </p:nvSpPr>
        <p:spPr>
          <a:xfrm>
            <a:off x="993976" y="1770729"/>
            <a:ext cx="1134648" cy="461665"/>
          </a:xfrm>
          <a:prstGeom prst="rect">
            <a:avLst/>
          </a:prstGeom>
          <a:noFill/>
        </p:spPr>
        <p:txBody>
          <a:bodyPr wrap="square" rtlCol="0">
            <a:spAutoFit/>
          </a:bodyPr>
          <a:lstStyle/>
          <a:p>
            <a:pPr algn="ctr"/>
            <a:r>
              <a:rPr lang="en-US" altLang="zh-TW" sz="2400" dirty="0"/>
              <a:t>Input</a:t>
            </a:r>
            <a:endParaRPr lang="en-US" altLang="zh-TW" sz="2400" dirty="0"/>
          </a:p>
        </p:txBody>
      </p:sp>
      <p:sp>
        <p:nvSpPr>
          <p:cNvPr id="8" name="文字方塊 7"/>
          <p:cNvSpPr txBox="1"/>
          <p:nvPr/>
        </p:nvSpPr>
        <p:spPr>
          <a:xfrm>
            <a:off x="7138018" y="1770729"/>
            <a:ext cx="1134648" cy="461665"/>
          </a:xfrm>
          <a:prstGeom prst="rect">
            <a:avLst/>
          </a:prstGeom>
          <a:noFill/>
        </p:spPr>
        <p:txBody>
          <a:bodyPr wrap="square" rtlCol="0">
            <a:spAutoFit/>
          </a:bodyPr>
          <a:lstStyle/>
          <a:p>
            <a:pPr algn="ctr"/>
            <a:r>
              <a:rPr lang="en-US" altLang="zh-TW" sz="2400" dirty="0"/>
              <a:t>Output</a:t>
            </a:r>
            <a:endParaRPr lang="en-US" altLang="zh-TW" sz="2400" dirty="0"/>
          </a:p>
        </p:txBody>
      </p:sp>
      <p:cxnSp>
        <p:nvCxnSpPr>
          <p:cNvPr id="11" name="直線單箭頭接點 10"/>
          <p:cNvCxnSpPr/>
          <p:nvPr/>
        </p:nvCxnSpPr>
        <p:spPr>
          <a:xfrm>
            <a:off x="6433736" y="3273292"/>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543052" y="4519182"/>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09852" y="2494489"/>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89850" y="297020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395668" y="2399877"/>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1408367" y="2304627"/>
          <a:ext cx="325438" cy="461962"/>
        </p:xfrm>
        <a:graphic>
          <a:graphicData uri="http://schemas.openxmlformats.org/presentationml/2006/ole">
            <mc:AlternateContent xmlns:mc="http://schemas.openxmlformats.org/markup-compatibility/2006">
              <mc:Choice xmlns:v="urn:schemas-microsoft-com:vml" Requires="v">
                <p:oleObj spid="_x0000_s10311" name="方程式" r:id="rId2" imgW="3657600" imgH="5181600" progId="Equation.3">
                  <p:embed/>
                </p:oleObj>
              </mc:Choice>
              <mc:Fallback>
                <p:oleObj name="方程式" r:id="rId2" imgW="3657600" imgH="5181600" progId="Equation.3">
                  <p:embed/>
                  <p:pic>
                    <p:nvPicPr>
                      <p:cNvPr id="0" name="Object 12"/>
                      <p:cNvPicPr>
                        <a:picLocks noChangeAspect="1" noChangeArrowheads="1"/>
                      </p:cNvPicPr>
                      <p:nvPr/>
                    </p:nvPicPr>
                    <p:blipFill>
                      <a:blip r:embed="rId3"/>
                      <a:srcRect/>
                      <a:stretch>
                        <a:fillRect/>
                      </a:stretch>
                    </p:blipFill>
                    <p:spPr bwMode="auto">
                      <a:xfrm>
                        <a:off x="1408367" y="2304627"/>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nvGraphicFramePr>
        <p:xfrm>
          <a:off x="1413663" y="2887356"/>
          <a:ext cx="352425" cy="461963"/>
        </p:xfrm>
        <a:graphic>
          <a:graphicData uri="http://schemas.openxmlformats.org/presentationml/2006/ole">
            <mc:AlternateContent xmlns:mc="http://schemas.openxmlformats.org/markup-compatibility/2006">
              <mc:Choice xmlns:v="urn:schemas-microsoft-com:vml" Requires="v">
                <p:oleObj spid="_x0000_s10312" name="方程式" r:id="rId4" imgW="3962400" imgH="5181600" progId="Equation.3">
                  <p:embed/>
                </p:oleObj>
              </mc:Choice>
              <mc:Fallback>
                <p:oleObj name="方程式" r:id="rId4" imgW="3962400" imgH="5181600" progId="Equation.3">
                  <p:embed/>
                  <p:pic>
                    <p:nvPicPr>
                      <p:cNvPr id="0" name="Object 12"/>
                      <p:cNvPicPr>
                        <a:picLocks noChangeAspect="1" noChangeArrowheads="1"/>
                      </p:cNvPicPr>
                      <p:nvPr/>
                    </p:nvPicPr>
                    <p:blipFill>
                      <a:blip r:embed="rId5"/>
                      <a:srcRect/>
                      <a:stretch>
                        <a:fillRect/>
                      </a:stretch>
                    </p:blipFill>
                    <p:spPr bwMode="auto">
                      <a:xfrm>
                        <a:off x="1413663" y="2887356"/>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332137" y="1770729"/>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1399375" y="43679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nvGraphicFramePr>
        <p:xfrm>
          <a:off x="1397000" y="4271963"/>
          <a:ext cx="407988" cy="488950"/>
        </p:xfrm>
        <a:graphic>
          <a:graphicData uri="http://schemas.openxmlformats.org/presentationml/2006/ole">
            <mc:AlternateContent xmlns:mc="http://schemas.openxmlformats.org/markup-compatibility/2006">
              <mc:Choice xmlns:v="urn:schemas-microsoft-com:vml" Requires="v">
                <p:oleObj spid="_x0000_s10313" name="方程式" r:id="rId6" imgW="4572000" imgH="5486400" progId="Equation.3">
                  <p:embed/>
                </p:oleObj>
              </mc:Choice>
              <mc:Fallback>
                <p:oleObj name="方程式" r:id="rId6" imgW="4572000" imgH="5486400" progId="Equation.3">
                  <p:embed/>
                  <p:pic>
                    <p:nvPicPr>
                      <p:cNvPr id="0" name="Object 12"/>
                      <p:cNvPicPr>
                        <a:picLocks noChangeAspect="1" noChangeArrowheads="1"/>
                      </p:cNvPicPr>
                      <p:nvPr/>
                    </p:nvPicPr>
                    <p:blipFill>
                      <a:blip r:embed="rId7"/>
                      <a:srcRect/>
                      <a:stretch>
                        <a:fillRect/>
                      </a:stretch>
                    </p:blipFill>
                    <p:spPr bwMode="auto">
                      <a:xfrm>
                        <a:off x="1397000" y="4271963"/>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275307" y="3652905"/>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3657035" y="1770729"/>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5868381" y="1770729"/>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4600123" y="219186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4607072" y="2952849"/>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4636088" y="4168184"/>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3166542" y="2522953"/>
            <a:ext cx="753037" cy="2013721"/>
            <a:chOff x="3166542" y="2522953"/>
            <a:chExt cx="753037" cy="2013721"/>
          </a:xfrm>
        </p:grpSpPr>
        <p:cxnSp>
          <p:nvCxnSpPr>
            <p:cNvPr id="36" name="直線單箭頭接點 35"/>
            <p:cNvCxnSpPr>
              <a:stCxn id="18" idx="6"/>
              <a:endCxn id="25" idx="2"/>
            </p:cNvCxnSpPr>
            <p:nvPr/>
          </p:nvCxnSpPr>
          <p:spPr>
            <a:xfrm>
              <a:off x="3175833"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78175"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75833"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75833"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78175"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66542"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66542"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742275" y="2522953"/>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738568" y="2571327"/>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738568" y="2571327"/>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766088" y="2522953"/>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732750" y="3141656"/>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732750" y="3141656"/>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04247" y="2522953"/>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777878" y="3301523"/>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777878" y="4516129"/>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群組 81"/>
          <p:cNvGrpSpPr/>
          <p:nvPr/>
        </p:nvGrpSpPr>
        <p:grpSpPr>
          <a:xfrm>
            <a:off x="5357094" y="2515814"/>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2263612" y="1770729"/>
            <a:ext cx="4874405" cy="38847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4" name="文字方塊 83"/>
          <p:cNvSpPr txBox="1"/>
          <p:nvPr/>
        </p:nvSpPr>
        <p:spPr>
          <a:xfrm>
            <a:off x="7339971" y="3407164"/>
            <a:ext cx="721324" cy="584775"/>
          </a:xfrm>
          <a:prstGeom prst="rect">
            <a:avLst/>
          </a:prstGeom>
          <a:noFill/>
        </p:spPr>
        <p:txBody>
          <a:bodyPr wrap="square" rtlCol="0">
            <a:spAutoFit/>
          </a:bodyPr>
          <a:lstStyle/>
          <a:p>
            <a:r>
              <a:rPr lang="en-US" altLang="zh-TW" sz="3200" dirty="0"/>
              <a:t>“2”</a:t>
            </a:r>
            <a:endParaRPr lang="zh-TW" altLang="en-US" sz="3200" dirty="0"/>
          </a:p>
        </p:txBody>
      </p:sp>
      <p:grpSp>
        <p:nvGrpSpPr>
          <p:cNvPr id="85" name="群組 84"/>
          <p:cNvGrpSpPr/>
          <p:nvPr/>
        </p:nvGrpSpPr>
        <p:grpSpPr>
          <a:xfrm>
            <a:off x="7463186" y="2236827"/>
            <a:ext cx="642352" cy="2642877"/>
            <a:chOff x="7142066" y="1987121"/>
            <a:chExt cx="642352" cy="2642877"/>
          </a:xfrm>
        </p:grpSpPr>
        <p:sp>
          <p:nvSpPr>
            <p:cNvPr id="86" name="矩形 85"/>
            <p:cNvSpPr/>
            <p:nvPr/>
          </p:nvSpPr>
          <p:spPr>
            <a:xfrm>
              <a:off x="7142066" y="2004946"/>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87" name="文字方塊 86"/>
            <p:cNvSpPr txBox="1"/>
            <p:nvPr/>
          </p:nvSpPr>
          <p:spPr>
            <a:xfrm rot="5400000">
              <a:off x="7084256" y="350594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8" name="文字方塊 87"/>
            <p:cNvSpPr txBox="1"/>
            <p:nvPr/>
          </p:nvSpPr>
          <p:spPr>
            <a:xfrm>
              <a:off x="7153349" y="1987121"/>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89" name="文字方塊 88"/>
            <p:cNvSpPr txBox="1"/>
            <p:nvPr/>
          </p:nvSpPr>
          <p:spPr>
            <a:xfrm>
              <a:off x="7142066" y="2785341"/>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0" name="文字方塊 89"/>
            <p:cNvSpPr txBox="1"/>
            <p:nvPr/>
          </p:nvSpPr>
          <p:spPr>
            <a:xfrm>
              <a:off x="7142066" y="4051573"/>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grpSp>
      <p:sp>
        <p:nvSpPr>
          <p:cNvPr id="91" name="文字方塊 90"/>
          <p:cNvSpPr txBox="1"/>
          <p:nvPr/>
        </p:nvSpPr>
        <p:spPr>
          <a:xfrm>
            <a:off x="8134387" y="2307583"/>
            <a:ext cx="86163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1</a:t>
            </a:r>
            <a:endParaRPr lang="zh-TW" altLang="en-US" sz="2400" dirty="0"/>
          </a:p>
        </p:txBody>
      </p:sp>
      <p:sp>
        <p:nvSpPr>
          <p:cNvPr id="92" name="文字方塊 91"/>
          <p:cNvSpPr txBox="1"/>
          <p:nvPr/>
        </p:nvSpPr>
        <p:spPr>
          <a:xfrm>
            <a:off x="8141696" y="3088865"/>
            <a:ext cx="847013"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2</a:t>
            </a:r>
            <a:endParaRPr lang="zh-TW" altLang="en-US" sz="2400" dirty="0"/>
          </a:p>
        </p:txBody>
      </p:sp>
      <p:sp>
        <p:nvSpPr>
          <p:cNvPr id="93" name="文字方塊 92"/>
          <p:cNvSpPr txBox="1"/>
          <p:nvPr/>
        </p:nvSpPr>
        <p:spPr>
          <a:xfrm>
            <a:off x="8141696" y="4362834"/>
            <a:ext cx="834766" cy="46166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400" dirty="0"/>
              <a:t>is 0</a:t>
            </a:r>
            <a:endParaRPr lang="zh-TW" altLang="en-US" sz="2400" dirty="0"/>
          </a:p>
        </p:txBody>
      </p:sp>
      <p:sp>
        <p:nvSpPr>
          <p:cNvPr id="94" name="文字方塊 93"/>
          <p:cNvSpPr txBox="1"/>
          <p:nvPr/>
        </p:nvSpPr>
        <p:spPr>
          <a:xfrm rot="5400000">
            <a:off x="8274391" y="3745631"/>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83" name="文字方塊 82"/>
          <p:cNvSpPr txBox="1"/>
          <p:nvPr/>
        </p:nvSpPr>
        <p:spPr>
          <a:xfrm>
            <a:off x="2417274" y="2975930"/>
            <a:ext cx="4608618"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A function set containing the candidates for </a:t>
            </a:r>
            <a:endParaRPr lang="en-US" altLang="zh-TW" sz="2800" dirty="0"/>
          </a:p>
          <a:p>
            <a:pPr algn="ctr"/>
            <a:r>
              <a:rPr lang="en-US" altLang="zh-TW" sz="2800" dirty="0"/>
              <a:t>Handwriting Digit Recognition</a:t>
            </a:r>
            <a:endParaRPr lang="zh-TW" altLang="en-US" sz="2800" dirty="0"/>
          </a:p>
        </p:txBody>
      </p:sp>
      <p:sp>
        <p:nvSpPr>
          <p:cNvPr id="56" name="文字方塊 55"/>
          <p:cNvSpPr txBox="1"/>
          <p:nvPr/>
        </p:nvSpPr>
        <p:spPr>
          <a:xfrm>
            <a:off x="1393757" y="5761357"/>
            <a:ext cx="6625955" cy="954107"/>
          </a:xfrm>
          <a:prstGeom prst="rect">
            <a:avLst/>
          </a:prstGeom>
          <a:noFill/>
        </p:spPr>
        <p:txBody>
          <a:bodyPr wrap="square" rtlCol="0">
            <a:spAutoFit/>
          </a:bodyPr>
          <a:lstStyle/>
          <a:p>
            <a:r>
              <a:rPr lang="en-US" altLang="zh-TW" sz="2800" dirty="0">
                <a:solidFill>
                  <a:srgbClr val="FF0000"/>
                </a:solidFill>
              </a:rPr>
              <a:t>You need to decide the network structure to let a good function in your function set.</a:t>
            </a:r>
            <a:endParaRPr lang="zh-TW" altLang="en-US" sz="2800" dirty="0">
              <a:solidFill>
                <a:srgbClr val="FF0000"/>
              </a:solidFill>
            </a:endParaRPr>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1" grpId="0" bldLvl="0" animBg="1"/>
      <p:bldP spid="92" grpId="0" bldLvl="0" animBg="1"/>
      <p:bldP spid="93" grpId="0" bldLvl="0" animBg="1"/>
      <p:bldP spid="94" grpId="0"/>
      <p:bldP spid="83" grpId="0" bldLvl="0" animBg="1"/>
      <p:bldP spid="5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FAQ</a:t>
            </a:r>
            <a:endParaRPr sz="3600" b="1" kern="0" spc="-5" dirty="0">
              <a:solidFill>
                <a:srgbClr val="00294D"/>
              </a:solidFill>
              <a:latin typeface="Calibri" panose="020F0502020204030204"/>
              <a:cs typeface="Calibri" panose="020F0502020204030204"/>
            </a:endParaRPr>
          </a:p>
        </p:txBody>
      </p:sp>
      <p:sp>
        <p:nvSpPr>
          <p:cNvPr id="3" name="內容版面配置區 2"/>
          <p:cNvSpPr>
            <a:spLocks noGrp="1"/>
          </p:cNvSpPr>
          <p:nvPr>
            <p:ph idx="1"/>
          </p:nvPr>
        </p:nvSpPr>
        <p:spPr/>
        <p:txBody>
          <a:bodyPr/>
          <a:lstStyle/>
          <a:p>
            <a:endParaRPr lang="en-US" altLang="zh-TW" dirty="0"/>
          </a:p>
          <a:p>
            <a:endParaRPr lang="en-US" altLang="zh-TW" dirty="0"/>
          </a:p>
          <a:p>
            <a:r>
              <a:rPr lang="en-US" altLang="zh-TW" dirty="0"/>
              <a:t>Q: How many layers? How many neurons for each layer?</a:t>
            </a:r>
            <a:endParaRPr lang="zh-TW" altLang="en-US" dirty="0"/>
          </a:p>
          <a:p>
            <a:endParaRPr lang="en-US" altLang="zh-TW" dirty="0"/>
          </a:p>
          <a:p>
            <a:r>
              <a:rPr lang="en-US" altLang="zh-TW" dirty="0"/>
              <a:t>Q: Can the structure be automatically determined?</a:t>
            </a:r>
            <a:endParaRPr lang="en-US" altLang="zh-TW" dirty="0"/>
          </a:p>
          <a:p>
            <a:pPr lvl="1"/>
            <a:r>
              <a:rPr lang="en-US" altLang="zh-TW" dirty="0"/>
              <a:t>E.g. Evolutionary Artificial Neural Networks</a:t>
            </a:r>
            <a:endParaRPr lang="en-US" altLang="zh-TW" dirty="0"/>
          </a:p>
          <a:p>
            <a:r>
              <a:rPr lang="en-US" altLang="zh-TW" dirty="0"/>
              <a:t>Q: Can we design the network structure?</a:t>
            </a:r>
            <a:endParaRPr lang="zh-TW" altLang="en-US" dirty="0"/>
          </a:p>
          <a:p>
            <a:endParaRPr lang="zh-TW" altLang="en-US" dirty="0"/>
          </a:p>
          <a:p>
            <a:endParaRPr lang="zh-TW" altLang="en-US" dirty="0"/>
          </a:p>
        </p:txBody>
      </p:sp>
      <p:pic>
        <p:nvPicPr>
          <p:cNvPr id="6" name="圖片 5"/>
          <p:cNvPicPr>
            <a:picLocks noChangeAspect="1"/>
          </p:cNvPicPr>
          <p:nvPr/>
        </p:nvPicPr>
        <p:blipFill>
          <a:blip r:embed="rId1"/>
          <a:stretch>
            <a:fillRect/>
          </a:stretch>
        </p:blipFill>
        <p:spPr>
          <a:xfrm>
            <a:off x="4060061" y="222703"/>
            <a:ext cx="4455289" cy="2433411"/>
          </a:xfrm>
          <a:prstGeom prst="rect">
            <a:avLst/>
          </a:prstGeom>
        </p:spPr>
      </p:pic>
      <p:grpSp>
        <p:nvGrpSpPr>
          <p:cNvPr id="5" name="群組 4"/>
          <p:cNvGrpSpPr/>
          <p:nvPr/>
        </p:nvGrpSpPr>
        <p:grpSpPr>
          <a:xfrm>
            <a:off x="2315834" y="3501469"/>
            <a:ext cx="5731531" cy="557881"/>
            <a:chOff x="1729539" y="2853872"/>
            <a:chExt cx="5731531" cy="557881"/>
          </a:xfrm>
        </p:grpSpPr>
        <p:sp>
          <p:nvSpPr>
            <p:cNvPr id="7" name="文字方塊 6"/>
            <p:cNvSpPr txBox="1"/>
            <p:nvPr/>
          </p:nvSpPr>
          <p:spPr>
            <a:xfrm>
              <a:off x="1729539" y="2888533"/>
              <a:ext cx="2446855" cy="52322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800" dirty="0"/>
                <a:t>Trial and Error</a:t>
              </a:r>
              <a:endParaRPr lang="zh-TW" altLang="en-US" sz="2800" dirty="0"/>
            </a:p>
          </p:txBody>
        </p:sp>
        <p:sp>
          <p:nvSpPr>
            <p:cNvPr id="8" name="文字方塊 7"/>
            <p:cNvSpPr txBox="1"/>
            <p:nvPr/>
          </p:nvSpPr>
          <p:spPr>
            <a:xfrm>
              <a:off x="5014215" y="2882998"/>
              <a:ext cx="2446855"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altLang="zh-TW" sz="2800" dirty="0"/>
                <a:t>Intuition</a:t>
              </a:r>
              <a:endParaRPr lang="zh-TW" altLang="en-US" sz="2800" dirty="0"/>
            </a:p>
          </p:txBody>
        </p:sp>
        <p:sp>
          <p:nvSpPr>
            <p:cNvPr id="9" name="文字方塊 8"/>
            <p:cNvSpPr txBox="1"/>
            <p:nvPr/>
          </p:nvSpPr>
          <p:spPr>
            <a:xfrm>
              <a:off x="4244315" y="2853872"/>
              <a:ext cx="688705"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10" name="文字方塊 9"/>
          <p:cNvSpPr txBox="1"/>
          <p:nvPr/>
        </p:nvSpPr>
        <p:spPr>
          <a:xfrm>
            <a:off x="2315834" y="5796105"/>
            <a:ext cx="5731531" cy="523220"/>
          </a:xfrm>
          <a:prstGeom prst="rect">
            <a:avLst/>
          </a:prstGeom>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altLang="zh-TW" sz="2800" dirty="0"/>
              <a:t>Convolutional Neural Network (CNN)</a:t>
            </a:r>
            <a:endParaRPr lang="zh-TW" altLang="en-US" sz="2800" dirty="0"/>
          </a:p>
        </p:txBody>
      </p:sp>
      <p:sp>
        <p:nvSpPr>
          <p:cNvPr id="4" name="灯片编号占位符 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Three Steps for Deep Learning</a:t>
            </a:r>
            <a:endParaRPr sz="3600" b="1" kern="0" spc="-5" dirty="0">
              <a:solidFill>
                <a:srgbClr val="00294D"/>
              </a:solidFill>
              <a:latin typeface="Calibri" panose="020F0502020204030204"/>
              <a:cs typeface="Calibri" panose="020F0502020204030204"/>
            </a:endParaRPr>
          </a:p>
        </p:txBody>
      </p:sp>
      <p:pic>
        <p:nvPicPr>
          <p:cNvPr id="9" name="Picture 2" descr="http://cdc.tencent.com/wp-content/uploads/2011/03/banner1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506"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85011" y="3752284"/>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3442138" y="1902673"/>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endParaRPr lang="en-US" altLang="zh-TW" sz="2800" dirty="0"/>
          </a:p>
          <a:p>
            <a:pPr algn="ctr"/>
            <a:r>
              <a:rPr lang="en-US" altLang="zh-TW" sz="2800" dirty="0"/>
              <a:t>Network</a:t>
            </a:r>
            <a:endParaRPr lang="zh-TW" altLang="en-US" sz="28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Loss for an Example</a:t>
            </a:r>
            <a:endParaRPr sz="3600" b="1" kern="0" spc="-5" dirty="0">
              <a:solidFill>
                <a:srgbClr val="00294D"/>
              </a:solidFill>
              <a:latin typeface="Calibri" panose="020F0502020204030204"/>
              <a:cs typeface="Calibri" panose="020F0502020204030204"/>
            </a:endParaRPr>
          </a:p>
        </p:txBody>
      </p:sp>
      <p:sp>
        <p:nvSpPr>
          <p:cNvPr id="34" name="矩形 33"/>
          <p:cNvSpPr/>
          <p:nvPr/>
        </p:nvSpPr>
        <p:spPr>
          <a:xfrm>
            <a:off x="5975178" y="265505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35" name="矩形 34"/>
          <p:cNvSpPr/>
          <p:nvPr/>
        </p:nvSpPr>
        <p:spPr>
          <a:xfrm>
            <a:off x="2817906" y="2642789"/>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0" name="矩形 39"/>
          <p:cNvSpPr/>
          <p:nvPr/>
        </p:nvSpPr>
        <p:spPr>
          <a:xfrm>
            <a:off x="1634803" y="2670430"/>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cxnSp>
        <p:nvCxnSpPr>
          <p:cNvPr id="43" name="直線單箭頭接點 42"/>
          <p:cNvCxnSpPr/>
          <p:nvPr/>
        </p:nvCxnSpPr>
        <p:spPr>
          <a:xfrm>
            <a:off x="5281458" y="3691209"/>
            <a:ext cx="6344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a:off x="5390774" y="4937099"/>
            <a:ext cx="5251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a:off x="5257574" y="2912406"/>
            <a:ext cx="658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703191" y="338812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47" name="矩形 46"/>
          <p:cNvSpPr/>
          <p:nvPr/>
        </p:nvSpPr>
        <p:spPr>
          <a:xfrm>
            <a:off x="1709009" y="281779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49" name="Object 12"/>
          <p:cNvGraphicFramePr>
            <a:graphicFrameLocks noChangeAspect="1"/>
          </p:cNvGraphicFramePr>
          <p:nvPr/>
        </p:nvGraphicFramePr>
        <p:xfrm>
          <a:off x="1721708" y="2722544"/>
          <a:ext cx="325438" cy="461962"/>
        </p:xfrm>
        <a:graphic>
          <a:graphicData uri="http://schemas.openxmlformats.org/presentationml/2006/ole">
            <mc:AlternateContent xmlns:mc="http://schemas.openxmlformats.org/markup-compatibility/2006">
              <mc:Choice xmlns:v="urn:schemas-microsoft-com:vml" Requires="v">
                <p:oleObj spid="_x0000_s18488" name="方程式" r:id="rId1" imgW="3657600" imgH="5181600" progId="Equation.3">
                  <p:embed/>
                </p:oleObj>
              </mc:Choice>
              <mc:Fallback>
                <p:oleObj name="方程式" r:id="rId1" imgW="3657600" imgH="5181600" progId="Equation.3">
                  <p:embed/>
                  <p:pic>
                    <p:nvPicPr>
                      <p:cNvPr id="0" name="Object 12"/>
                      <p:cNvPicPr>
                        <a:picLocks noChangeAspect="1" noChangeArrowheads="1"/>
                      </p:cNvPicPr>
                      <p:nvPr/>
                    </p:nvPicPr>
                    <p:blipFill>
                      <a:blip r:embed="rId2"/>
                      <a:srcRect/>
                      <a:stretch>
                        <a:fillRect/>
                      </a:stretch>
                    </p:blipFill>
                    <p:spPr bwMode="auto">
                      <a:xfrm>
                        <a:off x="1721708" y="2722544"/>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12"/>
          <p:cNvGraphicFramePr>
            <a:graphicFrameLocks noChangeAspect="1"/>
          </p:cNvGraphicFramePr>
          <p:nvPr/>
        </p:nvGraphicFramePr>
        <p:xfrm>
          <a:off x="1727004" y="3305273"/>
          <a:ext cx="352425" cy="461963"/>
        </p:xfrm>
        <a:graphic>
          <a:graphicData uri="http://schemas.openxmlformats.org/presentationml/2006/ole">
            <mc:AlternateContent xmlns:mc="http://schemas.openxmlformats.org/markup-compatibility/2006">
              <mc:Choice xmlns:v="urn:schemas-microsoft-com:vml" Requires="v">
                <p:oleObj spid="_x0000_s18489" name="方程式" r:id="rId3" imgW="3962400" imgH="5181600" progId="Equation.3">
                  <p:embed/>
                </p:oleObj>
              </mc:Choice>
              <mc:Fallback>
                <p:oleObj name="方程式" r:id="rId3" imgW="3962400" imgH="5181600" progId="Equation.3">
                  <p:embed/>
                  <p:pic>
                    <p:nvPicPr>
                      <p:cNvPr id="0" name="Object 12"/>
                      <p:cNvPicPr>
                        <a:picLocks noChangeAspect="1" noChangeArrowheads="1"/>
                      </p:cNvPicPr>
                      <p:nvPr/>
                    </p:nvPicPr>
                    <p:blipFill>
                      <a:blip r:embed="rId4"/>
                      <a:srcRect/>
                      <a:stretch>
                        <a:fillRect/>
                      </a:stretch>
                    </p:blipFill>
                    <p:spPr bwMode="auto">
                      <a:xfrm>
                        <a:off x="1727004" y="330527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橢圓 52"/>
          <p:cNvSpPr/>
          <p:nvPr/>
        </p:nvSpPr>
        <p:spPr>
          <a:xfrm>
            <a:off x="2915016" y="265379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4" name="橢圓 53"/>
          <p:cNvSpPr/>
          <p:nvPr/>
        </p:nvSpPr>
        <p:spPr>
          <a:xfrm>
            <a:off x="2917358" y="343236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5" name="橢圓 54"/>
          <p:cNvSpPr/>
          <p:nvPr/>
        </p:nvSpPr>
        <p:spPr>
          <a:xfrm>
            <a:off x="2905725" y="466037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6" name="文字方塊 55"/>
          <p:cNvSpPr txBox="1"/>
          <p:nvPr/>
        </p:nvSpPr>
        <p:spPr>
          <a:xfrm rot="5400000">
            <a:off x="2902978" y="408266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9" name="矩形 58"/>
          <p:cNvSpPr/>
          <p:nvPr/>
        </p:nvSpPr>
        <p:spPr>
          <a:xfrm>
            <a:off x="1712716" y="4785880"/>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62" name="Object 12"/>
          <p:cNvGraphicFramePr>
            <a:graphicFrameLocks noChangeAspect="1"/>
          </p:cNvGraphicFramePr>
          <p:nvPr/>
        </p:nvGraphicFramePr>
        <p:xfrm>
          <a:off x="1640793" y="4689113"/>
          <a:ext cx="544512" cy="488950"/>
        </p:xfrm>
        <a:graphic>
          <a:graphicData uri="http://schemas.openxmlformats.org/presentationml/2006/ole">
            <mc:AlternateContent xmlns:mc="http://schemas.openxmlformats.org/markup-compatibility/2006">
              <mc:Choice xmlns:v="urn:schemas-microsoft-com:vml" Requires="v">
                <p:oleObj spid="_x0000_s18490" name="方程式" r:id="rId5" imgW="6096000" imgH="5486400" progId="Equation.3">
                  <p:embed/>
                </p:oleObj>
              </mc:Choice>
              <mc:Fallback>
                <p:oleObj name="方程式" r:id="rId5" imgW="6096000" imgH="5486400" progId="Equation.3">
                  <p:embed/>
                  <p:pic>
                    <p:nvPicPr>
                      <p:cNvPr id="0" name="Object 12"/>
                      <p:cNvPicPr>
                        <a:picLocks noChangeAspect="1" noChangeArrowheads="1"/>
                      </p:cNvPicPr>
                      <p:nvPr/>
                    </p:nvPicPr>
                    <p:blipFill>
                      <a:blip r:embed="rId6"/>
                      <a:srcRect/>
                      <a:stretch>
                        <a:fillRect/>
                      </a:stretch>
                    </p:blipFill>
                    <p:spPr bwMode="auto">
                      <a:xfrm>
                        <a:off x="1640793" y="4689113"/>
                        <a:ext cx="544512"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文字方塊 62"/>
          <p:cNvSpPr txBox="1"/>
          <p:nvPr/>
        </p:nvSpPr>
        <p:spPr>
          <a:xfrm rot="5400000">
            <a:off x="1588648" y="4070822"/>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2" name="文字方塊 71"/>
          <p:cNvSpPr txBox="1"/>
          <p:nvPr/>
        </p:nvSpPr>
        <p:spPr>
          <a:xfrm>
            <a:off x="4142223" y="2595207"/>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3" name="文字方塊 72"/>
          <p:cNvSpPr txBox="1"/>
          <p:nvPr/>
        </p:nvSpPr>
        <p:spPr>
          <a:xfrm>
            <a:off x="4159846" y="338070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74" name="文字方塊 73"/>
          <p:cNvSpPr txBox="1"/>
          <p:nvPr/>
        </p:nvSpPr>
        <p:spPr>
          <a:xfrm>
            <a:off x="4172026" y="4636998"/>
            <a:ext cx="769257"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5" name="直線單箭頭接點 74"/>
          <p:cNvCxnSpPr>
            <a:stCxn id="53" idx="6"/>
          </p:cNvCxnSpPr>
          <p:nvPr/>
        </p:nvCxnSpPr>
        <p:spPr>
          <a:xfrm>
            <a:off x="3489174" y="2940870"/>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489174" y="3732622"/>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a:off x="3479883" y="4954591"/>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54" idx="6"/>
          </p:cNvCxnSpPr>
          <p:nvPr/>
        </p:nvCxnSpPr>
        <p:spPr>
          <a:xfrm flipV="1">
            <a:off x="3491516" y="2940870"/>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3" idx="6"/>
          </p:cNvCxnSpPr>
          <p:nvPr/>
        </p:nvCxnSpPr>
        <p:spPr>
          <a:xfrm>
            <a:off x="3489174" y="2940870"/>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a:stCxn id="53" idx="6"/>
          </p:cNvCxnSpPr>
          <p:nvPr/>
        </p:nvCxnSpPr>
        <p:spPr>
          <a:xfrm>
            <a:off x="3489174" y="2940870"/>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線單箭頭接點 80"/>
          <p:cNvCxnSpPr>
            <a:stCxn id="54" idx="6"/>
          </p:cNvCxnSpPr>
          <p:nvPr/>
        </p:nvCxnSpPr>
        <p:spPr>
          <a:xfrm>
            <a:off x="3491516" y="3719440"/>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55" idx="6"/>
          </p:cNvCxnSpPr>
          <p:nvPr/>
        </p:nvCxnSpPr>
        <p:spPr>
          <a:xfrm flipV="1">
            <a:off x="3479883" y="2940870"/>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stCxn id="55" idx="6"/>
          </p:cNvCxnSpPr>
          <p:nvPr/>
        </p:nvCxnSpPr>
        <p:spPr>
          <a:xfrm flipV="1">
            <a:off x="3479883" y="3719440"/>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53" idx="2"/>
          </p:cNvCxnSpPr>
          <p:nvPr/>
        </p:nvCxnSpPr>
        <p:spPr>
          <a:xfrm flipV="1">
            <a:off x="2055616" y="2940870"/>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47" idx="3"/>
            <a:endCxn id="54" idx="2"/>
          </p:cNvCxnSpPr>
          <p:nvPr/>
        </p:nvCxnSpPr>
        <p:spPr>
          <a:xfrm>
            <a:off x="2051909" y="2989244"/>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stCxn id="47" idx="3"/>
            <a:endCxn id="55" idx="2"/>
          </p:cNvCxnSpPr>
          <p:nvPr/>
        </p:nvCxnSpPr>
        <p:spPr>
          <a:xfrm>
            <a:off x="2051909" y="2989244"/>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52" idx="3"/>
            <a:endCxn id="53" idx="2"/>
          </p:cNvCxnSpPr>
          <p:nvPr/>
        </p:nvCxnSpPr>
        <p:spPr>
          <a:xfrm flipV="1">
            <a:off x="2079429" y="2940870"/>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stCxn id="46" idx="3"/>
            <a:endCxn id="54" idx="2"/>
          </p:cNvCxnSpPr>
          <p:nvPr/>
        </p:nvCxnSpPr>
        <p:spPr>
          <a:xfrm>
            <a:off x="2046091" y="3559573"/>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stCxn id="46" idx="3"/>
            <a:endCxn id="55" idx="2"/>
          </p:cNvCxnSpPr>
          <p:nvPr/>
        </p:nvCxnSpPr>
        <p:spPr>
          <a:xfrm>
            <a:off x="2046091" y="3559573"/>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62" idx="3"/>
            <a:endCxn id="53" idx="2"/>
          </p:cNvCxnSpPr>
          <p:nvPr/>
        </p:nvCxnSpPr>
        <p:spPr>
          <a:xfrm flipV="1">
            <a:off x="2117588" y="2940870"/>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62" idx="3"/>
            <a:endCxn id="54" idx="2"/>
          </p:cNvCxnSpPr>
          <p:nvPr/>
        </p:nvCxnSpPr>
        <p:spPr>
          <a:xfrm flipV="1">
            <a:off x="2091219" y="3719440"/>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62" idx="3"/>
            <a:endCxn id="55" idx="2"/>
          </p:cNvCxnSpPr>
          <p:nvPr/>
        </p:nvCxnSpPr>
        <p:spPr>
          <a:xfrm>
            <a:off x="2091219" y="4934046"/>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文字方塊 92"/>
          <p:cNvSpPr txBox="1"/>
          <p:nvPr/>
        </p:nvSpPr>
        <p:spPr>
          <a:xfrm rot="5400000">
            <a:off x="5917368" y="415604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94" name="文字方塊 93"/>
          <p:cNvSpPr txBox="1"/>
          <p:nvPr/>
        </p:nvSpPr>
        <p:spPr>
          <a:xfrm>
            <a:off x="5986461" y="2637225"/>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95" name="文字方塊 94"/>
          <p:cNvSpPr txBox="1"/>
          <p:nvPr/>
        </p:nvSpPr>
        <p:spPr>
          <a:xfrm>
            <a:off x="6007559" y="3445534"/>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96" name="文字方塊 95"/>
          <p:cNvSpPr txBox="1"/>
          <p:nvPr/>
        </p:nvSpPr>
        <p:spPr>
          <a:xfrm>
            <a:off x="5975178" y="4701677"/>
            <a:ext cx="631069" cy="523220"/>
          </a:xfrm>
          <a:prstGeom prst="rect">
            <a:avLst/>
          </a:prstGeom>
          <a:noFill/>
        </p:spPr>
        <p:txBody>
          <a:bodyPr wrap="square" rtlCol="0">
            <a:spAutoFit/>
          </a:bodyPr>
          <a:lstStyle/>
          <a:p>
            <a:r>
              <a:rPr lang="en-US" altLang="zh-TW" sz="2800" dirty="0"/>
              <a:t>y</a:t>
            </a:r>
            <a:r>
              <a:rPr lang="en-US" altLang="zh-TW" sz="2800" baseline="-25000" dirty="0"/>
              <a:t>10</a:t>
            </a:r>
            <a:endParaRPr lang="zh-TW" altLang="en-US" sz="2800" baseline="-25000" dirty="0"/>
          </a:p>
        </p:txBody>
      </p:sp>
      <p:sp>
        <p:nvSpPr>
          <p:cNvPr id="9" name="文字方塊 8"/>
          <p:cNvSpPr txBox="1"/>
          <p:nvPr/>
        </p:nvSpPr>
        <p:spPr>
          <a:xfrm>
            <a:off x="3237500" y="3717467"/>
            <a:ext cx="65" cy="276999"/>
          </a:xfrm>
          <a:prstGeom prst="rect">
            <a:avLst/>
          </a:prstGeom>
          <a:noFill/>
        </p:spPr>
        <p:txBody>
          <a:bodyPr wrap="none" lIns="0" tIns="0" rIns="0" bIns="0" rtlCol="0">
            <a:spAutoFit/>
          </a:bodyPr>
          <a:lstStyle/>
          <a:p>
            <a:endParaRPr lang="zh-TW" altLang="en-US" dirty="0"/>
          </a:p>
        </p:txBody>
      </p:sp>
      <p:sp>
        <p:nvSpPr>
          <p:cNvPr id="71" name="文字方塊 70"/>
          <p:cNvSpPr txBox="1"/>
          <p:nvPr/>
        </p:nvSpPr>
        <p:spPr>
          <a:xfrm>
            <a:off x="6576550" y="4109752"/>
            <a:ext cx="1154637"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Cross</a:t>
            </a:r>
            <a:endParaRPr lang="en-US" altLang="zh-TW" sz="2400" dirty="0"/>
          </a:p>
          <a:p>
            <a:pPr algn="ctr"/>
            <a:r>
              <a:rPr lang="en-US" altLang="zh-TW" sz="2400" dirty="0"/>
              <a:t>Entropy</a:t>
            </a:r>
            <a:endParaRPr lang="en-US" altLang="zh-TW" sz="2400" dirty="0"/>
          </a:p>
        </p:txBody>
      </p:sp>
      <p:pic>
        <p:nvPicPr>
          <p:cNvPr id="102" name="圖片 101"/>
          <p:cNvPicPr preferRelativeResize="0"/>
          <p:nvPr/>
        </p:nvPicPr>
        <p:blipFill>
          <a:blip r:embed="rId7"/>
          <a:stretch>
            <a:fillRect/>
          </a:stretch>
        </p:blipFill>
        <p:spPr>
          <a:xfrm>
            <a:off x="3890841" y="1695524"/>
            <a:ext cx="720000" cy="720000"/>
          </a:xfrm>
          <a:prstGeom prst="rect">
            <a:avLst/>
          </a:prstGeom>
          <a:ln w="38100">
            <a:solidFill>
              <a:schemeClr val="tx1"/>
            </a:solidFill>
          </a:ln>
        </p:spPr>
      </p:pic>
      <p:sp>
        <p:nvSpPr>
          <p:cNvPr id="103" name="文字方塊 102"/>
          <p:cNvSpPr txBox="1"/>
          <p:nvPr/>
        </p:nvSpPr>
        <p:spPr>
          <a:xfrm>
            <a:off x="4693567" y="1784585"/>
            <a:ext cx="654853" cy="523220"/>
          </a:xfrm>
          <a:prstGeom prst="rect">
            <a:avLst/>
          </a:prstGeom>
          <a:noFill/>
        </p:spPr>
        <p:txBody>
          <a:bodyPr wrap="square" rtlCol="0">
            <a:spAutoFit/>
          </a:bodyPr>
          <a:lstStyle/>
          <a:p>
            <a:r>
              <a:rPr lang="en-US" altLang="zh-TW" sz="2800" dirty="0"/>
              <a:t>“1”</a:t>
            </a:r>
            <a:endParaRPr lang="zh-TW" altLang="en-US" sz="2800" dirty="0"/>
          </a:p>
        </p:txBody>
      </p:sp>
      <p:pic>
        <p:nvPicPr>
          <p:cNvPr id="108" name="圖片 107"/>
          <p:cNvPicPr preferRelativeResize="0"/>
          <p:nvPr/>
        </p:nvPicPr>
        <p:blipFill>
          <a:blip r:embed="rId7"/>
          <a:stretch>
            <a:fillRect/>
          </a:stretch>
        </p:blipFill>
        <p:spPr>
          <a:xfrm>
            <a:off x="617004" y="3646519"/>
            <a:ext cx="720000" cy="720000"/>
          </a:xfrm>
          <a:prstGeom prst="rect">
            <a:avLst/>
          </a:prstGeom>
          <a:ln w="38100">
            <a:solidFill>
              <a:schemeClr val="tx1"/>
            </a:solidFill>
          </a:ln>
        </p:spPr>
      </p:pic>
      <p:sp>
        <p:nvSpPr>
          <p:cNvPr id="110" name="矩形 109"/>
          <p:cNvSpPr/>
          <p:nvPr/>
        </p:nvSpPr>
        <p:spPr>
          <a:xfrm>
            <a:off x="7789244" y="2657294"/>
            <a:ext cx="498951" cy="262505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11" name="文字方塊 110"/>
          <p:cNvSpPr txBox="1"/>
          <p:nvPr/>
        </p:nvSpPr>
        <p:spPr>
          <a:xfrm rot="5400000">
            <a:off x="8237055" y="409177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2" name="文字方塊 111"/>
          <p:cNvSpPr txBox="1"/>
          <p:nvPr/>
        </p:nvSpPr>
        <p:spPr>
          <a:xfrm>
            <a:off x="8227210" y="2626237"/>
            <a:ext cx="631069" cy="523220"/>
          </a:xfrm>
          <a:prstGeom prst="rect">
            <a:avLst/>
          </a:prstGeom>
          <a:noFill/>
        </p:spPr>
        <p:txBody>
          <a:bodyPr wrap="square" rtlCol="0">
            <a:spAutoFit/>
          </a:bodyPr>
          <a:lstStyle/>
          <a:p>
            <a:pPr algn="ctr"/>
            <a:r>
              <a:rPr lang="en-US" altLang="zh-TW" sz="2800" dirty="0"/>
              <a:t>1</a:t>
            </a:r>
            <a:endParaRPr lang="zh-TW" altLang="en-US" sz="2800" baseline="-25000" dirty="0"/>
          </a:p>
        </p:txBody>
      </p:sp>
      <p:sp>
        <p:nvSpPr>
          <p:cNvPr id="113" name="文字方塊 112"/>
          <p:cNvSpPr txBox="1"/>
          <p:nvPr/>
        </p:nvSpPr>
        <p:spPr>
          <a:xfrm>
            <a:off x="8227210" y="3426363"/>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4" name="文字方塊 113"/>
          <p:cNvSpPr txBox="1"/>
          <p:nvPr/>
        </p:nvSpPr>
        <p:spPr>
          <a:xfrm>
            <a:off x="8211604" y="4715769"/>
            <a:ext cx="631069" cy="523220"/>
          </a:xfrm>
          <a:prstGeom prst="rect">
            <a:avLst/>
          </a:prstGeom>
          <a:noFill/>
        </p:spPr>
        <p:txBody>
          <a:bodyPr wrap="square" rtlCol="0">
            <a:spAutoFit/>
          </a:bodyPr>
          <a:lstStyle/>
          <a:p>
            <a:pPr algn="ctr"/>
            <a:r>
              <a:rPr lang="en-US" altLang="zh-TW" sz="2800" dirty="0"/>
              <a:t>0</a:t>
            </a:r>
            <a:endParaRPr lang="zh-TW" altLang="en-US" sz="2800" baseline="-25000" dirty="0"/>
          </a:p>
        </p:txBody>
      </p:sp>
      <p:sp>
        <p:nvSpPr>
          <p:cNvPr id="115" name="左-右雙向箭號 114"/>
          <p:cNvSpPr/>
          <p:nvPr/>
        </p:nvSpPr>
        <p:spPr>
          <a:xfrm>
            <a:off x="6547946" y="3719063"/>
            <a:ext cx="1187596" cy="33487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15" name="直線接點 14"/>
          <p:cNvCxnSpPr/>
          <p:nvPr/>
        </p:nvCxnSpPr>
        <p:spPr>
          <a:xfrm flipH="1">
            <a:off x="987423" y="2022925"/>
            <a:ext cx="272868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線接點 115"/>
          <p:cNvCxnSpPr/>
          <p:nvPr/>
        </p:nvCxnSpPr>
        <p:spPr>
          <a:xfrm flipH="1">
            <a:off x="5348420" y="2046195"/>
            <a:ext cx="268249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a:off x="977004" y="2055524"/>
            <a:ext cx="0" cy="14807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線單箭頭接點 117"/>
          <p:cNvCxnSpPr/>
          <p:nvPr/>
        </p:nvCxnSpPr>
        <p:spPr>
          <a:xfrm>
            <a:off x="8045430" y="2074215"/>
            <a:ext cx="0" cy="581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矩形 97"/>
          <p:cNvSpPr/>
          <p:nvPr/>
        </p:nvSpPr>
        <p:spPr>
          <a:xfrm>
            <a:off x="4816530" y="2653217"/>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99" name="橢圓 98"/>
          <p:cNvSpPr/>
          <p:nvPr/>
        </p:nvSpPr>
        <p:spPr>
          <a:xfrm>
            <a:off x="4892374" y="264511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4" name="橢圓 103"/>
          <p:cNvSpPr/>
          <p:nvPr/>
        </p:nvSpPr>
        <p:spPr>
          <a:xfrm>
            <a:off x="4894716" y="340502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5" name="橢圓 104"/>
          <p:cNvSpPr/>
          <p:nvPr/>
        </p:nvSpPr>
        <p:spPr>
          <a:xfrm>
            <a:off x="4901744" y="4651693"/>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6" name="文字方塊 105"/>
          <p:cNvSpPr txBox="1"/>
          <p:nvPr/>
        </p:nvSpPr>
        <p:spPr>
          <a:xfrm rot="5400000">
            <a:off x="4898997" y="4070823"/>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 name="矩形 2"/>
          <p:cNvSpPr/>
          <p:nvPr/>
        </p:nvSpPr>
        <p:spPr>
          <a:xfrm>
            <a:off x="7580110" y="1488616"/>
            <a:ext cx="930639" cy="46166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US" altLang="zh-TW" sz="2400" dirty="0"/>
              <a:t>target</a:t>
            </a:r>
            <a:endParaRPr lang="zh-TW" altLang="en-US" sz="2400" dirty="0"/>
          </a:p>
        </p:txBody>
      </p:sp>
      <p:sp>
        <p:nvSpPr>
          <p:cNvPr id="4" name="矩形 3"/>
          <p:cNvSpPr/>
          <p:nvPr/>
        </p:nvSpPr>
        <p:spPr>
          <a:xfrm rot="5400000">
            <a:off x="3852139" y="3617311"/>
            <a:ext cx="2691859" cy="70053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2400" dirty="0" err="1"/>
              <a:t>Softmax</a:t>
            </a:r>
            <a:endParaRPr lang="zh-TW" altLang="en-US" sz="2400" dirty="0"/>
          </a:p>
        </p:txBody>
      </p:sp>
      <mc:AlternateContent xmlns:mc="http://schemas.openxmlformats.org/markup-compatibility/2006">
        <mc:Choice xmlns:a14="http://schemas.microsoft.com/office/drawing/2010/main" Requires="a14">
          <p:sp>
            <p:nvSpPr>
              <p:cNvPr id="101" name="文字方塊 100"/>
              <p:cNvSpPr txBox="1"/>
              <p:nvPr/>
            </p:nvSpPr>
            <p:spPr>
              <a:xfrm>
                <a:off x="1654317" y="5392214"/>
                <a:ext cx="3580980" cy="12112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𝑙</m:t>
                      </m:r>
                      <m:d>
                        <m:dPr>
                          <m:ctrlPr>
                            <a:rPr lang="en-US" altLang="zh-TW" sz="2800" b="0" i="1" smtClean="0">
                              <a:latin typeface="Cambria Math" panose="02040503050406030204" pitchFamily="18" charset="0"/>
                            </a:rPr>
                          </m:ctrlPr>
                        </m:dPr>
                        <m:e>
                          <m:r>
                            <a:rPr lang="en-US" altLang="zh-TW" sz="2800" i="1">
                              <a:latin typeface="Cambria Math" panose="02040503050406030204" pitchFamily="18" charset="0"/>
                            </a:rPr>
                            <m:t>𝑦</m:t>
                          </m:r>
                          <m:r>
                            <m:rPr>
                              <m:nor/>
                            </m:rPr>
                            <a:rPr lang="zh-TW" altLang="en-US" sz="2800" dirty="0"/>
                            <m:t> </m:t>
                          </m:r>
                          <m:r>
                            <a:rPr lang="en-US" altLang="zh-TW" sz="2800" b="0" i="1" dirty="0" smtClean="0">
                              <a:latin typeface="Cambria Math" panose="02040503050406030204" pitchFamily="18" charset="0"/>
                            </a:rPr>
                            <m:t>,</m:t>
                          </m:r>
                          <m:acc>
                            <m:accPr>
                              <m:chr m:val="̂"/>
                              <m:ctrlPr>
                                <a:rPr lang="en-US" altLang="zh-TW" sz="2800" i="1">
                                  <a:latin typeface="Cambria Math" panose="02040503050406030204" pitchFamily="18" charset="0"/>
                                </a:rPr>
                              </m:ctrlPr>
                            </m:accPr>
                            <m:e>
                              <m:r>
                                <a:rPr lang="en-US" altLang="zh-TW" sz="2800" i="1">
                                  <a:latin typeface="Cambria Math" panose="02040503050406030204" pitchFamily="18" charset="0"/>
                                </a:rPr>
                                <m:t>𝑦</m:t>
                              </m:r>
                            </m:e>
                          </m:acc>
                          <m:r>
                            <m:rPr>
                              <m:nor/>
                            </m:rPr>
                            <a:rPr lang="zh-TW" altLang="en-US" sz="2800" dirty="0"/>
                            <m:t> </m:t>
                          </m:r>
                        </m:e>
                      </m:d>
                      <m:r>
                        <a:rPr lang="en-US" altLang="zh-TW" sz="2800" b="0" i="1" smtClean="0">
                          <a:latin typeface="Cambria Math" panose="02040503050406030204" pitchFamily="18" charset="0"/>
                        </a:rPr>
                        <m:t>=−</m:t>
                      </m:r>
                      <m:nary>
                        <m:naryPr>
                          <m:chr m:val="∑"/>
                          <m:ctrlPr>
                            <a:rPr lang="zh-TW" altLang="en-US" sz="2800" i="1" smtClean="0">
                              <a:latin typeface="Cambria Math" panose="02040503050406030204" pitchFamily="18" charset="0"/>
                            </a:rPr>
                          </m:ctrlPr>
                        </m:naryPr>
                        <m:sub>
                          <m:r>
                            <m:rPr>
                              <m:brk m:alnAt="23"/>
                            </m:rPr>
                            <a:rPr lang="en-US" altLang="zh-TW" sz="2800" b="0" i="1" smtClean="0">
                              <a:latin typeface="Cambria Math" panose="02040503050406030204" pitchFamily="18" charset="0"/>
                            </a:rPr>
                            <m:t>𝑖</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10</m:t>
                          </m:r>
                        </m:sup>
                        <m:e>
                          <m:acc>
                            <m:accPr>
                              <m:chr m:val="̂"/>
                              <m:ctrlPr>
                                <a:rPr lang="en-US" altLang="zh-TW" sz="2800" i="1">
                                  <a:latin typeface="Cambria Math" panose="02040503050406030204" pitchFamily="18" charset="0"/>
                                </a:rPr>
                              </m:ctrlPr>
                            </m:acc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acc>
                          <m:r>
                            <a:rPr lang="en-US" altLang="zh-TW" sz="2800" i="1">
                              <a:latin typeface="Cambria Math" panose="02040503050406030204" pitchFamily="18" charset="0"/>
                            </a:rPr>
                            <m:t>𝑙𝑛</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𝑖</m:t>
                              </m:r>
                            </m:sub>
                          </m:sSub>
                        </m:e>
                      </m:nary>
                    </m:oMath>
                  </m:oMathPara>
                </a14:m>
                <a:endParaRPr lang="zh-TW" altLang="en-US" sz="2800" dirty="0"/>
              </a:p>
            </p:txBody>
          </p:sp>
        </mc:Choice>
        <mc:Fallback>
          <p:sp>
            <p:nvSpPr>
              <p:cNvPr id="101" name="文字方塊 100"/>
              <p:cNvSpPr txBox="1">
                <a:spLocks noRot="1" noChangeAspect="1" noMove="1" noResize="1" noEditPoints="1" noAdjustHandles="1" noChangeArrowheads="1" noChangeShapeType="1" noTextEdit="1"/>
              </p:cNvSpPr>
              <p:nvPr/>
            </p:nvSpPr>
            <p:spPr>
              <a:xfrm>
                <a:off x="1654317" y="5392214"/>
                <a:ext cx="3580980" cy="1211294"/>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7893779" y="270800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7893779" y="2708000"/>
                <a:ext cx="366639" cy="369332"/>
              </a:xfrm>
              <a:prstGeom prst="rect">
                <a:avLst/>
              </a:prstGeom>
              <a:blipFill rotWithShape="1">
                <a:blip r:embed="rId9"/>
                <a:stretch>
                  <a:fillRect l="-20000" t="-16393" r="-51667"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9" name="文字方塊 108"/>
              <p:cNvSpPr txBox="1"/>
              <p:nvPr/>
            </p:nvSpPr>
            <p:spPr>
              <a:xfrm>
                <a:off x="7893421" y="3473498"/>
                <a:ext cx="3737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09" name="文字方塊 108"/>
              <p:cNvSpPr txBox="1">
                <a:spLocks noRot="1" noChangeAspect="1" noMove="1" noResize="1" noEditPoints="1" noAdjustHandles="1" noChangeArrowheads="1" noChangeShapeType="1" noTextEdit="1"/>
              </p:cNvSpPr>
              <p:nvPr/>
            </p:nvSpPr>
            <p:spPr>
              <a:xfrm>
                <a:off x="7893421" y="3473498"/>
                <a:ext cx="373757" cy="369332"/>
              </a:xfrm>
              <a:prstGeom prst="rect">
                <a:avLst/>
              </a:prstGeom>
              <a:blipFill rotWithShape="1">
                <a:blip r:embed="rId10"/>
                <a:stretch>
                  <a:fillRect l="-19672" t="-18333" r="-50820" b="-2666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9" name="文字方塊 118"/>
              <p:cNvSpPr txBox="1"/>
              <p:nvPr/>
            </p:nvSpPr>
            <p:spPr>
              <a:xfrm>
                <a:off x="7878722" y="4795595"/>
                <a:ext cx="4964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b>
                          <m:r>
                            <a:rPr lang="en-US" altLang="zh-TW" sz="2400" b="0" i="1" smtClean="0">
                              <a:latin typeface="Cambria Math" panose="02040503050406030204" pitchFamily="18" charset="0"/>
                            </a:rPr>
                            <m:t>10</m:t>
                          </m:r>
                        </m:sub>
                      </m:sSub>
                    </m:oMath>
                  </m:oMathPara>
                </a14:m>
                <a:endParaRPr lang="zh-TW" altLang="en-US" sz="2400" dirty="0"/>
              </a:p>
            </p:txBody>
          </p:sp>
        </mc:Choice>
        <mc:Fallback>
          <p:sp>
            <p:nvSpPr>
              <p:cNvPr id="119" name="文字方塊 118"/>
              <p:cNvSpPr txBox="1">
                <a:spLocks noRot="1" noChangeAspect="1" noMove="1" noResize="1" noEditPoints="1" noAdjustHandles="1" noChangeArrowheads="1" noChangeShapeType="1" noTextEdit="1"/>
              </p:cNvSpPr>
              <p:nvPr/>
            </p:nvSpPr>
            <p:spPr>
              <a:xfrm>
                <a:off x="7878722" y="4795595"/>
                <a:ext cx="496483" cy="369332"/>
              </a:xfrm>
              <a:prstGeom prst="rect">
                <a:avLst/>
              </a:prstGeom>
              <a:blipFill rotWithShape="1">
                <a:blip r:embed="rId11"/>
                <a:stretch>
                  <a:fillRect l="-14634" t="-18333" r="-37805" b="-26667"/>
                </a:stretch>
              </a:blipFill>
            </p:spPr>
            <p:txBody>
              <a:bodyPr/>
              <a:lstStyle/>
              <a:p>
                <a:r>
                  <a:rPr lang="zh-TW" altLang="en-US">
                    <a:noFill/>
                  </a:rPr>
                  <a:t> </a:t>
                </a:r>
                <a:endParaRPr lang="zh-TW" altLang="en-US">
                  <a:noFill/>
                </a:endParaRPr>
              </a:p>
            </p:txBody>
          </p:sp>
        </mc:Fallback>
      </mc:AlternateContent>
      <p:sp>
        <p:nvSpPr>
          <p:cNvPr id="120" name="文字方塊 119"/>
          <p:cNvSpPr txBox="1"/>
          <p:nvPr/>
        </p:nvSpPr>
        <p:spPr>
          <a:xfrm rot="5400000">
            <a:off x="7791036" y="4091774"/>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117" name="文字方塊 116"/>
          <p:cNvSpPr txBox="1"/>
          <p:nvPr/>
        </p:nvSpPr>
        <p:spPr>
          <a:xfrm>
            <a:off x="2281800" y="3433484"/>
            <a:ext cx="2646238" cy="954107"/>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en-US" altLang="zh-TW" sz="2800" dirty="0"/>
              <a:t>Given a set of parameters</a:t>
            </a:r>
            <a:endParaRPr lang="zh-TW" altLang="en-US" sz="2800" dirty="0"/>
          </a:p>
        </p:txBody>
      </p:sp>
      <mc:AlternateContent xmlns:mc="http://schemas.openxmlformats.org/markup-compatibility/2006">
        <mc:Choice xmlns:a14="http://schemas.microsoft.com/office/drawing/2010/main" Requires="a14">
          <p:sp>
            <p:nvSpPr>
              <p:cNvPr id="8" name="文字方塊 7"/>
              <p:cNvSpPr txBox="1"/>
              <p:nvPr/>
            </p:nvSpPr>
            <p:spPr>
              <a:xfrm>
                <a:off x="6093037" y="5255491"/>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en-US" altLang="zh-TW" sz="2800" b="0" i="1" smtClean="0">
                          <a:latin typeface="Cambria Math" panose="02040503050406030204" pitchFamily="18" charset="0"/>
                        </a:rPr>
                        <m:t>𝑦</m:t>
                      </m:r>
                    </m:oMath>
                  </m:oMathPara>
                </a14:m>
                <a:endParaRPr lang="zh-TW" altLang="en-US" sz="2800" dirty="0"/>
              </a:p>
            </p:txBody>
          </p:sp>
        </mc:Choice>
        <mc:Fallback>
          <p:sp>
            <p:nvSpPr>
              <p:cNvPr id="8" name="文字方塊 7"/>
              <p:cNvSpPr txBox="1">
                <a:spLocks noRot="1" noChangeAspect="1" noMove="1" noResize="1" noEditPoints="1" noAdjustHandles="1" noChangeArrowheads="1" noChangeShapeType="1" noTextEdit="1"/>
              </p:cNvSpPr>
              <p:nvPr/>
            </p:nvSpPr>
            <p:spPr>
              <a:xfrm>
                <a:off x="6093037" y="5255491"/>
                <a:ext cx="288284" cy="430887"/>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21" name="文字方塊 120"/>
              <p:cNvSpPr txBox="1"/>
              <p:nvPr/>
            </p:nvSpPr>
            <p:spPr>
              <a:xfrm>
                <a:off x="7908918" y="5247625"/>
                <a:ext cx="288284" cy="43088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acc>
                        <m:accPr>
                          <m:chr m:val="̂"/>
                          <m:ctrlPr>
                            <a:rPr lang="en-US" altLang="zh-TW" sz="2800" b="0" i="1" smtClean="0">
                              <a:latin typeface="Cambria Math" panose="02040503050406030204" pitchFamily="18" charset="0"/>
                            </a:rPr>
                          </m:ctrlPr>
                        </m:accPr>
                        <m:e>
                          <m:r>
                            <a:rPr lang="en-US" altLang="zh-TW" sz="2800" b="0" i="1" smtClean="0">
                              <a:latin typeface="Cambria Math" panose="02040503050406030204" pitchFamily="18" charset="0"/>
                            </a:rPr>
                            <m:t>𝑦</m:t>
                          </m:r>
                        </m:e>
                      </m:acc>
                    </m:oMath>
                  </m:oMathPara>
                </a14:m>
                <a:endParaRPr lang="zh-TW" altLang="en-US" sz="2800" dirty="0"/>
              </a:p>
            </p:txBody>
          </p:sp>
        </mc:Choice>
        <mc:Fallback>
          <p:sp>
            <p:nvSpPr>
              <p:cNvPr id="121" name="文字方塊 120"/>
              <p:cNvSpPr txBox="1">
                <a:spLocks noRot="1" noChangeAspect="1" noMove="1" noResize="1" noEditPoints="1" noAdjustHandles="1" noChangeArrowheads="1" noChangeShapeType="1" noTextEdit="1"/>
              </p:cNvSpPr>
              <p:nvPr/>
            </p:nvSpPr>
            <p:spPr>
              <a:xfrm>
                <a:off x="7908918" y="5247625"/>
                <a:ext cx="288284" cy="430887"/>
              </a:xfrm>
              <a:prstGeom prst="rect">
                <a:avLst/>
              </a:prstGeom>
              <a:blipFill rotWithShape="1">
                <a:blip r:embed="rId13"/>
                <a:stretch>
                  <a:fillRect/>
                </a:stretch>
              </a:blipFill>
            </p:spPr>
            <p:txBody>
              <a:bodyPr/>
              <a:lstStyle/>
              <a:p>
                <a:r>
                  <a:rPr lang="zh-TW" altLang="en-US">
                    <a:noFill/>
                  </a:rPr>
                  <a:t> </a:t>
                </a:r>
                <a:endParaRPr lang="zh-TW" altLang="en-US">
                  <a:noFill/>
                </a:endParaRPr>
              </a:p>
            </p:txBody>
          </p:sp>
        </mc:Fallback>
      </mc:AlternateContent>
      <p:cxnSp>
        <p:nvCxnSpPr>
          <p:cNvPr id="11" name="直線接點 10"/>
          <p:cNvCxnSpPr>
            <a:stCxn id="71" idx="2"/>
          </p:cNvCxnSpPr>
          <p:nvPr/>
        </p:nvCxnSpPr>
        <p:spPr>
          <a:xfrm flipH="1">
            <a:off x="7141744" y="4940749"/>
            <a:ext cx="0" cy="11842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5314888" y="6125029"/>
            <a:ext cx="18445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71" grpId="0" bldLvl="0" animBg="1"/>
      <p:bldP spid="103" grpId="0"/>
      <p:bldP spid="110" grpId="0" bldLvl="0" animBg="1"/>
      <p:bldP spid="111" grpId="0"/>
      <p:bldP spid="112" grpId="0"/>
      <p:bldP spid="113" grpId="0"/>
      <p:bldP spid="114" grpId="0"/>
      <p:bldP spid="115" grpId="0" bldLvl="0" animBg="1"/>
      <p:bldP spid="3" grpId="0" bldLvl="0" animBg="1"/>
      <p:bldP spid="101" grpId="0" bldLvl="0" animBg="1"/>
      <p:bldP spid="5" grpId="0" bldLvl="0" animBg="1"/>
      <p:bldP spid="109" grpId="0" bldLvl="0" animBg="1"/>
      <p:bldP spid="119" grpId="0" bldLvl="0" animBg="1"/>
      <p:bldP spid="120" grpId="0"/>
      <p:bldP spid="8" grpId="0" bldLvl="0" animBg="1"/>
      <p:bldP spid="121"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Total Loss</a:t>
            </a:r>
            <a:endParaRPr sz="3600" b="1" kern="0" spc="-5" dirty="0">
              <a:solidFill>
                <a:srgbClr val="00294D"/>
              </a:solidFill>
              <a:latin typeface="Calibri" panose="020F0502020204030204"/>
              <a:cs typeface="Calibri" panose="020F0502020204030204"/>
            </a:endParaRPr>
          </a:p>
        </p:txBody>
      </p:sp>
      <p:grpSp>
        <p:nvGrpSpPr>
          <p:cNvPr id="18" name="群組 17"/>
          <p:cNvGrpSpPr/>
          <p:nvPr/>
        </p:nvGrpSpPr>
        <p:grpSpPr>
          <a:xfrm>
            <a:off x="1727768" y="2298174"/>
            <a:ext cx="421911" cy="671513"/>
            <a:chOff x="510563" y="3417283"/>
            <a:chExt cx="421911" cy="671513"/>
          </a:xfrm>
        </p:grpSpPr>
        <p:sp>
          <p:nvSpPr>
            <p:cNvPr id="19" name="矩形 18"/>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0" name="矩形 19"/>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grpSp>
        <p:nvGrpSpPr>
          <p:cNvPr id="21" name="群組 20"/>
          <p:cNvGrpSpPr/>
          <p:nvPr/>
        </p:nvGrpSpPr>
        <p:grpSpPr>
          <a:xfrm>
            <a:off x="1727768" y="3245279"/>
            <a:ext cx="421910" cy="671513"/>
            <a:chOff x="510564" y="3417283"/>
            <a:chExt cx="421910" cy="671513"/>
          </a:xfrm>
        </p:grpSpPr>
        <p:sp>
          <p:nvSpPr>
            <p:cNvPr id="22" name="矩形 21"/>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3" name="矩形 22"/>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grpSp>
        <p:nvGrpSpPr>
          <p:cNvPr id="24" name="群組 23"/>
          <p:cNvGrpSpPr/>
          <p:nvPr/>
        </p:nvGrpSpPr>
        <p:grpSpPr>
          <a:xfrm>
            <a:off x="1713340" y="5606623"/>
            <a:ext cx="450765" cy="671513"/>
            <a:chOff x="496136" y="3417283"/>
            <a:chExt cx="450765" cy="671513"/>
          </a:xfrm>
        </p:grpSpPr>
        <p:sp>
          <p:nvSpPr>
            <p:cNvPr id="25" name="矩形 2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6" name="矩形 25"/>
            <p:cNvSpPr/>
            <p:nvPr/>
          </p:nvSpPr>
          <p:spPr>
            <a:xfrm>
              <a:off x="496136" y="3522206"/>
              <a:ext cx="450765"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p:sp>
        <p:nvSpPr>
          <p:cNvPr id="27" name="矩形 26"/>
          <p:cNvSpPr/>
          <p:nvPr/>
        </p:nvSpPr>
        <p:spPr>
          <a:xfrm>
            <a:off x="2527693" y="230074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8" name="矩形 27"/>
          <p:cNvSpPr/>
          <p:nvPr/>
        </p:nvSpPr>
        <p:spPr>
          <a:xfrm>
            <a:off x="2527693" y="3239455"/>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29" name="矩形 28"/>
          <p:cNvSpPr/>
          <p:nvPr/>
        </p:nvSpPr>
        <p:spPr>
          <a:xfrm>
            <a:off x="2527693" y="5594978"/>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30" name="文字方塊 29"/>
          <p:cNvSpPr txBox="1"/>
          <p:nvPr/>
        </p:nvSpPr>
        <p:spPr>
          <a:xfrm rot="5400000">
            <a:off x="1585319" y="4930674"/>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1" name="文字方塊 30"/>
          <p:cNvSpPr txBox="1"/>
          <p:nvPr/>
        </p:nvSpPr>
        <p:spPr>
          <a:xfrm rot="5400000">
            <a:off x="2658584" y="4919031"/>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32" name="直線單箭頭接點 31"/>
          <p:cNvCxnSpPr/>
          <p:nvPr/>
        </p:nvCxnSpPr>
        <p:spPr>
          <a:xfrm flipV="1">
            <a:off x="2096310" y="263392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2093349" y="358103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2093348" y="593655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3496559" y="2628722"/>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3493598" y="3575827"/>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3493597" y="593135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3895074" y="2298174"/>
            <a:ext cx="428323" cy="671513"/>
            <a:chOff x="507357" y="3417283"/>
            <a:chExt cx="428323" cy="671513"/>
          </a:xfrm>
        </p:grpSpPr>
        <p:sp>
          <p:nvSpPr>
            <p:cNvPr id="39" name="矩形 38"/>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0" name="矩形 39"/>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grpSp>
        <p:nvGrpSpPr>
          <p:cNvPr id="41" name="群組 40"/>
          <p:cNvGrpSpPr/>
          <p:nvPr/>
        </p:nvGrpSpPr>
        <p:grpSpPr>
          <a:xfrm>
            <a:off x="3895074" y="3245279"/>
            <a:ext cx="428323" cy="671513"/>
            <a:chOff x="507358" y="3417283"/>
            <a:chExt cx="428323" cy="671513"/>
          </a:xfrm>
        </p:grpSpPr>
        <p:sp>
          <p:nvSpPr>
            <p:cNvPr id="42" name="矩形 41"/>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3" name="矩形 42"/>
            <p:cNvSpPr/>
            <p:nvPr/>
          </p:nvSpPr>
          <p:spPr>
            <a:xfrm>
              <a:off x="507358" y="3522206"/>
              <a:ext cx="428323" cy="461665"/>
            </a:xfrm>
            <a:prstGeom prst="rect">
              <a:avLst/>
            </a:prstGeom>
          </p:spPr>
          <p:txBody>
            <a:bodyPr wrap="none">
              <a:spAutoFit/>
            </a:bodyPr>
            <a:lstStyle/>
            <a:p>
              <a:pPr algn="ctr"/>
              <a:r>
                <a:rPr lang="en-US" altLang="zh-TW" sz="2400" dirty="0"/>
                <a:t>y</a:t>
              </a:r>
              <a:r>
                <a:rPr lang="en-US" altLang="zh-TW" sz="2400" baseline="30000" dirty="0"/>
                <a:t>2</a:t>
              </a:r>
              <a:endParaRPr lang="zh-TW" altLang="en-US" sz="2400" baseline="30000" dirty="0"/>
            </a:p>
          </p:txBody>
        </p:sp>
      </p:grpSp>
      <p:grpSp>
        <p:nvGrpSpPr>
          <p:cNvPr id="44" name="群組 43"/>
          <p:cNvGrpSpPr/>
          <p:nvPr/>
        </p:nvGrpSpPr>
        <p:grpSpPr>
          <a:xfrm>
            <a:off x="3880646" y="5606623"/>
            <a:ext cx="457177" cy="671513"/>
            <a:chOff x="492930" y="3417283"/>
            <a:chExt cx="457177" cy="671513"/>
          </a:xfrm>
        </p:grpSpPr>
        <p:sp>
          <p:nvSpPr>
            <p:cNvPr id="45" name="矩形 4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46" name="矩形 45"/>
            <p:cNvSpPr/>
            <p:nvPr/>
          </p:nvSpPr>
          <p:spPr>
            <a:xfrm>
              <a:off x="492930" y="3522206"/>
              <a:ext cx="457177"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47" name="矩形 46"/>
          <p:cNvSpPr/>
          <p:nvPr/>
        </p:nvSpPr>
        <p:spPr>
          <a:xfrm>
            <a:off x="4913118" y="2298174"/>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8" name="矩形 47"/>
          <p:cNvSpPr/>
          <p:nvPr/>
        </p:nvSpPr>
        <p:spPr>
          <a:xfrm>
            <a:off x="4913117" y="3245279"/>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p:sp>
        <p:nvSpPr>
          <p:cNvPr id="49" name="矩形 48"/>
          <p:cNvSpPr/>
          <p:nvPr/>
        </p:nvSpPr>
        <p:spPr>
          <a:xfrm>
            <a:off x="4913117" y="560662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mc:Choice xmlns:a14="http://schemas.microsoft.com/office/drawing/2010/main" Requires="a14">
          <p:sp>
            <p:nvSpPr>
              <p:cNvPr id="50" name="文字方塊 49"/>
              <p:cNvSpPr txBox="1"/>
              <p:nvPr/>
            </p:nvSpPr>
            <p:spPr>
              <a:xfrm>
                <a:off x="4902677" y="2471777"/>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p:sp>
            <p:nvSpPr>
              <p:cNvPr id="50" name="文字方塊 49"/>
              <p:cNvSpPr txBox="1">
                <a:spLocks noRot="1" noChangeAspect="1" noMove="1" noResize="1" noEditPoints="1" noAdjustHandles="1" noChangeArrowheads="1" noChangeShapeType="1" noTextEdit="1"/>
              </p:cNvSpPr>
              <p:nvPr/>
            </p:nvSpPr>
            <p:spPr>
              <a:xfrm>
                <a:off x="4902677" y="2471777"/>
                <a:ext cx="391454" cy="369332"/>
              </a:xfrm>
              <a:prstGeom prst="rect">
                <a:avLst/>
              </a:prstGeom>
              <a:blipFill rotWithShape="0">
                <a:blip r:embed="rId1"/>
                <a:stretch>
                  <a:fillRect l="-18750" t="-16393" r="-50000"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1" name="文字方塊 50"/>
              <p:cNvSpPr txBox="1"/>
              <p:nvPr/>
            </p:nvSpPr>
            <p:spPr>
              <a:xfrm>
                <a:off x="4913117" y="3407287"/>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p:sp>
            <p:nvSpPr>
              <p:cNvPr id="51" name="文字方塊 50"/>
              <p:cNvSpPr txBox="1">
                <a:spLocks noRot="1" noChangeAspect="1" noMove="1" noResize="1" noEditPoints="1" noAdjustHandles="1" noChangeArrowheads="1" noChangeShapeType="1" noTextEdit="1"/>
              </p:cNvSpPr>
              <p:nvPr/>
            </p:nvSpPr>
            <p:spPr>
              <a:xfrm>
                <a:off x="4913117" y="3407287"/>
                <a:ext cx="398058" cy="369332"/>
              </a:xfrm>
              <a:prstGeom prst="rect">
                <a:avLst/>
              </a:prstGeom>
              <a:blipFill rotWithShape="0">
                <a:blip r:embed="rId2"/>
                <a:stretch>
                  <a:fillRect l="-18462" t="-18033" r="-47692"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2" name="文字方塊 51"/>
              <p:cNvSpPr txBox="1"/>
              <p:nvPr/>
            </p:nvSpPr>
            <p:spPr>
              <a:xfrm>
                <a:off x="4888687" y="5803879"/>
                <a:ext cx="443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𝑁</m:t>
                          </m:r>
                        </m:sup>
                      </m:sSup>
                    </m:oMath>
                  </m:oMathPara>
                </a14:m>
                <a:endParaRPr lang="zh-TW" altLang="en-US" sz="2400" dirty="0"/>
              </a:p>
            </p:txBody>
          </p:sp>
        </mc:Choice>
        <mc:Fallback>
          <p:sp>
            <p:nvSpPr>
              <p:cNvPr id="52" name="文字方塊 51"/>
              <p:cNvSpPr txBox="1">
                <a:spLocks noRot="1" noChangeAspect="1" noMove="1" noResize="1" noEditPoints="1" noAdjustHandles="1" noChangeArrowheads="1" noChangeShapeType="1" noTextEdit="1"/>
              </p:cNvSpPr>
              <p:nvPr/>
            </p:nvSpPr>
            <p:spPr>
              <a:xfrm>
                <a:off x="4888687" y="5803879"/>
                <a:ext cx="443390" cy="369332"/>
              </a:xfrm>
              <a:prstGeom prst="rect">
                <a:avLst/>
              </a:prstGeom>
              <a:blipFill rotWithShape="1">
                <a:blip r:embed="rId3"/>
                <a:stretch>
                  <a:fillRect l="-16438" t="-16393" r="-42466" b="-24590"/>
                </a:stretch>
              </a:blipFill>
            </p:spPr>
            <p:txBody>
              <a:bodyPr/>
              <a:lstStyle/>
              <a:p>
                <a:r>
                  <a:rPr lang="zh-TW" altLang="en-US">
                    <a:noFill/>
                  </a:rPr>
                  <a:t> </a:t>
                </a:r>
                <a:endParaRPr lang="zh-TW" altLang="en-US">
                  <a:noFill/>
                </a:endParaRPr>
              </a:p>
            </p:txBody>
          </p:sp>
        </mc:Fallback>
      </mc:AlternateContent>
      <p:sp>
        <p:nvSpPr>
          <p:cNvPr id="53" name="左-右雙向箭號 52"/>
          <p:cNvSpPr/>
          <p:nvPr/>
        </p:nvSpPr>
        <p:spPr>
          <a:xfrm>
            <a:off x="4254704" y="25901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4" name="左-右雙向箭號 53"/>
          <p:cNvSpPr/>
          <p:nvPr/>
        </p:nvSpPr>
        <p:spPr>
          <a:xfrm>
            <a:off x="4249342" y="3510848"/>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55" name="左-右雙向箭號 54"/>
          <p:cNvSpPr/>
          <p:nvPr/>
        </p:nvSpPr>
        <p:spPr>
          <a:xfrm>
            <a:off x="4249276" y="5851855"/>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56" name="文字方塊 55"/>
              <p:cNvSpPr txBox="1"/>
              <p:nvPr/>
            </p:nvSpPr>
            <p:spPr>
              <a:xfrm>
                <a:off x="4423381" y="2767534"/>
                <a:ext cx="312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m:t>
                          </m:r>
                        </m:sup>
                      </m:sSup>
                    </m:oMath>
                  </m:oMathPara>
                </a14:m>
                <a:endParaRPr lang="zh-TW" altLang="en-US" sz="2400" dirty="0"/>
              </a:p>
            </p:txBody>
          </p:sp>
        </mc:Choice>
        <mc:Fallback>
          <p:sp>
            <p:nvSpPr>
              <p:cNvPr id="56" name="文字方塊 55"/>
              <p:cNvSpPr txBox="1">
                <a:spLocks noRot="1" noChangeAspect="1" noMove="1" noResize="1" noEditPoints="1" noAdjustHandles="1" noChangeArrowheads="1" noChangeShapeType="1" noTextEdit="1"/>
              </p:cNvSpPr>
              <p:nvPr/>
            </p:nvSpPr>
            <p:spPr>
              <a:xfrm>
                <a:off x="4423381" y="2767534"/>
                <a:ext cx="312457" cy="369332"/>
              </a:xfrm>
              <a:prstGeom prst="rect">
                <a:avLst/>
              </a:prstGeom>
              <a:blipFill rotWithShape="1">
                <a:blip r:embed="rId4"/>
                <a:stretch>
                  <a:fillRect l="-23529" r="-9804" b="-6557"/>
                </a:stretch>
              </a:blipFill>
            </p:spPr>
            <p:txBody>
              <a:bodyPr/>
              <a:lstStyle/>
              <a:p>
                <a:r>
                  <a:rPr lang="zh-TW" altLang="en-US">
                    <a:noFill/>
                  </a:rPr>
                  <a:t> </a:t>
                </a:r>
                <a:endParaRPr lang="zh-TW" altLang="en-US">
                  <a:noFill/>
                </a:endParaRPr>
              </a:p>
            </p:txBody>
          </p:sp>
        </mc:Fallback>
      </mc:AlternateContent>
      <p:sp>
        <p:nvSpPr>
          <p:cNvPr id="59" name="文字方塊 58"/>
          <p:cNvSpPr txBox="1"/>
          <p:nvPr/>
        </p:nvSpPr>
        <p:spPr>
          <a:xfrm rot="5400000">
            <a:off x="3746853" y="4967195"/>
            <a:ext cx="828675"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60" name="文字方塊 59"/>
          <p:cNvSpPr txBox="1"/>
          <p:nvPr/>
        </p:nvSpPr>
        <p:spPr>
          <a:xfrm rot="5400000">
            <a:off x="4749949" y="4954287"/>
            <a:ext cx="82867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64" name="群組 63"/>
          <p:cNvGrpSpPr/>
          <p:nvPr/>
        </p:nvGrpSpPr>
        <p:grpSpPr>
          <a:xfrm>
            <a:off x="1724616" y="4152253"/>
            <a:ext cx="421910" cy="671513"/>
            <a:chOff x="510564" y="3417283"/>
            <a:chExt cx="421910" cy="671513"/>
          </a:xfrm>
        </p:grpSpPr>
        <p:sp>
          <p:nvSpPr>
            <p:cNvPr id="65" name="矩形 6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6" name="矩形 65"/>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3</a:t>
              </a:r>
              <a:endParaRPr lang="zh-TW" altLang="en-US" sz="2400" baseline="30000" dirty="0"/>
            </a:p>
          </p:txBody>
        </p:sp>
      </p:grpSp>
      <p:sp>
        <p:nvSpPr>
          <p:cNvPr id="67" name="矩形 66"/>
          <p:cNvSpPr/>
          <p:nvPr/>
        </p:nvSpPr>
        <p:spPr>
          <a:xfrm>
            <a:off x="2524541" y="4146429"/>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68" name="直線單箭頭接點 67"/>
          <p:cNvCxnSpPr/>
          <p:nvPr/>
        </p:nvCxnSpPr>
        <p:spPr>
          <a:xfrm flipV="1">
            <a:off x="2090197" y="4488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3490446" y="448280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0" name="群組 69"/>
          <p:cNvGrpSpPr/>
          <p:nvPr/>
        </p:nvGrpSpPr>
        <p:grpSpPr>
          <a:xfrm>
            <a:off x="3891923" y="4152253"/>
            <a:ext cx="428322" cy="671513"/>
            <a:chOff x="507359" y="3417283"/>
            <a:chExt cx="428322" cy="671513"/>
          </a:xfrm>
        </p:grpSpPr>
        <p:sp>
          <p:nvSpPr>
            <p:cNvPr id="71" name="矩形 70"/>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7359" y="3522206"/>
              <a:ext cx="428322" cy="461665"/>
            </a:xfrm>
            <a:prstGeom prst="rect">
              <a:avLst/>
            </a:prstGeom>
          </p:spPr>
          <p:txBody>
            <a:bodyPr wrap="none">
              <a:spAutoFit/>
            </a:bodyPr>
            <a:lstStyle/>
            <a:p>
              <a:pPr algn="ctr"/>
              <a:r>
                <a:rPr lang="en-US" altLang="zh-TW" sz="2400" dirty="0"/>
                <a:t>y</a:t>
              </a:r>
              <a:r>
                <a:rPr lang="en-US" altLang="zh-TW" sz="2400" baseline="30000" dirty="0"/>
                <a:t>3</a:t>
              </a:r>
              <a:endParaRPr lang="zh-TW" altLang="en-US" sz="2400" baseline="30000" dirty="0"/>
            </a:p>
          </p:txBody>
        </p:sp>
      </p:grpSp>
      <p:sp>
        <p:nvSpPr>
          <p:cNvPr id="73" name="矩形 72"/>
          <p:cNvSpPr/>
          <p:nvPr/>
        </p:nvSpPr>
        <p:spPr>
          <a:xfrm>
            <a:off x="4909965" y="4152253"/>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mc:Choice xmlns:a14="http://schemas.microsoft.com/office/drawing/2010/main" Requires="a14">
          <p:sp>
            <p:nvSpPr>
              <p:cNvPr id="74" name="文字方塊 73"/>
              <p:cNvSpPr txBox="1"/>
              <p:nvPr/>
            </p:nvSpPr>
            <p:spPr>
              <a:xfrm>
                <a:off x="4909965" y="4314261"/>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m:t>
                          </m:r>
                        </m:sup>
                      </m:sSup>
                    </m:oMath>
                  </m:oMathPara>
                </a14:m>
                <a:endParaRPr lang="zh-TW" altLang="en-US" sz="2400" dirty="0"/>
              </a:p>
            </p:txBody>
          </p:sp>
        </mc:Choice>
        <mc:Fallback>
          <p:sp>
            <p:nvSpPr>
              <p:cNvPr id="74" name="文字方塊 73"/>
              <p:cNvSpPr txBox="1">
                <a:spLocks noRot="1" noChangeAspect="1" noMove="1" noResize="1" noEditPoints="1" noAdjustHandles="1" noChangeArrowheads="1" noChangeShapeType="1" noTextEdit="1"/>
              </p:cNvSpPr>
              <p:nvPr/>
            </p:nvSpPr>
            <p:spPr>
              <a:xfrm>
                <a:off x="4909965" y="4314261"/>
                <a:ext cx="398058" cy="369332"/>
              </a:xfrm>
              <a:prstGeom prst="rect">
                <a:avLst/>
              </a:prstGeom>
              <a:blipFill rotWithShape="0">
                <a:blip r:embed="rId5"/>
                <a:stretch>
                  <a:fillRect l="-18182" t="-18333" r="-46970" b="-26667"/>
                </a:stretch>
              </a:blipFill>
            </p:spPr>
            <p:txBody>
              <a:bodyPr/>
              <a:lstStyle/>
              <a:p>
                <a:r>
                  <a:rPr lang="zh-TW" altLang="en-US">
                    <a:noFill/>
                  </a:rPr>
                  <a:t> </a:t>
                </a:r>
                <a:endParaRPr lang="zh-TW" altLang="en-US">
                  <a:noFill/>
                </a:endParaRPr>
              </a:p>
            </p:txBody>
          </p:sp>
        </mc:Fallback>
      </mc:AlternateContent>
      <p:sp>
        <p:nvSpPr>
          <p:cNvPr id="75" name="左-右雙向箭號 74"/>
          <p:cNvSpPr/>
          <p:nvPr/>
        </p:nvSpPr>
        <p:spPr>
          <a:xfrm>
            <a:off x="4246190" y="4417822"/>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6" name="文字方塊 5"/>
          <p:cNvSpPr txBox="1"/>
          <p:nvPr/>
        </p:nvSpPr>
        <p:spPr>
          <a:xfrm>
            <a:off x="508787" y="1640875"/>
            <a:ext cx="3580190" cy="523220"/>
          </a:xfrm>
          <a:prstGeom prst="rect">
            <a:avLst/>
          </a:prstGeom>
          <a:noFill/>
        </p:spPr>
        <p:txBody>
          <a:bodyPr wrap="square" rtlCol="0">
            <a:spAutoFit/>
          </a:bodyPr>
          <a:lstStyle/>
          <a:p>
            <a:r>
              <a:rPr lang="en-US" altLang="zh-TW" sz="2800" dirty="0"/>
              <a:t>For all training data …</a:t>
            </a:r>
            <a:endParaRPr lang="zh-TW" altLang="en-US" sz="2800" dirty="0"/>
          </a:p>
        </p:txBody>
      </p:sp>
      <p:pic>
        <p:nvPicPr>
          <p:cNvPr id="90" name="圖片 89"/>
          <p:cNvPicPr preferRelativeResize="0"/>
          <p:nvPr/>
        </p:nvPicPr>
        <p:blipFill>
          <a:blip r:embed="rId6"/>
          <a:stretch>
            <a:fillRect/>
          </a:stretch>
        </p:blipFill>
        <p:spPr>
          <a:xfrm>
            <a:off x="915322" y="2314599"/>
            <a:ext cx="720000" cy="720000"/>
          </a:xfrm>
          <a:prstGeom prst="rect">
            <a:avLst/>
          </a:prstGeom>
          <a:ln w="38100">
            <a:solidFill>
              <a:schemeClr val="tx1"/>
            </a:solidFill>
          </a:ln>
        </p:spPr>
      </p:pic>
      <p:pic>
        <p:nvPicPr>
          <p:cNvPr id="92" name="圖片 91"/>
          <p:cNvPicPr preferRelativeResize="0"/>
          <p:nvPr/>
        </p:nvPicPr>
        <p:blipFill>
          <a:blip r:embed="rId7"/>
          <a:stretch>
            <a:fillRect/>
          </a:stretch>
        </p:blipFill>
        <p:spPr>
          <a:xfrm>
            <a:off x="894572" y="3258994"/>
            <a:ext cx="720000" cy="720000"/>
          </a:xfrm>
          <a:prstGeom prst="rect">
            <a:avLst/>
          </a:prstGeom>
          <a:ln w="38100">
            <a:solidFill>
              <a:schemeClr val="tx1"/>
            </a:solidFill>
          </a:ln>
        </p:spPr>
      </p:pic>
      <p:pic>
        <p:nvPicPr>
          <p:cNvPr id="93" name="圖片 92"/>
          <p:cNvPicPr preferRelativeResize="0"/>
          <p:nvPr/>
        </p:nvPicPr>
        <p:blipFill>
          <a:blip r:embed="rId1"/>
          <a:stretch>
            <a:fillRect/>
          </a:stretch>
        </p:blipFill>
        <p:spPr>
          <a:xfrm>
            <a:off x="894572" y="4139587"/>
            <a:ext cx="720000" cy="720000"/>
          </a:xfrm>
          <a:prstGeom prst="rect">
            <a:avLst/>
          </a:prstGeom>
          <a:ln w="38100">
            <a:solidFill>
              <a:schemeClr val="tx1"/>
            </a:solidFill>
          </a:ln>
        </p:spPr>
      </p:pic>
      <p:pic>
        <p:nvPicPr>
          <p:cNvPr id="94" name="圖片 93"/>
          <p:cNvPicPr preferRelativeResize="0"/>
          <p:nvPr/>
        </p:nvPicPr>
        <p:blipFill>
          <a:blip r:embed="rId2"/>
          <a:stretch>
            <a:fillRect/>
          </a:stretch>
        </p:blipFill>
        <p:spPr>
          <a:xfrm>
            <a:off x="894572" y="5594978"/>
            <a:ext cx="720000" cy="720000"/>
          </a:xfrm>
          <a:prstGeom prst="rect">
            <a:avLst/>
          </a:prstGeom>
          <a:ln w="38100">
            <a:solidFill>
              <a:schemeClr val="tx1"/>
            </a:solidFill>
          </a:ln>
        </p:spPr>
      </p:pic>
      <mc:AlternateContent xmlns:mc="http://schemas.openxmlformats.org/markup-compatibility/2006">
        <mc:Choice xmlns:a14="http://schemas.microsoft.com/office/drawing/2010/main" Requires="a14">
          <p:sp>
            <p:nvSpPr>
              <p:cNvPr id="7" name="文字方塊 6"/>
              <p:cNvSpPr txBox="1"/>
              <p:nvPr/>
            </p:nvSpPr>
            <p:spPr>
              <a:xfrm>
                <a:off x="6563165" y="983675"/>
                <a:ext cx="1638910"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𝑛</m:t>
                              </m:r>
                            </m:sup>
                          </m:sSup>
                        </m:e>
                      </m:nary>
                    </m:oMath>
                  </m:oMathPara>
                </a14:m>
                <a:endParaRPr lang="zh-TW" altLang="en-US" sz="2800" dirty="0"/>
              </a:p>
            </p:txBody>
          </p:sp>
        </mc:Choice>
        <mc:Fallback>
          <p:sp>
            <p:nvSpPr>
              <p:cNvPr id="7" name="文字方塊 6"/>
              <p:cNvSpPr txBox="1">
                <a:spLocks noRot="1" noChangeAspect="1" noMove="1" noResize="1" noEditPoints="1" noAdjustHandles="1" noChangeArrowheads="1" noChangeShapeType="1" noTextEdit="1"/>
              </p:cNvSpPr>
              <p:nvPr/>
            </p:nvSpPr>
            <p:spPr>
              <a:xfrm>
                <a:off x="6563165" y="983675"/>
                <a:ext cx="1638910" cy="1211550"/>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5" name="文字方塊 94"/>
              <p:cNvSpPr txBox="1"/>
              <p:nvPr/>
            </p:nvSpPr>
            <p:spPr>
              <a:xfrm>
                <a:off x="5487022" y="5159357"/>
                <a:ext cx="3318188" cy="138499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sz="2800" dirty="0"/>
                  <a:t>Find </a:t>
                </a:r>
                <a:r>
                  <a:rPr lang="en-US" altLang="zh-TW" sz="2800" b="1" i="1" u="sng" dirty="0"/>
                  <a:t>the network parameters </a:t>
                </a:r>
                <a14:m>
                  <m:oMath xmlns:m="http://schemas.openxmlformats.org/officeDocument/2006/math">
                    <m:sSup>
                      <m:sSupPr>
                        <m:ctrlPr>
                          <a:rPr lang="en-US" altLang="zh-TW" sz="2800" b="1" i="1" u="sng">
                            <a:latin typeface="Cambria Math" panose="02040503050406030204" pitchFamily="18" charset="0"/>
                          </a:rPr>
                        </m:ctrlPr>
                      </m:sSupPr>
                      <m:e>
                        <m:r>
                          <a:rPr lang="zh-TW" altLang="en-US" sz="2800" b="1" i="1" u="sng">
                            <a:latin typeface="Cambria Math" panose="02040503050406030204" pitchFamily="18" charset="0"/>
                          </a:rPr>
                          <m:t>𝜽</m:t>
                        </m:r>
                      </m:e>
                      <m:sup>
                        <m:r>
                          <a:rPr lang="en-US" altLang="zh-TW" sz="2800" b="1" i="1" u="sng">
                            <a:latin typeface="Cambria Math" panose="02040503050406030204" pitchFamily="18" charset="0"/>
                          </a:rPr>
                          <m:t>∗</m:t>
                        </m:r>
                      </m:sup>
                    </m:sSup>
                  </m:oMath>
                </a14:m>
                <a:r>
                  <a:rPr lang="en-US" altLang="zh-TW" sz="2800" dirty="0"/>
                  <a:t> that minimize total loss L</a:t>
                </a:r>
                <a:endParaRPr lang="zh-TW" altLang="en-US" sz="2800" dirty="0"/>
              </a:p>
            </p:txBody>
          </p:sp>
        </mc:Choice>
        <mc:Fallback>
          <p:sp>
            <p:nvSpPr>
              <p:cNvPr id="95" name="文字方塊 94"/>
              <p:cNvSpPr txBox="1">
                <a:spLocks noRot="1" noChangeAspect="1" noMove="1" noResize="1" noEditPoints="1" noAdjustHandles="1" noChangeArrowheads="1" noChangeShapeType="1" noTextEdit="1"/>
              </p:cNvSpPr>
              <p:nvPr/>
            </p:nvSpPr>
            <p:spPr>
              <a:xfrm>
                <a:off x="5487022" y="5159357"/>
                <a:ext cx="3318188" cy="1384995"/>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sp>
        <p:nvSpPr>
          <p:cNvPr id="77" name="文字方塊 76"/>
          <p:cNvSpPr txBox="1"/>
          <p:nvPr/>
        </p:nvSpPr>
        <p:spPr>
          <a:xfrm>
            <a:off x="5467155" y="398990"/>
            <a:ext cx="1805606" cy="523220"/>
          </a:xfrm>
          <a:prstGeom prst="rect">
            <a:avLst/>
          </a:prstGeom>
          <a:noFill/>
        </p:spPr>
        <p:txBody>
          <a:bodyPr wrap="square" rtlCol="0">
            <a:spAutoFit/>
          </a:bodyPr>
          <a:lstStyle/>
          <a:p>
            <a:r>
              <a:rPr lang="en-US" altLang="zh-TW" sz="2800" dirty="0"/>
              <a:t>Total Loss:</a:t>
            </a:r>
            <a:endParaRPr lang="zh-TW" altLang="en-US" sz="2800" dirty="0"/>
          </a:p>
        </p:txBody>
      </p:sp>
      <mc:AlternateContent xmlns:mc="http://schemas.openxmlformats.org/markup-compatibility/2006">
        <mc:Choice xmlns:a14="http://schemas.microsoft.com/office/drawing/2010/main" Requires="a14">
          <p:sp>
            <p:nvSpPr>
              <p:cNvPr id="76" name="文字方塊 75"/>
              <p:cNvSpPr txBox="1"/>
              <p:nvPr/>
            </p:nvSpPr>
            <p:spPr>
              <a:xfrm>
                <a:off x="4423381" y="3685525"/>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2</m:t>
                          </m:r>
                        </m:sup>
                      </m:sSup>
                    </m:oMath>
                  </m:oMathPara>
                </a14:m>
                <a:endParaRPr lang="zh-TW" altLang="en-US" sz="2400" dirty="0"/>
              </a:p>
            </p:txBody>
          </p:sp>
        </mc:Choice>
        <mc:Fallback>
          <p:sp>
            <p:nvSpPr>
              <p:cNvPr id="76" name="文字方塊 75"/>
              <p:cNvSpPr txBox="1">
                <a:spLocks noRot="1" noChangeAspect="1" noMove="1" noResize="1" noEditPoints="1" noAdjustHandles="1" noChangeArrowheads="1" noChangeShapeType="1" noTextEdit="1"/>
              </p:cNvSpPr>
              <p:nvPr/>
            </p:nvSpPr>
            <p:spPr>
              <a:xfrm>
                <a:off x="4423381" y="3685525"/>
                <a:ext cx="319062" cy="369332"/>
              </a:xfrm>
              <a:prstGeom prst="rect">
                <a:avLst/>
              </a:prstGeom>
              <a:blipFill rotWithShape="1">
                <a:blip r:embed="rId10"/>
                <a:stretch>
                  <a:fillRect l="-23077" t="-1667" r="-9615" b="-833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4429885" y="4561823"/>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i="1">
                              <a:latin typeface="Cambria Math" panose="02040503050406030204" pitchFamily="18" charset="0"/>
                            </a:rPr>
                            <m:t>3</m:t>
                          </m:r>
                        </m:sup>
                      </m:sSup>
                    </m:oMath>
                  </m:oMathPara>
                </a14:m>
                <a:endParaRPr lang="zh-TW" altLang="en-US" sz="2400" dirty="0"/>
              </a:p>
            </p:txBody>
          </p:sp>
        </mc:Choice>
        <mc:Fallback>
          <p:sp>
            <p:nvSpPr>
              <p:cNvPr id="78" name="文字方塊 77"/>
              <p:cNvSpPr txBox="1">
                <a:spLocks noRot="1" noChangeAspect="1" noMove="1" noResize="1" noEditPoints="1" noAdjustHandles="1" noChangeArrowheads="1" noChangeShapeType="1" noTextEdit="1"/>
              </p:cNvSpPr>
              <p:nvPr/>
            </p:nvSpPr>
            <p:spPr>
              <a:xfrm>
                <a:off x="4429885" y="4561823"/>
                <a:ext cx="319062" cy="369332"/>
              </a:xfrm>
              <a:prstGeom prst="rect">
                <a:avLst/>
              </a:prstGeom>
              <a:blipFill rotWithShape="1">
                <a:blip r:embed="rId11"/>
                <a:stretch>
                  <a:fillRect l="-23077" r="-9615" b="-6557"/>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9" name="文字方塊 78"/>
              <p:cNvSpPr txBox="1"/>
              <p:nvPr/>
            </p:nvSpPr>
            <p:spPr>
              <a:xfrm>
                <a:off x="4437895" y="6027539"/>
                <a:ext cx="3643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𝑁</m:t>
                          </m:r>
                        </m:sup>
                      </m:sSup>
                    </m:oMath>
                  </m:oMathPara>
                </a14:m>
                <a:endParaRPr lang="zh-TW" altLang="en-US" sz="2400" dirty="0"/>
              </a:p>
            </p:txBody>
          </p:sp>
        </mc:Choice>
        <mc:Fallback>
          <p:sp>
            <p:nvSpPr>
              <p:cNvPr id="79" name="文字方塊 78"/>
              <p:cNvSpPr txBox="1">
                <a:spLocks noRot="1" noChangeAspect="1" noMove="1" noResize="1" noEditPoints="1" noAdjustHandles="1" noChangeArrowheads="1" noChangeShapeType="1" noTextEdit="1"/>
              </p:cNvSpPr>
              <p:nvPr/>
            </p:nvSpPr>
            <p:spPr>
              <a:xfrm>
                <a:off x="4437895" y="6027539"/>
                <a:ext cx="364395" cy="369332"/>
              </a:xfrm>
              <a:prstGeom prst="rect">
                <a:avLst/>
              </a:prstGeom>
              <a:blipFill rotWithShape="1">
                <a:blip r:embed="rId12"/>
                <a:stretch>
                  <a:fillRect l="-20000" r="-6667" b="-8333"/>
                </a:stretch>
              </a:blipFill>
            </p:spPr>
            <p:txBody>
              <a:bodyPr/>
              <a:lstStyle/>
              <a:p>
                <a:r>
                  <a:rPr lang="zh-TW" altLang="en-US">
                    <a:noFill/>
                  </a:rPr>
                  <a:t> </a:t>
                </a:r>
                <a:endParaRPr lang="zh-TW" altLang="en-US">
                  <a:noFill/>
                </a:endParaRPr>
              </a:p>
            </p:txBody>
          </p:sp>
        </mc:Fallback>
      </mc:AlternateContent>
      <p:sp>
        <p:nvSpPr>
          <p:cNvPr id="9" name="矩形 8"/>
          <p:cNvSpPr/>
          <p:nvPr/>
        </p:nvSpPr>
        <p:spPr>
          <a:xfrm>
            <a:off x="6491961" y="958274"/>
            <a:ext cx="1850601" cy="1326605"/>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p:cNvSpPr txBox="1"/>
          <p:nvPr/>
        </p:nvSpPr>
        <p:spPr>
          <a:xfrm>
            <a:off x="5487022" y="3113965"/>
            <a:ext cx="3315102" cy="138499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Find </a:t>
            </a:r>
            <a:r>
              <a:rPr lang="en-US" altLang="zh-TW" sz="2800" b="1" i="1" u="sng" dirty="0"/>
              <a:t>a function in function set </a:t>
            </a:r>
            <a:r>
              <a:rPr lang="en-US" altLang="zh-TW" sz="2800" dirty="0"/>
              <a:t>that minimizes total loss L</a:t>
            </a:r>
            <a:endParaRPr lang="zh-TW" altLang="en-US" sz="2800" dirty="0"/>
          </a:p>
        </p:txBody>
      </p:sp>
      <p:sp>
        <p:nvSpPr>
          <p:cNvPr id="4" name="向下箭號 3"/>
          <p:cNvSpPr/>
          <p:nvPr/>
        </p:nvSpPr>
        <p:spPr>
          <a:xfrm>
            <a:off x="6749969" y="2552127"/>
            <a:ext cx="697424" cy="5542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82" name="向下箭號 81"/>
          <p:cNvSpPr/>
          <p:nvPr/>
        </p:nvSpPr>
        <p:spPr>
          <a:xfrm>
            <a:off x="6749969" y="4542207"/>
            <a:ext cx="697424" cy="53341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83" name="圖片 82"/>
          <p:cNvPicPr preferRelativeResize="0"/>
          <p:nvPr/>
        </p:nvPicPr>
        <p:blipFill>
          <a:blip r:embed="rId13"/>
          <a:stretch>
            <a:fillRect/>
          </a:stretch>
        </p:blipFill>
        <p:spPr>
          <a:xfrm>
            <a:off x="893866" y="4136973"/>
            <a:ext cx="720000" cy="720000"/>
          </a:xfrm>
          <a:prstGeom prst="rect">
            <a:avLst/>
          </a:prstGeom>
          <a:ln w="38100">
            <a:solidFill>
              <a:schemeClr val="tx1"/>
            </a:solidFill>
          </a:ln>
        </p:spPr>
      </p:pic>
      <p:pic>
        <p:nvPicPr>
          <p:cNvPr id="84" name="圖片 83"/>
          <p:cNvPicPr preferRelativeResize="0"/>
          <p:nvPr/>
        </p:nvPicPr>
        <p:blipFill>
          <a:blip r:embed="rId14"/>
          <a:stretch>
            <a:fillRect/>
          </a:stretch>
        </p:blipFill>
        <p:spPr>
          <a:xfrm>
            <a:off x="893267" y="5606622"/>
            <a:ext cx="720000" cy="720000"/>
          </a:xfrm>
          <a:prstGeom prst="rect">
            <a:avLst/>
          </a:prstGeom>
          <a:ln w="38100">
            <a:solidFill>
              <a:schemeClr val="tx1"/>
            </a:solidFill>
          </a:ln>
        </p:spPr>
      </p:pic>
      <p:pic>
        <p:nvPicPr>
          <p:cNvPr id="85" name="圖片 84"/>
          <p:cNvPicPr preferRelativeResize="0"/>
          <p:nvPr/>
        </p:nvPicPr>
        <p:blipFill>
          <a:blip r:embed="rId15"/>
          <a:stretch>
            <a:fillRect/>
          </a:stretch>
        </p:blipFill>
        <p:spPr>
          <a:xfrm>
            <a:off x="890958" y="5600800"/>
            <a:ext cx="720000" cy="720000"/>
          </a:xfrm>
          <a:prstGeom prst="rect">
            <a:avLst/>
          </a:prstGeom>
          <a:ln w="38100">
            <a:solidFill>
              <a:schemeClr val="tx1"/>
            </a:solidFill>
          </a:ln>
        </p:spPr>
      </p:pic>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9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bldLvl="0" animBg="1"/>
      <p:bldP spid="29" grpId="0" bldLvl="0" animBg="1"/>
      <p:bldP spid="30" grpId="0"/>
      <p:bldP spid="31" grpId="0"/>
      <p:bldP spid="47" grpId="0" bldLvl="0" animBg="1"/>
      <p:bldP spid="48" grpId="0" bldLvl="0" animBg="1"/>
      <p:bldP spid="49" grpId="0" bldLvl="0" animBg="1"/>
      <p:bldP spid="50" grpId="0" bldLvl="0" animBg="1"/>
      <p:bldP spid="51" grpId="0" bldLvl="0" animBg="1"/>
      <p:bldP spid="52" grpId="0" bldLvl="0" animBg="1"/>
      <p:bldP spid="53" grpId="0" bldLvl="0" animBg="1"/>
      <p:bldP spid="54" grpId="0" bldLvl="0" animBg="1"/>
      <p:bldP spid="55" grpId="0" bldLvl="0" animBg="1"/>
      <p:bldP spid="56" grpId="0" bldLvl="0" animBg="1"/>
      <p:bldP spid="59" grpId="0"/>
      <p:bldP spid="60" grpId="0"/>
      <p:bldP spid="67" grpId="0" bldLvl="0" animBg="1"/>
      <p:bldP spid="73" grpId="0" bldLvl="0" animBg="1"/>
      <p:bldP spid="74" grpId="0" bldLvl="0" animBg="1"/>
      <p:bldP spid="75" grpId="0" bldLvl="0" animBg="1"/>
      <p:bldP spid="7" grpId="0" bldLvl="0" animBg="1"/>
      <p:bldP spid="95" grpId="0" bldLvl="0" animBg="1"/>
      <p:bldP spid="77" grpId="0"/>
      <p:bldP spid="76" grpId="0" bldLvl="0" animBg="1"/>
      <p:bldP spid="78" grpId="0" bldLvl="0" animBg="1"/>
      <p:bldP spid="79" grpId="0" bldLvl="0" animBg="1"/>
      <p:bldP spid="9" grpId="0" bldLvl="0" animBg="1"/>
      <p:bldP spid="81" grpId="0" bldLvl="0" animBg="1"/>
      <p:bldP spid="4" grpId="0" bldLvl="0" animBg="1"/>
      <p:bldP spid="8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90938" y="2192470"/>
            <a:ext cx="4657932" cy="1690978"/>
          </a:xfrm>
          <a:prstGeom prst="rect">
            <a:avLst/>
          </a:prstGeom>
        </p:spPr>
      </p:pic>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Framework </a:t>
            </a:r>
            <a:endParaRPr sz="3600" b="1" kern="0" spc="-5" dirty="0">
              <a:solidFill>
                <a:srgbClr val="00294D"/>
              </a:solidFill>
              <a:latin typeface="Calibri" panose="020F0502020204030204"/>
              <a:cs typeface="Calibri" panose="020F0502020204030204"/>
            </a:endParaRPr>
          </a:p>
        </p:txBody>
      </p:sp>
      <p:sp>
        <p:nvSpPr>
          <p:cNvPr id="6"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15"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3212" name="方程式" r:id="rId2" imgW="12496800" imgH="5181600" progId="Equation.3">
                  <p:embed/>
                </p:oleObj>
              </mc:Choice>
              <mc:Fallback>
                <p:oleObj name="方程式" r:id="rId2" imgW="12496800" imgH="5181600" progId="Equation.3">
                  <p:embed/>
                  <p:pic>
                    <p:nvPicPr>
                      <p:cNvPr id="0" name="图片 3211"/>
                      <p:cNvPicPr>
                        <a:picLocks noChangeAspect="1" noChangeArrowheads="1"/>
                      </p:cNvPicPr>
                      <p:nvPr/>
                    </p:nvPicPr>
                    <p:blipFill>
                      <a:blip r:embed="rId3"/>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群組 8"/>
          <p:cNvGrpSpPr/>
          <p:nvPr/>
        </p:nvGrpSpPr>
        <p:grpSpPr>
          <a:xfrm>
            <a:off x="5172837" y="760914"/>
            <a:ext cx="3342513" cy="827342"/>
            <a:chOff x="4749800" y="2047360"/>
            <a:chExt cx="3342513" cy="827342"/>
          </a:xfrm>
        </p:grpSpPr>
        <p:graphicFrame>
          <p:nvGraphicFramePr>
            <p:cNvPr id="74"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3213" name="方程式" r:id="rId4" imgW="23774400" imgH="5181600" progId="Equation.3">
                    <p:embed/>
                  </p:oleObj>
                </mc:Choice>
                <mc:Fallback>
                  <p:oleObj name="方程式" r:id="rId4" imgW="23774400" imgH="5181600" progId="Equation.3">
                    <p:embed/>
                    <p:pic>
                      <p:nvPicPr>
                        <p:cNvPr id="0" name="图片 3212"/>
                        <p:cNvPicPr>
                          <a:picLocks noChangeAspect="1" noChangeArrowheads="1"/>
                        </p:cNvPicPr>
                        <p:nvPr/>
                      </p:nvPicPr>
                      <p:blipFill>
                        <a:blip r:embed="rId5"/>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 name="文字方塊 75"/>
            <p:cNvSpPr txBox="1"/>
            <p:nvPr/>
          </p:nvSpPr>
          <p:spPr>
            <a:xfrm>
              <a:off x="6654931" y="2212761"/>
              <a:ext cx="1437382" cy="461665"/>
            </a:xfrm>
            <a:prstGeom prst="rect">
              <a:avLst/>
            </a:prstGeom>
            <a:noFill/>
          </p:spPr>
          <p:txBody>
            <a:bodyPr wrap="square" rtlCol="0">
              <a:spAutoFit/>
            </a:bodyPr>
            <a:lstStyle/>
            <a:p>
              <a:pPr algn="ctr"/>
              <a:r>
                <a:rPr lang="en-US" altLang="zh-TW" sz="2400" dirty="0"/>
                <a:t>“cat”</a:t>
              </a:r>
              <a:endParaRPr lang="zh-TW" altLang="en-US" sz="2400" dirty="0"/>
            </a:p>
          </p:txBody>
        </p:sp>
        <p:pic>
          <p:nvPicPr>
            <p:cNvPr id="77" name="Picture 12" descr="https://encrypted-tbn1.gstatic.com/images?q=tbn:ANd9GcRcwlRKAlSIaCI4W5PRYVbuBQQXifF-56bFqAjh9DMe-_3Lh8_YK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p:cNvSpPr txBox="1"/>
          <p:nvPr/>
        </p:nvSpPr>
        <p:spPr>
          <a:xfrm>
            <a:off x="4368800" y="212137"/>
            <a:ext cx="3111500" cy="461665"/>
          </a:xfrm>
          <a:prstGeom prst="rect">
            <a:avLst/>
          </a:prstGeom>
          <a:noFill/>
        </p:spPr>
        <p:txBody>
          <a:bodyPr wrap="square" rtlCol="0">
            <a:spAutoFit/>
          </a:bodyPr>
          <a:lstStyle/>
          <a:p>
            <a:r>
              <a:rPr lang="en-US" altLang="zh-TW" sz="2400" dirty="0"/>
              <a:t>Image Recognition:</a:t>
            </a:r>
            <a:endParaRPr lang="zh-TW" altLang="en-US" sz="2400" dirty="0"/>
          </a:p>
        </p:txBody>
      </p:sp>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sp>
        <p:nvSpPr>
          <p:cNvPr id="23"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a:t>
            </a:r>
            <a:endParaRPr lang="en-US" altLang="zh-TW" sz="2400" dirty="0"/>
          </a:p>
          <a:p>
            <a:pPr algn="ctr"/>
            <a:r>
              <a:rPr lang="en-US" altLang="zh-TW" sz="2400" dirty="0"/>
              <a:t>Data</a:t>
            </a:r>
            <a:endParaRPr lang="zh-TW" altLang="en-US" sz="2400" dirty="0"/>
          </a:p>
        </p:txBody>
      </p:sp>
      <p:sp>
        <p:nvSpPr>
          <p:cNvPr id="27" name="圓角矩形 26"/>
          <p:cNvSpPr/>
          <p:nvPr/>
        </p:nvSpPr>
        <p:spPr>
          <a:xfrm>
            <a:off x="891920" y="366153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Goodness of function f</a:t>
            </a:r>
            <a:endParaRPr lang="en-US" altLang="zh-TW" sz="2400" baseline="30000" dirty="0"/>
          </a:p>
        </p:txBody>
      </p:sp>
      <p:cxnSp>
        <p:nvCxnSpPr>
          <p:cNvPr id="28" name="直線單箭頭接點 27"/>
          <p:cNvCxnSpPr/>
          <p:nvPr/>
        </p:nvCxnSpPr>
        <p:spPr>
          <a:xfrm flipV="1">
            <a:off x="1869025" y="477416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1869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6" name="文字方塊 35"/>
          <p:cNvSpPr txBox="1"/>
          <p:nvPr/>
        </p:nvSpPr>
        <p:spPr>
          <a:xfrm>
            <a:off x="5019455" y="2789377"/>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Better!</a:t>
            </a:r>
            <a:endParaRPr lang="zh-TW" altLang="en-US" sz="2400" dirty="0"/>
          </a:p>
        </p:txBody>
      </p:sp>
      <p:sp>
        <p:nvSpPr>
          <p:cNvPr id="37" name="矩形 36"/>
          <p:cNvSpPr/>
          <p:nvPr/>
        </p:nvSpPr>
        <p:spPr>
          <a:xfrm>
            <a:off x="5076620" y="6211397"/>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38" name="圖片 37"/>
          <p:cNvPicPr>
            <a:picLocks noChangeAspect="1"/>
          </p:cNvPicPr>
          <p:nvPr/>
        </p:nvPicPr>
        <p:blipFill>
          <a:blip r:embed="rId7"/>
          <a:stretch>
            <a:fillRect/>
          </a:stretch>
        </p:blipFill>
        <p:spPr>
          <a:xfrm>
            <a:off x="5346342" y="5136313"/>
            <a:ext cx="931280" cy="1051432"/>
          </a:xfrm>
          <a:prstGeom prst="rect">
            <a:avLst/>
          </a:prstGeom>
        </p:spPr>
      </p:pic>
      <p:pic>
        <p:nvPicPr>
          <p:cNvPr id="39" name="圖片 38"/>
          <p:cNvPicPr>
            <a:picLocks noChangeAspect="1"/>
          </p:cNvPicPr>
          <p:nvPr/>
        </p:nvPicPr>
        <p:blipFill>
          <a:blip r:embed="rId8"/>
          <a:stretch>
            <a:fillRect/>
          </a:stretch>
        </p:blipFill>
        <p:spPr>
          <a:xfrm>
            <a:off x="6619904" y="5136313"/>
            <a:ext cx="899978" cy="1075096"/>
          </a:xfrm>
          <a:prstGeom prst="rect">
            <a:avLst/>
          </a:prstGeom>
        </p:spPr>
      </p:pic>
      <p:sp>
        <p:nvSpPr>
          <p:cNvPr id="40" name="文字方塊 39"/>
          <p:cNvSpPr txBox="1"/>
          <p:nvPr/>
        </p:nvSpPr>
        <p:spPr>
          <a:xfrm>
            <a:off x="6687680" y="6228763"/>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41" name="文字方塊 40"/>
          <p:cNvSpPr txBox="1"/>
          <p:nvPr/>
        </p:nvSpPr>
        <p:spPr>
          <a:xfrm>
            <a:off x="7870094" y="6191519"/>
            <a:ext cx="7980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42" name="圖片 41"/>
          <p:cNvPicPr>
            <a:picLocks noChangeAspect="1"/>
          </p:cNvPicPr>
          <p:nvPr/>
        </p:nvPicPr>
        <p:blipFill>
          <a:blip r:embed="rId9"/>
          <a:stretch>
            <a:fillRect/>
          </a:stretch>
        </p:blipFill>
        <p:spPr>
          <a:xfrm>
            <a:off x="7862164" y="5148133"/>
            <a:ext cx="823790" cy="1063264"/>
          </a:xfrm>
          <a:prstGeom prst="rect">
            <a:avLst/>
          </a:prstGeom>
        </p:spPr>
      </p:pic>
      <p:sp>
        <p:nvSpPr>
          <p:cNvPr id="44" name="矩形 43"/>
          <p:cNvSpPr/>
          <p:nvPr/>
        </p:nvSpPr>
        <p:spPr>
          <a:xfrm>
            <a:off x="2971073" y="5391876"/>
            <a:ext cx="2185866"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input:</a:t>
            </a:r>
            <a:endParaRPr lang="zh-TW" altLang="en-US" sz="2400" dirty="0"/>
          </a:p>
        </p:txBody>
      </p:sp>
      <p:sp>
        <p:nvSpPr>
          <p:cNvPr id="45" name="矩形 44"/>
          <p:cNvSpPr/>
          <p:nvPr/>
        </p:nvSpPr>
        <p:spPr>
          <a:xfrm>
            <a:off x="2897982" y="6187745"/>
            <a:ext cx="225184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function output:</a:t>
            </a:r>
            <a:endParaRPr lang="zh-TW" altLang="en-US" sz="2400" dirty="0"/>
          </a:p>
        </p:txBody>
      </p:sp>
      <p:sp>
        <p:nvSpPr>
          <p:cNvPr id="26" name="矩形 25"/>
          <p:cNvSpPr/>
          <p:nvPr/>
        </p:nvSpPr>
        <p:spPr>
          <a:xfrm>
            <a:off x="2923907" y="4984330"/>
            <a:ext cx="5947138" cy="1723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36" grpId="0" animBg="1"/>
      <p:bldP spid="37" grpId="0"/>
      <p:bldP spid="40" grpId="0"/>
      <p:bldP spid="41" grpId="0"/>
      <p:bldP spid="44" grpId="0"/>
      <p:bldP spid="45" grpId="0"/>
      <p:bldP spid="2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506"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85011" y="3752284"/>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7" name="矩形 6"/>
          <p:cNvSpPr/>
          <p:nvPr/>
        </p:nvSpPr>
        <p:spPr>
          <a:xfrm>
            <a:off x="6342414" y="1908823"/>
            <a:ext cx="2259724" cy="16870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endParaRPr lang="en-US" altLang="zh-TW" sz="2800" dirty="0"/>
          </a:p>
          <a:p>
            <a:pPr algn="ctr"/>
            <a:r>
              <a:rPr lang="en-US" altLang="zh-TW" sz="2800" dirty="0"/>
              <a:t>Network</a:t>
            </a:r>
            <a:endParaRPr lang="zh-TW" altLang="en-US" sz="28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Gradient Descent</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4" name="文字方塊 3"/>
              <p:cNvSpPr txBox="1"/>
              <p:nvPr/>
            </p:nvSpPr>
            <p:spPr>
              <a:xfrm>
                <a:off x="282556"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282556" y="2336365"/>
                <a:ext cx="421847" cy="369332"/>
              </a:xfrm>
              <a:prstGeom prst="rect">
                <a:avLst/>
              </a:prstGeom>
              <a:blipFill rotWithShape="0">
                <a:blip r:embed="rId1"/>
                <a:stretch>
                  <a:fillRect l="-8571" r="-4286"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1221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1221105" y="1767840"/>
                <a:ext cx="2098040" cy="831215"/>
              </a:xfrm>
              <a:prstGeom prst="rect">
                <a:avLst/>
              </a:prstGeom>
              <a:blipFill rotWithShape="0">
                <a:blip r:embed="rId2"/>
                <a:stretch>
                  <a:fillRect t="-171667" b="-255000"/>
                </a:stretch>
              </a:blipFill>
            </p:spPr>
            <p:txBody>
              <a:bodyPr/>
              <a:lstStyle/>
              <a:p>
                <a:r>
                  <a:rPr lang="zh-TW" altLang="en-US">
                    <a:noFill/>
                  </a:rPr>
                  <a:t> </a:t>
                </a:r>
                <a:endParaRPr lang="zh-TW" altLang="en-US">
                  <a:noFill/>
                </a:endParaRPr>
              </a:p>
            </p:txBody>
          </p:sp>
        </mc:Fallback>
      </mc:AlternateContent>
      <p:sp>
        <p:nvSpPr>
          <p:cNvPr id="7" name="矩形 6"/>
          <p:cNvSpPr/>
          <p:nvPr/>
        </p:nvSpPr>
        <p:spPr>
          <a:xfrm>
            <a:off x="174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1483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9" name="文字方塊 8"/>
              <p:cNvSpPr txBox="1"/>
              <p:nvPr/>
            </p:nvSpPr>
            <p:spPr>
              <a:xfrm>
                <a:off x="1838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1838960" y="2618740"/>
                <a:ext cx="1336675" cy="692785"/>
              </a:xfrm>
              <a:prstGeom prst="rect">
                <a:avLst/>
              </a:prstGeom>
              <a:blipFill rotWithShape="0">
                <a:blip r:embed="rId3"/>
                <a:stretch>
                  <a:fillRect t="-168852" r="-10645" b="-249180"/>
                </a:stretch>
              </a:blipFill>
            </p:spPr>
            <p:txBody>
              <a:bodyPr/>
              <a:lstStyle/>
              <a:p>
                <a:r>
                  <a:rPr lang="zh-TW" altLang="en-US">
                    <a:noFill/>
                  </a:rPr>
                  <a:t> </a:t>
                </a:r>
                <a:endParaRPr lang="zh-TW" altLang="en-US">
                  <a:noFill/>
                </a:endParaRPr>
              </a:p>
            </p:txBody>
          </p:sp>
        </mc:Fallback>
      </mc:AlternateContent>
      <p:sp>
        <p:nvSpPr>
          <p:cNvPr id="10" name="文字方塊 9"/>
          <p:cNvSpPr txBox="1"/>
          <p:nvPr/>
        </p:nvSpPr>
        <p:spPr>
          <a:xfrm>
            <a:off x="4220631" y="2337016"/>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mc:Choice xmlns:a14="http://schemas.microsoft.com/office/drawing/2010/main" Requires="a14">
          <p:sp>
            <p:nvSpPr>
              <p:cNvPr id="15" name="文字方塊 14"/>
              <p:cNvSpPr txBox="1"/>
              <p:nvPr/>
            </p:nvSpPr>
            <p:spPr>
              <a:xfrm>
                <a:off x="282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282556" y="3549032"/>
                <a:ext cx="428964" cy="369332"/>
              </a:xfrm>
              <a:prstGeom prst="rect">
                <a:avLst/>
              </a:prstGeom>
              <a:blipFill rotWithShape="0">
                <a:blip r:embed="rId4"/>
                <a:stretch>
                  <a:fillRect l="-8451" r="-4225"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1221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1716405" y="3002915"/>
                <a:ext cx="1814195" cy="751205"/>
              </a:xfrm>
              <a:prstGeom prst="rect">
                <a:avLst/>
              </a:prstGeom>
              <a:blipFill rotWithShape="0">
                <a:blip r:embed="rId5"/>
                <a:stretch>
                  <a:fillRect t="-167213" b="-250820"/>
                </a:stretch>
              </a:blipFill>
            </p:spPr>
            <p:txBody>
              <a:bodyPr/>
              <a:lstStyle/>
              <a:p>
                <a:r>
                  <a:rPr lang="zh-TW" altLang="en-US">
                    <a:noFill/>
                  </a:rPr>
                  <a:t> </a:t>
                </a:r>
                <a:endParaRPr lang="zh-TW" altLang="en-US">
                  <a:noFill/>
                </a:endParaRPr>
              </a:p>
            </p:txBody>
          </p:sp>
        </mc:Fallback>
      </mc:AlternateContent>
      <p:sp>
        <p:nvSpPr>
          <p:cNvPr id="18" name="向右箭號 17"/>
          <p:cNvSpPr/>
          <p:nvPr/>
        </p:nvSpPr>
        <p:spPr>
          <a:xfrm>
            <a:off x="1483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9" name="文字方塊 18"/>
              <p:cNvSpPr txBox="1"/>
              <p:nvPr/>
            </p:nvSpPr>
            <p:spPr>
              <a:xfrm>
                <a:off x="1838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1838960" y="3888740"/>
                <a:ext cx="1889125" cy="758825"/>
              </a:xfrm>
              <a:prstGeom prst="rect">
                <a:avLst/>
              </a:prstGeom>
              <a:blipFill rotWithShape="0">
                <a:blip r:embed="rId6"/>
                <a:stretch>
                  <a:fillRect t="-171667" r="-10645" b="-255000"/>
                </a:stretch>
              </a:blipFill>
            </p:spPr>
            <p:txBody>
              <a:bodyPr/>
              <a:lstStyle/>
              <a:p>
                <a:r>
                  <a:rPr lang="zh-TW" altLang="en-US">
                    <a:noFill/>
                  </a:rPr>
                  <a:t> </a:t>
                </a:r>
                <a:endParaRPr lang="zh-TW" altLang="en-US">
                  <a:noFill/>
                </a:endParaRPr>
              </a:p>
            </p:txBody>
          </p:sp>
        </mc:Fallback>
      </mc:AlternateContent>
      <p:sp>
        <p:nvSpPr>
          <p:cNvPr id="20" name="文字方塊 19"/>
          <p:cNvSpPr txBox="1"/>
          <p:nvPr/>
        </p:nvSpPr>
        <p:spPr>
          <a:xfrm>
            <a:off x="4220631" y="3549683"/>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mc:AlternateContent xmlns:mc="http://schemas.openxmlformats.org/markup-compatibility/2006">
        <mc:Choice xmlns:a14="http://schemas.microsoft.com/office/drawing/2010/main" Requires="a14">
          <p:sp>
            <p:nvSpPr>
              <p:cNvPr id="25" name="文字方塊 24"/>
              <p:cNvSpPr txBox="1"/>
              <p:nvPr/>
            </p:nvSpPr>
            <p:spPr>
              <a:xfrm>
                <a:off x="282556"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282556" y="5103976"/>
                <a:ext cx="361381" cy="369332"/>
              </a:xfrm>
              <a:prstGeom prst="rect">
                <a:avLst/>
              </a:prstGeom>
              <a:blipFill rotWithShape="0">
                <a:blip r:embed="rId7"/>
                <a:stretch>
                  <a:fillRect l="-20000" r="-5000"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1221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p:sp>
            <p:nvSpPr>
              <p:cNvPr id="26" name="文字方塊 25"/>
              <p:cNvSpPr txBox="1">
                <a:spLocks noRot="1" noChangeAspect="1" noMove="1" noResize="1" noEditPoints="1" noAdjustHandles="1" noChangeArrowheads="1" noChangeShapeType="1" noTextEdit="1"/>
              </p:cNvSpPr>
              <p:nvPr/>
            </p:nvSpPr>
            <p:spPr>
              <a:xfrm>
                <a:off x="1221105" y="4398010"/>
                <a:ext cx="3119755" cy="887095"/>
              </a:xfrm>
              <a:prstGeom prst="rect">
                <a:avLst/>
              </a:prstGeom>
              <a:blipFill rotWithShape="0">
                <a:blip r:embed="rId8"/>
                <a:stretch>
                  <a:fillRect t="-171667" r="-977" b="-255000"/>
                </a:stretch>
              </a:blipFill>
            </p:spPr>
            <p:txBody>
              <a:bodyPr/>
              <a:lstStyle/>
              <a:p>
                <a:r>
                  <a:rPr lang="zh-TW" altLang="en-US">
                    <a:noFill/>
                  </a:rPr>
                  <a:t> </a:t>
                </a:r>
                <a:endParaRPr lang="zh-TW" altLang="en-US">
                  <a:noFill/>
                </a:endParaRPr>
              </a:p>
            </p:txBody>
          </p:sp>
        </mc:Fallback>
      </mc:AlternateContent>
      <p:sp>
        <p:nvSpPr>
          <p:cNvPr id="28" name="向右箭號 27"/>
          <p:cNvSpPr/>
          <p:nvPr/>
        </p:nvSpPr>
        <p:spPr>
          <a:xfrm>
            <a:off x="1483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9" name="文字方塊 28"/>
              <p:cNvSpPr txBox="1"/>
              <p:nvPr/>
            </p:nvSpPr>
            <p:spPr>
              <a:xfrm>
                <a:off x="1838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1838960" y="5443220"/>
                <a:ext cx="1889125" cy="913765"/>
              </a:xfrm>
              <a:prstGeom prst="rect">
                <a:avLst/>
              </a:prstGeom>
              <a:blipFill rotWithShape="0">
                <a:blip r:embed="rId9"/>
                <a:stretch>
                  <a:fillRect t="-168852" r="-12258" b="-249180"/>
                </a:stretch>
              </a:blipFill>
            </p:spPr>
            <p:txBody>
              <a:bodyPr/>
              <a:lstStyle/>
              <a:p>
                <a:r>
                  <a:rPr lang="zh-TW" altLang="en-US">
                    <a:noFill/>
                  </a:rPr>
                  <a:t> </a:t>
                </a:r>
                <a:endParaRPr lang="zh-TW" altLang="en-US">
                  <a:noFill/>
                </a:endParaRPr>
              </a:p>
            </p:txBody>
          </p:sp>
        </mc:Fallback>
      </mc:AlternateContent>
      <p:sp>
        <p:nvSpPr>
          <p:cNvPr id="30" name="文字方塊 29"/>
          <p:cNvSpPr txBox="1"/>
          <p:nvPr/>
        </p:nvSpPr>
        <p:spPr>
          <a:xfrm>
            <a:off x="4220631" y="5104627"/>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5" name="文字方塊 34"/>
          <p:cNvSpPr txBox="1"/>
          <p:nvPr/>
        </p:nvSpPr>
        <p:spPr>
          <a:xfrm rot="5400000">
            <a:off x="146825"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46825"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830522" y="2298253"/>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830522" y="3510920"/>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830522" y="5065864"/>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mc:AlternateContent xmlns:mc="http://schemas.openxmlformats.org/markup-compatibility/2006">
        <mc:Choice xmlns:a14="http://schemas.microsoft.com/office/drawing/2010/main" Requires="a14">
          <p:sp>
            <p:nvSpPr>
              <p:cNvPr id="40" name="矩形 39"/>
              <p:cNvSpPr/>
              <p:nvPr/>
            </p:nvSpPr>
            <p:spPr>
              <a:xfrm>
                <a:off x="200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p:sp>
            <p:nvSpPr>
              <p:cNvPr id="40" name="矩形 39"/>
              <p:cNvSpPr>
                <a:spLocks noRot="1" noChangeAspect="1" noMove="1" noResize="1" noEditPoints="1" noAdjustHandles="1" noChangeArrowheads="1" noChangeShapeType="1" noTextEdit="1"/>
              </p:cNvSpPr>
              <p:nvPr/>
            </p:nvSpPr>
            <p:spPr>
              <a:xfrm>
                <a:off x="200215" y="1698275"/>
                <a:ext cx="478914" cy="523220"/>
              </a:xfrm>
              <a:prstGeom prst="rect">
                <a:avLst/>
              </a:prstGeom>
              <a:blipFill rotWithShape="0">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 name="文字方塊 2"/>
              <p:cNvSpPr txBox="1"/>
              <p:nvPr/>
            </p:nvSpPr>
            <p:spPr>
              <a:xfrm>
                <a:off x="7129518" y="2142624"/>
                <a:ext cx="962443" cy="34854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2800" i="1" smtClean="0">
                              <a:latin typeface="Cambria Math" panose="02040503050406030204" pitchFamily="18" charset="0"/>
                            </a:rPr>
                          </m:ctrlPr>
                        </m:dPr>
                        <m:e>
                          <m:eqArr>
                            <m:eqArrPr>
                              <m:ctrlPr>
                                <a:rPr lang="en-US" altLang="zh-TW" sz="2800" i="1" smtClean="0">
                                  <a:latin typeface="Cambria Math" panose="02040503050406030204" pitchFamily="18" charset="0"/>
                                </a:rPr>
                              </m:ctrlPr>
                            </m:eqArrPr>
                            <m:e>
                              <m:f>
                                <m:fPr>
                                  <m:ctrlPr>
                                    <a:rPr lang="en-US" altLang="zh-TW" sz="2800" i="1" smtClean="0">
                                      <a:latin typeface="Cambria Math" panose="02040503050406030204" pitchFamily="18" charset="0"/>
                                    </a:rPr>
                                  </m:ctrlPr>
                                </m:fPr>
                                <m:num>
                                  <m:r>
                                    <a:rPr lang="en-US" altLang="zh-TW" sz="2800" i="1" smtClean="0">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smtClean="0">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den>
                              </m:f>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den>
                              </m:f>
                            </m:e>
                            <m:e>
                              <m:r>
                                <a:rPr lang="zh-TW" altLang="en-US" sz="2800" i="1" smtClean="0">
                                  <a:latin typeface="Cambria Math" panose="02040503050406030204" pitchFamily="18" charset="0"/>
                                </a:rPr>
                                <m:t>⋮</m:t>
                              </m:r>
                            </m:e>
                            <m:e>
                              <m:f>
                                <m:fPr>
                                  <m:ctrlPr>
                                    <a:rPr lang="en-US" altLang="zh-TW" sz="2800" i="1">
                                      <a:latin typeface="Cambria Math" panose="02040503050406030204" pitchFamily="18" charset="0"/>
                                    </a:rPr>
                                  </m:ctrlPr>
                                </m:fPr>
                                <m:num>
                                  <m:r>
                                    <a:rPr lang="en-US" altLang="zh-TW" sz="2800" i="1">
                                      <a:latin typeface="Cambria Math" panose="02040503050406030204" pitchFamily="18" charset="0"/>
                                    </a:rPr>
                                    <m:t>𝜕</m:t>
                                  </m:r>
                                  <m:r>
                                    <a:rPr lang="en-US" altLang="zh-TW" sz="2800" b="0" i="1" smtClean="0">
                                      <a:latin typeface="Cambria Math" panose="02040503050406030204" pitchFamily="18" charset="0"/>
                                    </a:rPr>
                                    <m:t>𝐿</m:t>
                                  </m:r>
                                </m:num>
                                <m:den>
                                  <m:r>
                                    <a:rPr lang="en-US" altLang="zh-TW"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𝑏</m:t>
                                      </m:r>
                                    </m:e>
                                    <m:sub>
                                      <m:r>
                                        <a:rPr lang="en-US" altLang="zh-TW" sz="2800" b="0" i="1" smtClean="0">
                                          <a:latin typeface="Cambria Math" panose="02040503050406030204" pitchFamily="18" charset="0"/>
                                        </a:rPr>
                                        <m:t>1</m:t>
                                      </m:r>
                                    </m:sub>
                                  </m:sSub>
                                </m:den>
                              </m:f>
                            </m:e>
                            <m:e>
                              <m:r>
                                <a:rPr lang="zh-TW" altLang="en-US" sz="2800" i="1">
                                  <a:latin typeface="Cambria Math" panose="02040503050406030204" pitchFamily="18" charset="0"/>
                                </a:rPr>
                                <m:t>⋮</m:t>
                              </m:r>
                            </m:e>
                          </m:eqArr>
                        </m:e>
                      </m:d>
                    </m:oMath>
                  </m:oMathPara>
                </a14:m>
                <a:endParaRPr lang="zh-TW" altLang="en-US" sz="2800" dirty="0"/>
              </a:p>
            </p:txBody>
          </p:sp>
        </mc:Choice>
        <mc:Fallback>
          <p:sp>
            <p:nvSpPr>
              <p:cNvPr id="3" name="文字方塊 2"/>
              <p:cNvSpPr txBox="1">
                <a:spLocks noRot="1" noChangeAspect="1" noMove="1" noResize="1" noEditPoints="1" noAdjustHandles="1" noChangeArrowheads="1" noChangeShapeType="1" noTextEdit="1"/>
              </p:cNvSpPr>
              <p:nvPr/>
            </p:nvSpPr>
            <p:spPr>
              <a:xfrm>
                <a:off x="7129518" y="2142624"/>
                <a:ext cx="962443" cy="3485441"/>
              </a:xfrm>
              <a:prstGeom prst="rect">
                <a:avLst/>
              </a:prstGeom>
              <a:blipFill rotWithShape="0">
                <a:blip r:embed="rId1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1" name="文字方塊 40"/>
              <p:cNvSpPr txBox="1"/>
              <p:nvPr/>
            </p:nvSpPr>
            <p:spPr>
              <a:xfrm>
                <a:off x="6086600" y="3668267"/>
                <a:ext cx="86055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i="1" smtClean="0">
                          <a:latin typeface="Cambria Math" panose="02040503050406030204" pitchFamily="18" charset="0"/>
                        </a:rPr>
                        <m:t>𝛻</m:t>
                      </m:r>
                      <m:r>
                        <a:rPr lang="en-US" altLang="zh-TW" sz="2800" b="0" i="1" smtClean="0">
                          <a:latin typeface="Cambria Math" panose="02040503050406030204" pitchFamily="18" charset="0"/>
                        </a:rPr>
                        <m:t>𝐿</m:t>
                      </m:r>
                      <m:r>
                        <a:rPr lang="en-US" altLang="zh-TW" sz="2800" b="0" i="1" smtClean="0">
                          <a:latin typeface="Cambria Math" panose="02040503050406030204" pitchFamily="18" charset="0"/>
                        </a:rPr>
                        <m:t>=</m:t>
                      </m:r>
                    </m:oMath>
                  </m:oMathPara>
                </a14:m>
                <a:endParaRPr lang="zh-TW" altLang="en-US" sz="2800" dirty="0"/>
              </a:p>
            </p:txBody>
          </p:sp>
        </mc:Choice>
        <mc:Fallback>
          <p:sp>
            <p:nvSpPr>
              <p:cNvPr id="41" name="文字方塊 40"/>
              <p:cNvSpPr txBox="1">
                <a:spLocks noRot="1" noChangeAspect="1" noMove="1" noResize="1" noEditPoints="1" noAdjustHandles="1" noChangeArrowheads="1" noChangeShapeType="1" noTextEdit="1"/>
              </p:cNvSpPr>
              <p:nvPr/>
            </p:nvSpPr>
            <p:spPr>
              <a:xfrm>
                <a:off x="6086600" y="3668267"/>
                <a:ext cx="860557" cy="430887"/>
              </a:xfrm>
              <a:prstGeom prst="rect">
                <a:avLst/>
              </a:prstGeom>
              <a:blipFill rotWithShape="0">
                <a:blip r:embed="rId12"/>
                <a:stretch>
                  <a:fillRect/>
                </a:stretch>
              </a:blipFill>
            </p:spPr>
            <p:txBody>
              <a:bodyPr/>
              <a:lstStyle/>
              <a:p>
                <a:r>
                  <a:rPr lang="zh-TW" altLang="en-US">
                    <a:noFill/>
                  </a:rPr>
                  <a:t> </a:t>
                </a:r>
                <a:endParaRPr lang="zh-TW" altLang="en-US">
                  <a:noFill/>
                </a:endParaRPr>
              </a:p>
            </p:txBody>
          </p:sp>
        </mc:Fallback>
      </mc:AlternateContent>
      <p:sp>
        <p:nvSpPr>
          <p:cNvPr id="42" name="文字方塊 41"/>
          <p:cNvSpPr txBox="1"/>
          <p:nvPr/>
        </p:nvSpPr>
        <p:spPr>
          <a:xfrm>
            <a:off x="5978189" y="5733860"/>
            <a:ext cx="2302657" cy="523220"/>
          </a:xfrm>
          <a:prstGeom prst="rect">
            <a:avLst/>
          </a:prstGeom>
          <a:noFill/>
        </p:spPr>
        <p:txBody>
          <a:bodyPr wrap="square" rtlCol="0">
            <a:spAutoFit/>
          </a:bodyPr>
          <a:lstStyle/>
          <a:p>
            <a:pPr algn="ctr"/>
            <a:r>
              <a:rPr lang="en-US" altLang="zh-TW" sz="2800" dirty="0"/>
              <a:t>gradient</a:t>
            </a:r>
            <a:endParaRPr lang="zh-TW" altLang="en-US" sz="2800" dirty="0"/>
          </a:p>
        </p:txBody>
      </p:sp>
      <p:sp>
        <p:nvSpPr>
          <p:cNvPr id="11" name="灯片编号占位符 10"/>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7" grpId="0" bldLvl="0" animBg="1"/>
      <p:bldP spid="8" grpId="0" bldLvl="0" animBg="1"/>
      <p:bldP spid="9" grpId="0" bldLvl="0" animBg="1"/>
      <p:bldP spid="10" grpId="0" bldLvl="0" animBg="1"/>
      <p:bldP spid="15" grpId="0" bldLvl="0" animBg="1"/>
      <p:bldP spid="16" grpId="0" bldLvl="0" animBg="1"/>
      <p:bldP spid="18" grpId="0" bldLvl="0" animBg="1"/>
      <p:bldP spid="19" grpId="0" bldLvl="0" animBg="1"/>
      <p:bldP spid="20" grpId="0" bldLvl="0" animBg="1"/>
      <p:bldP spid="25" grpId="0" bldLvl="0" animBg="1"/>
      <p:bldP spid="26" grpId="0" bldLvl="0" animBg="1"/>
      <p:bldP spid="28" grpId="0" bldLvl="0" animBg="1"/>
      <p:bldP spid="29" grpId="0" bldLvl="0" animBg="1"/>
      <p:bldP spid="30" grpId="0" bldLvl="0" animBg="1"/>
      <p:bldP spid="35" grpId="0"/>
      <p:bldP spid="36" grpId="0"/>
      <p:bldP spid="6" grpId="0" bldLvl="0" animBg="1"/>
      <p:bldP spid="17" grpId="0" bldLvl="0" animBg="1"/>
      <p:bldP spid="27" grpId="0" bldLvl="0" animBg="1"/>
      <p:bldP spid="40" grpId="0" bldLvl="0" animBg="1"/>
      <p:bldP spid="3" grpId="0" bldLvl="0" animBg="1"/>
      <p:bldP spid="41" grpId="0" bldLvl="0" animBg="1"/>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Gradient Descent</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4" name="文字方塊 3"/>
              <p:cNvSpPr txBox="1"/>
              <p:nvPr/>
            </p:nvSpPr>
            <p:spPr>
              <a:xfrm>
                <a:off x="282556" y="2336365"/>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4" name="文字方塊 3"/>
              <p:cNvSpPr txBox="1">
                <a:spLocks noRot="1" noChangeAspect="1" noMove="1" noResize="1" noEditPoints="1" noAdjustHandles="1" noChangeArrowheads="1" noChangeShapeType="1" noTextEdit="1"/>
              </p:cNvSpPr>
              <p:nvPr/>
            </p:nvSpPr>
            <p:spPr>
              <a:xfrm>
                <a:off x="282556" y="2336365"/>
                <a:ext cx="421847" cy="369332"/>
              </a:xfrm>
              <a:prstGeom prst="rect">
                <a:avLst/>
              </a:prstGeom>
              <a:blipFill rotWithShape="0">
                <a:blip r:embed="rId1"/>
                <a:stretch>
                  <a:fillRect l="-8571" r="-4286"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 name="文字方塊 4"/>
              <p:cNvSpPr txBox="1"/>
              <p:nvPr/>
            </p:nvSpPr>
            <p:spPr>
              <a:xfrm>
                <a:off x="1221086" y="2014771"/>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p:sp>
            <p:nvSpPr>
              <p:cNvPr id="5" name="文字方塊 4"/>
              <p:cNvSpPr txBox="1">
                <a:spLocks noRot="1" noChangeAspect="1" noMove="1" noResize="1" noEditPoints="1" noAdjustHandles="1" noChangeArrowheads="1" noChangeShapeType="1" noTextEdit="1"/>
              </p:cNvSpPr>
              <p:nvPr/>
            </p:nvSpPr>
            <p:spPr>
              <a:xfrm>
                <a:off x="1955800" y="1889760"/>
                <a:ext cx="1495425" cy="600075"/>
              </a:xfrm>
              <a:prstGeom prst="rect">
                <a:avLst/>
              </a:prstGeom>
              <a:blipFill rotWithShape="0">
                <a:blip r:embed="rId2"/>
                <a:stretch>
                  <a:fillRect t="-171667" b="-255000"/>
                </a:stretch>
              </a:blipFill>
            </p:spPr>
            <p:txBody>
              <a:bodyPr/>
              <a:lstStyle/>
              <a:p>
                <a:r>
                  <a:rPr lang="zh-TW" altLang="en-US">
                    <a:noFill/>
                  </a:rPr>
                  <a:t> </a:t>
                </a:r>
                <a:endParaRPr lang="zh-TW" altLang="en-US">
                  <a:noFill/>
                </a:endParaRPr>
              </a:p>
            </p:txBody>
          </p:sp>
        </mc:Fallback>
      </mc:AlternateContent>
      <p:sp>
        <p:nvSpPr>
          <p:cNvPr id="7" name="矩形 6"/>
          <p:cNvSpPr/>
          <p:nvPr/>
        </p:nvSpPr>
        <p:spPr>
          <a:xfrm>
            <a:off x="174940" y="2205371"/>
            <a:ext cx="529464" cy="430449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向右箭號 7"/>
          <p:cNvSpPr/>
          <p:nvPr/>
        </p:nvSpPr>
        <p:spPr>
          <a:xfrm>
            <a:off x="1483245" y="238410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9" name="文字方塊 8"/>
              <p:cNvSpPr txBox="1"/>
              <p:nvPr/>
            </p:nvSpPr>
            <p:spPr>
              <a:xfrm>
                <a:off x="1838903" y="267578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p:sp>
            <p:nvSpPr>
              <p:cNvPr id="9" name="文字方塊 8"/>
              <p:cNvSpPr txBox="1">
                <a:spLocks noRot="1" noChangeAspect="1" noMove="1" noResize="1" noEditPoints="1" noAdjustHandles="1" noChangeArrowheads="1" noChangeShapeType="1" noTextEdit="1"/>
              </p:cNvSpPr>
              <p:nvPr/>
            </p:nvSpPr>
            <p:spPr>
              <a:xfrm>
                <a:off x="1838903" y="2675788"/>
                <a:ext cx="1889052" cy="369332"/>
              </a:xfrm>
              <a:prstGeom prst="rect">
                <a:avLst/>
              </a:prstGeom>
              <a:blipFill rotWithShape="0">
                <a:blip r:embed="rId3"/>
                <a:stretch>
                  <a:fillRect t="-168852" r="-10645" b="-249180"/>
                </a:stretch>
              </a:blipFill>
            </p:spPr>
            <p:txBody>
              <a:bodyPr/>
              <a:lstStyle/>
              <a:p>
                <a:r>
                  <a:rPr lang="zh-TW" altLang="en-US">
                    <a:noFill/>
                  </a:rPr>
                  <a:t> </a:t>
                </a:r>
                <a:endParaRPr lang="zh-TW" altLang="en-US">
                  <a:noFill/>
                </a:endParaRPr>
              </a:p>
            </p:txBody>
          </p:sp>
        </mc:Fallback>
      </mc:AlternateContent>
      <p:sp>
        <p:nvSpPr>
          <p:cNvPr id="10" name="文字方塊 9"/>
          <p:cNvSpPr txBox="1"/>
          <p:nvPr/>
        </p:nvSpPr>
        <p:spPr>
          <a:xfrm>
            <a:off x="4220631" y="2337016"/>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0.15</a:t>
            </a:r>
            <a:endParaRPr lang="zh-TW" altLang="en-US" sz="2400" dirty="0"/>
          </a:p>
        </p:txBody>
      </p:sp>
      <p:sp>
        <p:nvSpPr>
          <p:cNvPr id="11" name="向右箭號 10"/>
          <p:cNvSpPr/>
          <p:nvPr/>
        </p:nvSpPr>
        <p:spPr>
          <a:xfrm>
            <a:off x="5013202" y="2326656"/>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2" name="文字方塊 11"/>
              <p:cNvSpPr txBox="1"/>
              <p:nvPr/>
            </p:nvSpPr>
            <p:spPr>
              <a:xfrm>
                <a:off x="5368860" y="2618341"/>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m:oMathPara>
                </a14:m>
                <a:endParaRPr lang="zh-TW" altLang="en-US" sz="2400" dirty="0"/>
              </a:p>
            </p:txBody>
          </p:sp>
        </mc:Choice>
        <mc:Fallback>
          <p:sp>
            <p:nvSpPr>
              <p:cNvPr id="12" name="文字方塊 11"/>
              <p:cNvSpPr txBox="1">
                <a:spLocks noRot="1" noChangeAspect="1" noMove="1" noResize="1" noEditPoints="1" noAdjustHandles="1" noChangeArrowheads="1" noChangeShapeType="1" noTextEdit="1"/>
              </p:cNvSpPr>
              <p:nvPr/>
            </p:nvSpPr>
            <p:spPr>
              <a:xfrm>
                <a:off x="5368860" y="2618341"/>
                <a:ext cx="1889052" cy="369332"/>
              </a:xfrm>
              <a:prstGeom prst="rect">
                <a:avLst/>
              </a:prstGeom>
              <a:blipFill rotWithShape="0">
                <a:blip r:embed="rId4"/>
                <a:stretch>
                  <a:fillRect t="-171667" r="-10645" b="-25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3" name="文字方塊 12"/>
              <p:cNvSpPr txBox="1"/>
              <p:nvPr/>
            </p:nvSpPr>
            <p:spPr>
              <a:xfrm>
                <a:off x="4729017" y="2004537"/>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i="1">
                                <a:latin typeface="Cambria Math" panose="02040503050406030204" pitchFamily="18" charset="0"/>
                              </a:rPr>
                              <m:t>1</m:t>
                            </m:r>
                          </m:sub>
                        </m:sSub>
                      </m:den>
                    </m:f>
                  </m:oMath>
                </a14:m>
                <a:endParaRPr lang="zh-TW" altLang="en-US" sz="2400" dirty="0"/>
              </a:p>
            </p:txBody>
          </p:sp>
        </mc:Choice>
        <mc:Fallback>
          <p:sp>
            <p:nvSpPr>
              <p:cNvPr id="13" name="文字方塊 12"/>
              <p:cNvSpPr txBox="1">
                <a:spLocks noRot="1" noChangeAspect="1" noMove="1" noResize="1" noEditPoints="1" noAdjustHandles="1" noChangeArrowheads="1" noChangeShapeType="1" noTextEdit="1"/>
              </p:cNvSpPr>
              <p:nvPr/>
            </p:nvSpPr>
            <p:spPr>
              <a:xfrm>
                <a:off x="4729017" y="2004537"/>
                <a:ext cx="3119508" cy="369332"/>
              </a:xfrm>
              <a:prstGeom prst="rect">
                <a:avLst/>
              </a:prstGeom>
              <a:blipFill rotWithShape="0">
                <a:blip r:embed="rId5"/>
                <a:stretch>
                  <a:fillRect t="-171667" b="-255000"/>
                </a:stretch>
              </a:blipFill>
            </p:spPr>
            <p:txBody>
              <a:bodyPr/>
              <a:lstStyle/>
              <a:p>
                <a:r>
                  <a:rPr lang="zh-TW" altLang="en-US">
                    <a:noFill/>
                  </a:rPr>
                  <a:t> </a:t>
                </a:r>
                <a:endParaRPr lang="zh-TW" altLang="en-US">
                  <a:noFill/>
                </a:endParaRPr>
              </a:p>
            </p:txBody>
          </p:sp>
        </mc:Fallback>
      </mc:AlternateContent>
      <p:sp>
        <p:nvSpPr>
          <p:cNvPr id="14" name="文字方塊 13"/>
          <p:cNvSpPr txBox="1"/>
          <p:nvPr/>
        </p:nvSpPr>
        <p:spPr>
          <a:xfrm>
            <a:off x="7773256" y="2341601"/>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0.09</a:t>
            </a:r>
            <a:endParaRPr lang="zh-TW" altLang="en-US" sz="2400" dirty="0"/>
          </a:p>
        </p:txBody>
      </p:sp>
      <mc:AlternateContent xmlns:mc="http://schemas.openxmlformats.org/markup-compatibility/2006">
        <mc:Choice xmlns:a14="http://schemas.microsoft.com/office/drawing/2010/main" Requires="a14">
          <p:sp>
            <p:nvSpPr>
              <p:cNvPr id="15" name="文字方塊 14"/>
              <p:cNvSpPr txBox="1"/>
              <p:nvPr/>
            </p:nvSpPr>
            <p:spPr>
              <a:xfrm>
                <a:off x="282556" y="354903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𝑤</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5" name="文字方塊 14"/>
              <p:cNvSpPr txBox="1">
                <a:spLocks noRot="1" noChangeAspect="1" noMove="1" noResize="1" noEditPoints="1" noAdjustHandles="1" noChangeArrowheads="1" noChangeShapeType="1" noTextEdit="1"/>
              </p:cNvSpPr>
              <p:nvPr/>
            </p:nvSpPr>
            <p:spPr>
              <a:xfrm>
                <a:off x="282556" y="3549032"/>
                <a:ext cx="428964" cy="369332"/>
              </a:xfrm>
              <a:prstGeom prst="rect">
                <a:avLst/>
              </a:prstGeom>
              <a:blipFill rotWithShape="0">
                <a:blip r:embed="rId6"/>
                <a:stretch>
                  <a:fillRect l="-8451" r="-4225"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6" name="文字方塊 15"/>
              <p:cNvSpPr txBox="1"/>
              <p:nvPr/>
            </p:nvSpPr>
            <p:spPr>
              <a:xfrm>
                <a:off x="1221086" y="322743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p:sp>
            <p:nvSpPr>
              <p:cNvPr id="16" name="文字方塊 15"/>
              <p:cNvSpPr txBox="1">
                <a:spLocks noRot="1" noChangeAspect="1" noMove="1" noResize="1" noEditPoints="1" noAdjustHandles="1" noChangeArrowheads="1" noChangeShapeType="1" noTextEdit="1"/>
              </p:cNvSpPr>
              <p:nvPr/>
            </p:nvSpPr>
            <p:spPr>
              <a:xfrm>
                <a:off x="1221086" y="3227438"/>
                <a:ext cx="3119508" cy="369332"/>
              </a:xfrm>
              <a:prstGeom prst="rect">
                <a:avLst/>
              </a:prstGeom>
              <a:blipFill rotWithShape="0">
                <a:blip r:embed="rId7"/>
                <a:stretch>
                  <a:fillRect t="-167213" b="-250820"/>
                </a:stretch>
              </a:blipFill>
            </p:spPr>
            <p:txBody>
              <a:bodyPr/>
              <a:lstStyle/>
              <a:p>
                <a:r>
                  <a:rPr lang="zh-TW" altLang="en-US">
                    <a:noFill/>
                  </a:rPr>
                  <a:t> </a:t>
                </a:r>
                <a:endParaRPr lang="zh-TW" altLang="en-US">
                  <a:noFill/>
                </a:endParaRPr>
              </a:p>
            </p:txBody>
          </p:sp>
        </mc:Fallback>
      </mc:AlternateContent>
      <p:sp>
        <p:nvSpPr>
          <p:cNvPr id="18" name="向右箭號 17"/>
          <p:cNvSpPr/>
          <p:nvPr/>
        </p:nvSpPr>
        <p:spPr>
          <a:xfrm>
            <a:off x="1483245" y="3596770"/>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9" name="文字方塊 18"/>
              <p:cNvSpPr txBox="1"/>
              <p:nvPr/>
            </p:nvSpPr>
            <p:spPr>
              <a:xfrm>
                <a:off x="1838903" y="3888455"/>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p:sp>
            <p:nvSpPr>
              <p:cNvPr id="19" name="文字方塊 18"/>
              <p:cNvSpPr txBox="1">
                <a:spLocks noRot="1" noChangeAspect="1" noMove="1" noResize="1" noEditPoints="1" noAdjustHandles="1" noChangeArrowheads="1" noChangeShapeType="1" noTextEdit="1"/>
              </p:cNvSpPr>
              <p:nvPr/>
            </p:nvSpPr>
            <p:spPr>
              <a:xfrm>
                <a:off x="1838903" y="3888455"/>
                <a:ext cx="1889052" cy="369332"/>
              </a:xfrm>
              <a:prstGeom prst="rect">
                <a:avLst/>
              </a:prstGeom>
              <a:blipFill rotWithShape="0">
                <a:blip r:embed="rId8"/>
                <a:stretch>
                  <a:fillRect t="-171667" r="-10645" b="-255000"/>
                </a:stretch>
              </a:blipFill>
            </p:spPr>
            <p:txBody>
              <a:bodyPr/>
              <a:lstStyle/>
              <a:p>
                <a:r>
                  <a:rPr lang="zh-TW" altLang="en-US">
                    <a:noFill/>
                  </a:rPr>
                  <a:t> </a:t>
                </a:r>
                <a:endParaRPr lang="zh-TW" altLang="en-US">
                  <a:noFill/>
                </a:endParaRPr>
              </a:p>
            </p:txBody>
          </p:sp>
        </mc:Fallback>
      </mc:AlternateContent>
      <p:sp>
        <p:nvSpPr>
          <p:cNvPr id="20" name="文字方塊 19"/>
          <p:cNvSpPr txBox="1"/>
          <p:nvPr/>
        </p:nvSpPr>
        <p:spPr>
          <a:xfrm>
            <a:off x="4220631" y="3549683"/>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0.05</a:t>
            </a:r>
            <a:endParaRPr lang="zh-TW" altLang="en-US" sz="2400" dirty="0"/>
          </a:p>
        </p:txBody>
      </p:sp>
      <p:sp>
        <p:nvSpPr>
          <p:cNvPr id="21" name="向右箭號 20"/>
          <p:cNvSpPr/>
          <p:nvPr/>
        </p:nvSpPr>
        <p:spPr>
          <a:xfrm>
            <a:off x="5013202" y="3539323"/>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2" name="文字方塊 21"/>
              <p:cNvSpPr txBox="1"/>
              <p:nvPr/>
            </p:nvSpPr>
            <p:spPr>
              <a:xfrm>
                <a:off x="5368860" y="3831008"/>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m:oMathPara>
                </a14:m>
                <a:endParaRPr lang="zh-TW" altLang="en-US" sz="2400" dirty="0"/>
              </a:p>
            </p:txBody>
          </p:sp>
        </mc:Choice>
        <mc:Fallback>
          <p:sp>
            <p:nvSpPr>
              <p:cNvPr id="22" name="文字方塊 21"/>
              <p:cNvSpPr txBox="1">
                <a:spLocks noRot="1" noChangeAspect="1" noMove="1" noResize="1" noEditPoints="1" noAdjustHandles="1" noChangeArrowheads="1" noChangeShapeType="1" noTextEdit="1"/>
              </p:cNvSpPr>
              <p:nvPr/>
            </p:nvSpPr>
            <p:spPr>
              <a:xfrm>
                <a:off x="5368860" y="3831008"/>
                <a:ext cx="1889052" cy="369332"/>
              </a:xfrm>
              <a:prstGeom prst="rect">
                <a:avLst/>
              </a:prstGeom>
              <a:blipFill rotWithShape="0">
                <a:blip r:embed="rId9"/>
                <a:stretch>
                  <a:fillRect t="-167213" r="-10645" b="-25082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4729017" y="3217204"/>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𝑤</m:t>
                            </m:r>
                          </m:e>
                          <m:sub>
                            <m:r>
                              <a:rPr lang="en-US" altLang="zh-TW" sz="2400" b="0" i="1" smtClean="0">
                                <a:latin typeface="Cambria Math" panose="02040503050406030204" pitchFamily="18" charset="0"/>
                              </a:rPr>
                              <m:t>2</m:t>
                            </m:r>
                          </m:sub>
                        </m:sSub>
                      </m:den>
                    </m:f>
                  </m:oMath>
                </a14:m>
                <a:endParaRPr lang="zh-TW" altLang="en-US" sz="2400" dirty="0"/>
              </a:p>
            </p:txBody>
          </p:sp>
        </mc:Choice>
        <mc:Fallback>
          <p:sp>
            <p:nvSpPr>
              <p:cNvPr id="23" name="文字方塊 22"/>
              <p:cNvSpPr txBox="1">
                <a:spLocks noRot="1" noChangeAspect="1" noMove="1" noResize="1" noEditPoints="1" noAdjustHandles="1" noChangeArrowheads="1" noChangeShapeType="1" noTextEdit="1"/>
              </p:cNvSpPr>
              <p:nvPr/>
            </p:nvSpPr>
            <p:spPr>
              <a:xfrm>
                <a:off x="4729017" y="3217204"/>
                <a:ext cx="3119508" cy="369332"/>
              </a:xfrm>
              <a:prstGeom prst="rect">
                <a:avLst/>
              </a:prstGeom>
              <a:blipFill rotWithShape="0">
                <a:blip r:embed="rId10"/>
                <a:stretch>
                  <a:fillRect t="-171667" b="-255000"/>
                </a:stretch>
              </a:blipFill>
            </p:spPr>
            <p:txBody>
              <a:bodyPr/>
              <a:lstStyle/>
              <a:p>
                <a:r>
                  <a:rPr lang="zh-TW" altLang="en-US">
                    <a:noFill/>
                  </a:rPr>
                  <a:t> </a:t>
                </a:r>
                <a:endParaRPr lang="zh-TW" altLang="en-US">
                  <a:noFill/>
                </a:endParaRPr>
              </a:p>
            </p:txBody>
          </p:sp>
        </mc:Fallback>
      </mc:AlternateContent>
      <p:sp>
        <p:nvSpPr>
          <p:cNvPr id="24" name="文字方塊 23"/>
          <p:cNvSpPr txBox="1"/>
          <p:nvPr/>
        </p:nvSpPr>
        <p:spPr>
          <a:xfrm>
            <a:off x="7773256" y="3554268"/>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0.15</a:t>
            </a:r>
            <a:endParaRPr lang="zh-TW" altLang="en-US" sz="2400" dirty="0"/>
          </a:p>
        </p:txBody>
      </p:sp>
      <mc:AlternateContent xmlns:mc="http://schemas.openxmlformats.org/markup-compatibility/2006">
        <mc:Choice xmlns:a14="http://schemas.microsoft.com/office/drawing/2010/main" Requires="a14">
          <p:sp>
            <p:nvSpPr>
              <p:cNvPr id="25" name="文字方塊 24"/>
              <p:cNvSpPr txBox="1"/>
              <p:nvPr/>
            </p:nvSpPr>
            <p:spPr>
              <a:xfrm>
                <a:off x="282556" y="5103976"/>
                <a:ext cx="36138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25" name="文字方塊 24"/>
              <p:cNvSpPr txBox="1">
                <a:spLocks noRot="1" noChangeAspect="1" noMove="1" noResize="1" noEditPoints="1" noAdjustHandles="1" noChangeArrowheads="1" noChangeShapeType="1" noTextEdit="1"/>
              </p:cNvSpPr>
              <p:nvPr/>
            </p:nvSpPr>
            <p:spPr>
              <a:xfrm>
                <a:off x="282556" y="5103976"/>
                <a:ext cx="361381" cy="369332"/>
              </a:xfrm>
              <a:prstGeom prst="rect">
                <a:avLst/>
              </a:prstGeom>
              <a:blipFill rotWithShape="0">
                <a:blip r:embed="rId11"/>
                <a:stretch>
                  <a:fillRect l="-20000" r="-5000" b="-13115"/>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6" name="文字方塊 25"/>
              <p:cNvSpPr txBox="1"/>
              <p:nvPr/>
            </p:nvSpPr>
            <p:spPr>
              <a:xfrm>
                <a:off x="1221086" y="4782382"/>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p:sp>
            <p:nvSpPr>
              <p:cNvPr id="26" name="文字方塊 25"/>
              <p:cNvSpPr txBox="1">
                <a:spLocks noRot="1" noChangeAspect="1" noMove="1" noResize="1" noEditPoints="1" noAdjustHandles="1" noChangeArrowheads="1" noChangeShapeType="1" noTextEdit="1"/>
              </p:cNvSpPr>
              <p:nvPr/>
            </p:nvSpPr>
            <p:spPr>
              <a:xfrm>
                <a:off x="1221086" y="4782382"/>
                <a:ext cx="3119508" cy="369332"/>
              </a:xfrm>
              <a:prstGeom prst="rect">
                <a:avLst/>
              </a:prstGeom>
              <a:blipFill rotWithShape="0">
                <a:blip r:embed="rId12"/>
                <a:stretch>
                  <a:fillRect t="-171667" r="-977" b="-255000"/>
                </a:stretch>
              </a:blipFill>
            </p:spPr>
            <p:txBody>
              <a:bodyPr/>
              <a:lstStyle/>
              <a:p>
                <a:r>
                  <a:rPr lang="zh-TW" altLang="en-US">
                    <a:noFill/>
                  </a:rPr>
                  <a:t> </a:t>
                </a:r>
                <a:endParaRPr lang="zh-TW" altLang="en-US">
                  <a:noFill/>
                </a:endParaRPr>
              </a:p>
            </p:txBody>
          </p:sp>
        </mc:Fallback>
      </mc:AlternateContent>
      <p:sp>
        <p:nvSpPr>
          <p:cNvPr id="28" name="向右箭號 27"/>
          <p:cNvSpPr/>
          <p:nvPr/>
        </p:nvSpPr>
        <p:spPr>
          <a:xfrm>
            <a:off x="1483245" y="5151714"/>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9" name="文字方塊 28"/>
              <p:cNvSpPr txBox="1"/>
              <p:nvPr/>
            </p:nvSpPr>
            <p:spPr>
              <a:xfrm>
                <a:off x="1838903" y="5443399"/>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p:sp>
            <p:nvSpPr>
              <p:cNvPr id="29" name="文字方塊 28"/>
              <p:cNvSpPr txBox="1">
                <a:spLocks noRot="1" noChangeAspect="1" noMove="1" noResize="1" noEditPoints="1" noAdjustHandles="1" noChangeArrowheads="1" noChangeShapeType="1" noTextEdit="1"/>
              </p:cNvSpPr>
              <p:nvPr/>
            </p:nvSpPr>
            <p:spPr>
              <a:xfrm>
                <a:off x="1838903" y="5443399"/>
                <a:ext cx="1889052" cy="369332"/>
              </a:xfrm>
              <a:prstGeom prst="rect">
                <a:avLst/>
              </a:prstGeom>
              <a:blipFill rotWithShape="0">
                <a:blip r:embed="rId13"/>
                <a:stretch>
                  <a:fillRect t="-168852" r="-12258" b="-249180"/>
                </a:stretch>
              </a:blipFill>
            </p:spPr>
            <p:txBody>
              <a:bodyPr/>
              <a:lstStyle/>
              <a:p>
                <a:r>
                  <a:rPr lang="zh-TW" altLang="en-US">
                    <a:noFill/>
                  </a:rPr>
                  <a:t> </a:t>
                </a:r>
                <a:endParaRPr lang="zh-TW" altLang="en-US">
                  <a:noFill/>
                </a:endParaRPr>
              </a:p>
            </p:txBody>
          </p:sp>
        </mc:Fallback>
      </mc:AlternateContent>
      <p:sp>
        <p:nvSpPr>
          <p:cNvPr id="30" name="文字方塊 29"/>
          <p:cNvSpPr txBox="1"/>
          <p:nvPr/>
        </p:nvSpPr>
        <p:spPr>
          <a:xfrm>
            <a:off x="4220631" y="5104627"/>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31" name="向右箭號 30"/>
          <p:cNvSpPr/>
          <p:nvPr/>
        </p:nvSpPr>
        <p:spPr>
          <a:xfrm>
            <a:off x="5013202" y="5094267"/>
            <a:ext cx="2719712" cy="3319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2" name="文字方塊 31"/>
              <p:cNvSpPr txBox="1"/>
              <p:nvPr/>
            </p:nvSpPr>
            <p:spPr>
              <a:xfrm>
                <a:off x="5368860" y="5385952"/>
                <a:ext cx="1889052" cy="3693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zh-TW" altLang="en-US" sz="2400" i="1">
                          <a:latin typeface="Cambria Math" panose="02040503050406030204" pitchFamily="18" charset="0"/>
                        </a:rPr>
                        <m:t>𝜇</m:t>
                      </m:r>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m:oMathPara>
                </a14:m>
                <a:endParaRPr lang="zh-TW" altLang="en-US" sz="2400" dirty="0"/>
              </a:p>
            </p:txBody>
          </p:sp>
        </mc:Choice>
        <mc:Fallback>
          <p:sp>
            <p:nvSpPr>
              <p:cNvPr id="32" name="文字方塊 31"/>
              <p:cNvSpPr txBox="1">
                <a:spLocks noRot="1" noChangeAspect="1" noMove="1" noResize="1" noEditPoints="1" noAdjustHandles="1" noChangeArrowheads="1" noChangeShapeType="1" noTextEdit="1"/>
              </p:cNvSpPr>
              <p:nvPr/>
            </p:nvSpPr>
            <p:spPr>
              <a:xfrm>
                <a:off x="5368860" y="5385952"/>
                <a:ext cx="1889052" cy="369332"/>
              </a:xfrm>
              <a:prstGeom prst="rect">
                <a:avLst/>
              </a:prstGeom>
              <a:blipFill rotWithShape="0">
                <a:blip r:embed="rId14"/>
                <a:stretch>
                  <a:fillRect t="-171667" r="-12258" b="-255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3" name="文字方塊 32"/>
              <p:cNvSpPr txBox="1"/>
              <p:nvPr/>
            </p:nvSpPr>
            <p:spPr>
              <a:xfrm>
                <a:off x="4729017" y="4772148"/>
                <a:ext cx="3119508" cy="369332"/>
              </a:xfrm>
              <a:prstGeom prst="rect">
                <a:avLst/>
              </a:prstGeom>
              <a:noFill/>
            </p:spPr>
            <p:txBody>
              <a:bodyPr wrap="square" lIns="0" tIns="0" rIns="0" bIns="0" rtlCol="0">
                <a:spAutoFit/>
              </a:bodyPr>
              <a:lstStyle/>
              <a:p>
                <a:pPr algn="ctr"/>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𝑏</m:t>
                            </m:r>
                          </m:e>
                          <m:sub>
                            <m:r>
                              <a:rPr lang="en-US" altLang="zh-TW" sz="2400" i="1">
                                <a:latin typeface="Cambria Math" panose="02040503050406030204" pitchFamily="18" charset="0"/>
                              </a:rPr>
                              <m:t>1</m:t>
                            </m:r>
                          </m:sub>
                        </m:sSub>
                      </m:den>
                    </m:f>
                  </m:oMath>
                </a14:m>
                <a:endParaRPr lang="zh-TW" altLang="en-US" sz="2400" dirty="0"/>
              </a:p>
            </p:txBody>
          </p:sp>
        </mc:Choice>
        <mc:Fallback>
          <p:sp>
            <p:nvSpPr>
              <p:cNvPr id="33" name="文字方塊 32"/>
              <p:cNvSpPr txBox="1">
                <a:spLocks noRot="1" noChangeAspect="1" noMove="1" noResize="1" noEditPoints="1" noAdjustHandles="1" noChangeArrowheads="1" noChangeShapeType="1" noTextEdit="1"/>
              </p:cNvSpPr>
              <p:nvPr/>
            </p:nvSpPr>
            <p:spPr>
              <a:xfrm>
                <a:off x="4729017" y="4772148"/>
                <a:ext cx="3119508" cy="369332"/>
              </a:xfrm>
              <a:prstGeom prst="rect">
                <a:avLst/>
              </a:prstGeom>
              <a:blipFill rotWithShape="0">
                <a:blip r:embed="rId15"/>
                <a:stretch>
                  <a:fillRect t="-171667" r="-978" b="-255000"/>
                </a:stretch>
              </a:blipFill>
            </p:spPr>
            <p:txBody>
              <a:bodyPr/>
              <a:lstStyle/>
              <a:p>
                <a:r>
                  <a:rPr lang="zh-TW" altLang="en-US">
                    <a:noFill/>
                  </a:rPr>
                  <a:t> </a:t>
                </a:r>
                <a:endParaRPr lang="zh-TW" altLang="en-US">
                  <a:noFill/>
                </a:endParaRPr>
              </a:p>
            </p:txBody>
          </p:sp>
        </mc:Fallback>
      </mc:AlternateContent>
      <p:sp>
        <p:nvSpPr>
          <p:cNvPr id="34" name="文字方塊 33"/>
          <p:cNvSpPr txBox="1"/>
          <p:nvPr/>
        </p:nvSpPr>
        <p:spPr>
          <a:xfrm>
            <a:off x="7773256" y="5109212"/>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0.10</a:t>
            </a:r>
            <a:endParaRPr lang="zh-TW" altLang="en-US" sz="2400" dirty="0"/>
          </a:p>
        </p:txBody>
      </p:sp>
      <p:sp>
        <p:nvSpPr>
          <p:cNvPr id="35" name="文字方塊 34"/>
          <p:cNvSpPr txBox="1"/>
          <p:nvPr/>
        </p:nvSpPr>
        <p:spPr>
          <a:xfrm rot="5400000">
            <a:off x="146825" y="4213373"/>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6" name="文字方塊 35"/>
          <p:cNvSpPr txBox="1"/>
          <p:nvPr/>
        </p:nvSpPr>
        <p:spPr>
          <a:xfrm rot="5400000">
            <a:off x="146825" y="5850917"/>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6" name="文字方塊 5"/>
          <p:cNvSpPr txBox="1"/>
          <p:nvPr/>
        </p:nvSpPr>
        <p:spPr>
          <a:xfrm>
            <a:off x="830522" y="2298253"/>
            <a:ext cx="752229" cy="46166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zh-TW" sz="2400" dirty="0"/>
              <a:t>0.2</a:t>
            </a:r>
            <a:endParaRPr lang="zh-TW" altLang="en-US" sz="2400" dirty="0"/>
          </a:p>
        </p:txBody>
      </p:sp>
      <p:sp>
        <p:nvSpPr>
          <p:cNvPr id="17" name="文字方塊 16"/>
          <p:cNvSpPr txBox="1"/>
          <p:nvPr/>
        </p:nvSpPr>
        <p:spPr>
          <a:xfrm>
            <a:off x="830522" y="3510920"/>
            <a:ext cx="752229" cy="46166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altLang="zh-TW" sz="2400" dirty="0"/>
              <a:t>-0.1</a:t>
            </a:r>
            <a:endParaRPr lang="zh-TW" altLang="en-US" sz="2400" dirty="0"/>
          </a:p>
        </p:txBody>
      </p:sp>
      <p:sp>
        <p:nvSpPr>
          <p:cNvPr id="27" name="文字方塊 26"/>
          <p:cNvSpPr txBox="1"/>
          <p:nvPr/>
        </p:nvSpPr>
        <p:spPr>
          <a:xfrm>
            <a:off x="830522" y="5065864"/>
            <a:ext cx="752229"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altLang="zh-TW" sz="2400" dirty="0"/>
              <a:t>0.3</a:t>
            </a:r>
            <a:endParaRPr lang="zh-TW" altLang="en-US" sz="2400" dirty="0"/>
          </a:p>
        </p:txBody>
      </p:sp>
      <p:sp>
        <p:nvSpPr>
          <p:cNvPr id="37" name="文字方塊 36"/>
          <p:cNvSpPr txBox="1"/>
          <p:nvPr/>
        </p:nvSpPr>
        <p:spPr>
          <a:xfrm>
            <a:off x="8349321" y="2631184"/>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8" name="文字方塊 37"/>
          <p:cNvSpPr txBox="1"/>
          <p:nvPr/>
        </p:nvSpPr>
        <p:spPr>
          <a:xfrm>
            <a:off x="8336851" y="3965366"/>
            <a:ext cx="794679" cy="523220"/>
          </a:xfrm>
          <a:prstGeom prst="rect">
            <a:avLst/>
          </a:prstGeom>
          <a:noFill/>
        </p:spPr>
        <p:txBody>
          <a:bodyPr wrap="square" rtlCol="0">
            <a:spAutoFit/>
          </a:bodyPr>
          <a:lstStyle/>
          <a:p>
            <a:r>
              <a:rPr lang="en-US" altLang="zh-TW" sz="2800" b="1" dirty="0"/>
              <a:t>……</a:t>
            </a:r>
            <a:endParaRPr lang="zh-TW" altLang="en-US" sz="2800" b="1" dirty="0"/>
          </a:p>
        </p:txBody>
      </p:sp>
      <p:sp>
        <p:nvSpPr>
          <p:cNvPr id="39" name="文字方塊 38"/>
          <p:cNvSpPr txBox="1"/>
          <p:nvPr/>
        </p:nvSpPr>
        <p:spPr>
          <a:xfrm>
            <a:off x="8336850" y="5473308"/>
            <a:ext cx="794679" cy="523220"/>
          </a:xfrm>
          <a:prstGeom prst="rect">
            <a:avLst/>
          </a:prstGeom>
          <a:noFill/>
        </p:spPr>
        <p:txBody>
          <a:bodyPr wrap="square" rtlCol="0">
            <a:spAutoFit/>
          </a:bodyPr>
          <a:lstStyle/>
          <a:p>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40" name="矩形 39"/>
              <p:cNvSpPr/>
              <p:nvPr/>
            </p:nvSpPr>
            <p:spPr>
              <a:xfrm>
                <a:off x="200215" y="1698275"/>
                <a:ext cx="47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a:latin typeface="Cambria Math" panose="02040503050406030204" pitchFamily="18" charset="0"/>
                        </a:rPr>
                        <m:t>𝜃</m:t>
                      </m:r>
                    </m:oMath>
                  </m:oMathPara>
                </a14:m>
                <a:endParaRPr lang="zh-TW" altLang="en-US" sz="2800" dirty="0"/>
              </a:p>
            </p:txBody>
          </p:sp>
        </mc:Choice>
        <mc:Fallback>
          <p:sp>
            <p:nvSpPr>
              <p:cNvPr id="40" name="矩形 39"/>
              <p:cNvSpPr>
                <a:spLocks noRot="1" noChangeAspect="1" noMove="1" noResize="1" noEditPoints="1" noAdjustHandles="1" noChangeArrowheads="1" noChangeShapeType="1" noTextEdit="1"/>
              </p:cNvSpPr>
              <p:nvPr/>
            </p:nvSpPr>
            <p:spPr>
              <a:xfrm>
                <a:off x="200215" y="1698275"/>
                <a:ext cx="478914" cy="523220"/>
              </a:xfrm>
              <a:prstGeom prst="rect">
                <a:avLst/>
              </a:prstGeom>
              <a:blipFill rotWithShape="0">
                <a:blip r:embed="rId16"/>
                <a:stretch>
                  <a:fillRect/>
                </a:stretch>
              </a:blipFill>
            </p:spPr>
            <p:txBody>
              <a:bodyPr/>
              <a:lstStyle/>
              <a:p>
                <a:r>
                  <a:rPr lang="zh-TW" altLang="en-US">
                    <a:noFill/>
                  </a:rPr>
                  <a:t> </a:t>
                </a:r>
                <a:endParaRPr lang="zh-TW" altLang="en-US">
                  <a:noFill/>
                </a:endParaRPr>
              </a:p>
            </p:txBody>
          </p:sp>
        </mc:Fallback>
      </mc:AlternateContent>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21" grpId="0" bldLvl="0" animBg="1"/>
      <p:bldP spid="22" grpId="0" bldLvl="0" animBg="1"/>
      <p:bldP spid="23" grpId="0" bldLvl="0" animBg="1"/>
      <p:bldP spid="24" grpId="0" bldLvl="0" animBg="1"/>
      <p:bldP spid="31" grpId="0" bldLvl="0" animBg="1"/>
      <p:bldP spid="32" grpId="0" bldLvl="0" animBg="1"/>
      <p:bldP spid="33" grpId="0" bldLvl="0" animBg="1"/>
      <p:bldP spid="34" grpId="0" bldLvl="0" animBg="1"/>
      <p:bldP spid="37" grpId="0"/>
      <p:bldP spid="38" grpId="0"/>
      <p:bldP spid="3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6" descr="http://cdn.geekwire.com/wp-content/uploads/2015/11/google-Tensor-Flow.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60480" y="2540158"/>
            <a:ext cx="1618734" cy="1319268"/>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p:txBody>
              <a:bodyPr/>
              <a:lstStyle/>
              <a:p>
                <a:r>
                  <a:rPr lang="en-US" altLang="zh-TW" sz="2400" dirty="0"/>
                  <a:t>Backpropagation: an efficient way to compute </a:t>
                </a:r>
                <a14:m>
                  <m:oMath xmlns:m="http://schemas.openxmlformats.org/officeDocument/2006/math">
                    <m:f>
                      <m:fPr>
                        <m:type m:val="lin"/>
                        <m:ctrlPr>
                          <a:rPr lang="en-US" altLang="zh-TW" sz="2400" i="1">
                            <a:latin typeface="Cambria Math" panose="02040503050406030204" pitchFamily="18" charset="0"/>
                          </a:rPr>
                        </m:ctrlPr>
                      </m:fPr>
                      <m:num>
                        <m:r>
                          <a:rPr lang="en-US" altLang="zh-TW" sz="2400" i="1">
                            <a:latin typeface="Cambria Math" panose="02040503050406030204" pitchFamily="18" charset="0"/>
                          </a:rPr>
                          <m:t>𝜕</m:t>
                        </m:r>
                        <m:r>
                          <a:rPr lang="en-US" altLang="zh-TW" sz="2400" b="0" i="1" smtClean="0">
                            <a:latin typeface="Cambria Math" panose="02040503050406030204" pitchFamily="18" charset="0"/>
                          </a:rPr>
                          <m:t>𝐿</m:t>
                        </m:r>
                      </m:num>
                      <m:den>
                        <m:r>
                          <a:rPr lang="en-US" altLang="zh-TW" sz="2400" i="1">
                            <a:latin typeface="Cambria Math" panose="02040503050406030204" pitchFamily="18" charset="0"/>
                          </a:rPr>
                          <m:t>𝜕</m:t>
                        </m:r>
                        <m:r>
                          <a:rPr lang="en-US" altLang="zh-TW" sz="2400" i="1">
                            <a:latin typeface="Cambria Math" panose="02040503050406030204" pitchFamily="18" charset="0"/>
                          </a:rPr>
                          <m:t>𝑤</m:t>
                        </m:r>
                      </m:den>
                    </m:f>
                  </m:oMath>
                </a14:m>
                <a:r>
                  <a:rPr lang="en-US" altLang="zh-TW" sz="2400" dirty="0"/>
                  <a:t> in neural network</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628650" y="1310640"/>
                <a:ext cx="7886700" cy="4866640"/>
              </a:xfrm>
              <a:blipFill rotWithShape="1">
                <a:blip r:embed="rId2"/>
                <a:stretch>
                  <a:fillRect l="-1005" t="-14146"/>
                </a:stretch>
              </a:blipFill>
            </p:spPr>
            <p:txBody>
              <a:bodyPr/>
              <a:lstStyle/>
              <a:p>
                <a:r>
                  <a:rPr lang="zh-TW" altLang="en-US">
                    <a:noFill/>
                  </a:rPr>
                  <a:t> </a:t>
                </a:r>
                <a:endParaRPr lang="zh-TW" altLang="en-US">
                  <a:noFill/>
                </a:endParaRPr>
              </a:p>
            </p:txBody>
          </p:sp>
        </mc:Fallback>
      </mc:AlternateContent>
      <p:pic>
        <p:nvPicPr>
          <p:cNvPr id="28" name="Picture 2" descr="http://deeplearning.net/software/theano/_static/theano_logo_allblue_200x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007" y="2959862"/>
            <a:ext cx="2086342" cy="4798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devblogs.nvidia.com/parallelforall/wp-content/uploads/sites/3/2015/03/torch_lstm_thumb-179x11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1542" y="2704049"/>
            <a:ext cx="1637367" cy="105194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developer.nvidia.com/sites/default/files/akamai/cuda/images/deeplearning/caff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5638" y="3900055"/>
            <a:ext cx="1560169" cy="10531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s://developer.nvidia.com/sites/default/files/akamai/cuda/images/deeplearning/cnt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5526" y="3785184"/>
            <a:ext cx="1670545" cy="1127618"/>
          </a:xfrm>
          <a:prstGeom prst="rect">
            <a:avLst/>
          </a:prstGeom>
          <a:noFill/>
          <a:extLst>
            <a:ext uri="{909E8E84-426E-40DD-AFC4-6F175D3DCCD1}">
              <a14:hiddenFill xmlns:a14="http://schemas.microsoft.com/office/drawing/2010/main">
                <a:solidFill>
                  <a:srgbClr val="FFFFFF"/>
                </a:solidFill>
              </a14:hiddenFill>
            </a:ext>
          </a:extLst>
        </p:spPr>
      </p:pic>
      <p:pic>
        <p:nvPicPr>
          <p:cNvPr id="22" name="圖片 21"/>
          <p:cNvPicPr>
            <a:picLocks noChangeAspect="1"/>
          </p:cNvPicPr>
          <p:nvPr/>
        </p:nvPicPr>
        <p:blipFill>
          <a:blip r:embed="rId7"/>
          <a:stretch>
            <a:fillRect/>
          </a:stretch>
        </p:blipFill>
        <p:spPr>
          <a:xfrm>
            <a:off x="6030207" y="4141078"/>
            <a:ext cx="1974264" cy="571068"/>
          </a:xfrm>
          <a:prstGeom prst="rect">
            <a:avLst/>
          </a:prstGeom>
        </p:spPr>
      </p:pic>
      <p:sp>
        <p:nvSpPr>
          <p:cNvPr id="4" name="灯片编号占位符 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1"/>
          </p:nvPr>
        </p:nvGraphicFramePr>
        <p:xfrm>
          <a:off x="628650" y="576689"/>
          <a:ext cx="7886700"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Three Steps for Deep Learning</a:t>
            </a:r>
            <a:endParaRPr lang="zh-TW" altLang="en-US" dirty="0"/>
          </a:p>
        </p:txBody>
      </p:sp>
      <p:pic>
        <p:nvPicPr>
          <p:cNvPr id="9" name="Picture 2" descr="http://cdc.tencent.com/wp-content/uploads/2011/03/banner1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8506" y="4272943"/>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585011" y="3752284"/>
            <a:ext cx="3986989" cy="461665"/>
          </a:xfrm>
          <a:prstGeom prst="rect">
            <a:avLst/>
          </a:prstGeom>
        </p:spPr>
        <p:txBody>
          <a:bodyPr wrap="none">
            <a:spAutoFit/>
          </a:bodyPr>
          <a:lstStyle/>
          <a:p>
            <a:r>
              <a:rPr lang="en-US" altLang="zh-TW" sz="2400" dirty="0"/>
              <a:t>Deep Learning is so simple ……</a:t>
            </a:r>
            <a:endParaRPr lang="zh-TW" altLang="en-US" sz="2400" dirty="0"/>
          </a:p>
        </p:txBody>
      </p:sp>
      <p:sp>
        <p:nvSpPr>
          <p:cNvPr id="8" name="文字方塊 7"/>
          <p:cNvSpPr txBox="1"/>
          <p:nvPr/>
        </p:nvSpPr>
        <p:spPr>
          <a:xfrm>
            <a:off x="731988" y="2580664"/>
            <a:ext cx="1860273"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Neural </a:t>
            </a:r>
            <a:endParaRPr lang="en-US" altLang="zh-TW" sz="2800" dirty="0"/>
          </a:p>
          <a:p>
            <a:pPr algn="ctr"/>
            <a:r>
              <a:rPr lang="en-US" altLang="zh-TW" sz="2800" dirty="0"/>
              <a:t>Network</a:t>
            </a:r>
            <a:endParaRPr lang="zh-TW" altLang="en-US" sz="28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a:bodyPr>
          <a:lstStyle/>
          <a:p>
            <a:endParaRPr lang="zh-TW" altLang="en-US" dirty="0"/>
          </a:p>
        </p:txBody>
      </p:sp>
      <p:sp>
        <p:nvSpPr>
          <p:cNvPr id="5" name="object 3"/>
          <p:cNvSpPr/>
          <p:nvPr/>
        </p:nvSpPr>
        <p:spPr>
          <a:xfrm>
            <a:off x="1785620" y="2638425"/>
            <a:ext cx="7358380" cy="1108075"/>
          </a:xfrm>
          <a:custGeom>
            <a:avLst/>
            <a:gdLst/>
            <a:ahLst/>
            <a:cxnLst/>
            <a:rect l="l" t="t" r="r" b="b"/>
            <a:pathLst>
              <a:path w="8210550" h="1831975">
                <a:moveTo>
                  <a:pt x="0" y="0"/>
                </a:moveTo>
                <a:lnTo>
                  <a:pt x="8210314" y="0"/>
                </a:lnTo>
                <a:lnTo>
                  <a:pt x="8210314" y="1831921"/>
                </a:lnTo>
                <a:lnTo>
                  <a:pt x="0" y="1831921"/>
                </a:lnTo>
                <a:lnTo>
                  <a:pt x="0" y="0"/>
                </a:lnTo>
                <a:close/>
              </a:path>
            </a:pathLst>
          </a:custGeom>
          <a:solidFill>
            <a:schemeClr val="accent5">
              <a:lumMod val="50000"/>
            </a:schemeClr>
          </a:solidFill>
          <a:ln w="12699">
            <a:solidFill>
              <a:srgbClr val="1D4871"/>
            </a:solidFill>
          </a:ln>
        </p:spPr>
        <p:txBody>
          <a:bodyPr wrap="square" lIns="0" tIns="0" rIns="0" bIns="0" rtlCol="0"/>
          <a:lstStyle/>
          <a:p>
            <a:r>
              <a:rPr lang="en-US" altLang="zh-TW" sz="6600" dirty="0">
                <a:solidFill>
                  <a:schemeClr val="bg1"/>
                </a:solidFill>
                <a:sym typeface="+mn-ea"/>
              </a:rPr>
              <a:t>Backpropagation</a:t>
            </a:r>
            <a:br>
              <a:rPr lang="en-US" altLang="zh-TW" sz="6600" dirty="0">
                <a:solidFill>
                  <a:schemeClr val="bg1"/>
                </a:solidFill>
                <a:sym typeface="+mn-ea"/>
              </a:rPr>
            </a:br>
            <a:endParaRPr lang="en-US" altLang="zh-CN" sz="6600" dirty="0">
              <a:solidFill>
                <a:schemeClr val="bg1"/>
              </a:solidFill>
              <a:sym typeface="+mn-ea"/>
            </a:endParaRPr>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Gradient</a:t>
            </a:r>
            <a:r>
              <a:rPr lang="en-US" altLang="zh-TW" dirty="0"/>
              <a:t> </a:t>
            </a:r>
            <a:r>
              <a:rPr sz="3600" b="1" kern="0" spc="-5" dirty="0">
                <a:solidFill>
                  <a:srgbClr val="00294D"/>
                </a:solidFill>
                <a:latin typeface="Calibri" panose="020F0502020204030204"/>
                <a:cs typeface="Calibri" panose="020F0502020204030204"/>
              </a:rPr>
              <a:t>Descent </a:t>
            </a:r>
            <a:endParaRPr lang="zh-TW" altLang="en-US" dirty="0"/>
          </a:p>
        </p:txBody>
      </p:sp>
      <p:graphicFrame>
        <p:nvGraphicFramePr>
          <p:cNvPr id="5" name="Object 12"/>
          <p:cNvGraphicFramePr>
            <a:graphicFrameLocks noChangeAspect="1"/>
          </p:cNvGraphicFramePr>
          <p:nvPr/>
        </p:nvGraphicFramePr>
        <p:xfrm>
          <a:off x="2463023" y="2359960"/>
          <a:ext cx="407987" cy="434975"/>
        </p:xfrm>
        <a:graphic>
          <a:graphicData uri="http://schemas.openxmlformats.org/presentationml/2006/ole">
            <mc:AlternateContent xmlns:mc="http://schemas.openxmlformats.org/markup-compatibility/2006">
              <mc:Choice xmlns:v="urn:schemas-microsoft-com:vml" Requires="v">
                <p:oleObj spid="_x0000_s1176" name="方程式" r:id="rId1" imgW="4572000" imgH="4876800" progId="Equation.3">
                  <p:embed/>
                </p:oleObj>
              </mc:Choice>
              <mc:Fallback>
                <p:oleObj name="方程式" r:id="rId1" imgW="4572000" imgH="4876800" progId="Equation.3">
                  <p:embed/>
                  <p:pic>
                    <p:nvPicPr>
                      <p:cNvPr id="0" name="Object 12"/>
                      <p:cNvPicPr>
                        <a:picLocks noChangeAspect="1" noChangeArrowheads="1"/>
                      </p:cNvPicPr>
                      <p:nvPr/>
                    </p:nvPicPr>
                    <p:blipFill>
                      <a:blip r:embed="rId2"/>
                      <a:srcRect/>
                      <a:stretch>
                        <a:fillRect/>
                      </a:stretch>
                    </p:blipFill>
                    <p:spPr bwMode="auto">
                      <a:xfrm>
                        <a:off x="2463023" y="2359960"/>
                        <a:ext cx="40798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字方塊 5"/>
          <p:cNvSpPr txBox="1"/>
          <p:nvPr/>
        </p:nvSpPr>
        <p:spPr>
          <a:xfrm>
            <a:off x="540665" y="2173413"/>
            <a:ext cx="1948295" cy="830997"/>
          </a:xfrm>
          <a:prstGeom prst="rect">
            <a:avLst/>
          </a:prstGeom>
          <a:noFill/>
        </p:spPr>
        <p:txBody>
          <a:bodyPr wrap="square" rtlCol="0">
            <a:spAutoFit/>
          </a:bodyPr>
          <a:lstStyle/>
          <a:p>
            <a:pPr algn="ctr"/>
            <a:r>
              <a:rPr lang="en-US" altLang="zh-TW" sz="2400" dirty="0"/>
              <a:t>Starting Parameters</a:t>
            </a:r>
            <a:endParaRPr lang="zh-TW" altLang="en-US" sz="2400" dirty="0"/>
          </a:p>
        </p:txBody>
      </p:sp>
      <p:graphicFrame>
        <p:nvGraphicFramePr>
          <p:cNvPr id="8" name="Object 12"/>
          <p:cNvGraphicFramePr>
            <a:graphicFrameLocks noChangeAspect="1"/>
          </p:cNvGraphicFramePr>
          <p:nvPr/>
        </p:nvGraphicFramePr>
        <p:xfrm>
          <a:off x="4201528" y="2359959"/>
          <a:ext cx="354013" cy="434975"/>
        </p:xfrm>
        <a:graphic>
          <a:graphicData uri="http://schemas.openxmlformats.org/presentationml/2006/ole">
            <mc:AlternateContent xmlns:mc="http://schemas.openxmlformats.org/markup-compatibility/2006">
              <mc:Choice xmlns:v="urn:schemas-microsoft-com:vml" Requires="v">
                <p:oleObj spid="_x0000_s1177" name="方程式" r:id="rId3" imgW="3962400" imgH="4876800" progId="Equation.3">
                  <p:embed/>
                </p:oleObj>
              </mc:Choice>
              <mc:Fallback>
                <p:oleObj name="方程式" r:id="rId3" imgW="3962400" imgH="4876800" progId="Equation.3">
                  <p:embed/>
                  <p:pic>
                    <p:nvPicPr>
                      <p:cNvPr id="0" name="Object 12"/>
                      <p:cNvPicPr>
                        <a:picLocks noChangeAspect="1" noChangeArrowheads="1"/>
                      </p:cNvPicPr>
                      <p:nvPr/>
                    </p:nvPicPr>
                    <p:blipFill>
                      <a:blip r:embed="rId4"/>
                      <a:srcRect/>
                      <a:stretch>
                        <a:fillRect/>
                      </a:stretch>
                    </p:blipFill>
                    <p:spPr bwMode="auto">
                      <a:xfrm>
                        <a:off x="4201528" y="2359959"/>
                        <a:ext cx="354013"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nvGraphicFramePr>
        <p:xfrm>
          <a:off x="5859514" y="2360606"/>
          <a:ext cx="407987" cy="434975"/>
        </p:xfrm>
        <a:graphic>
          <a:graphicData uri="http://schemas.openxmlformats.org/presentationml/2006/ole">
            <mc:AlternateContent xmlns:mc="http://schemas.openxmlformats.org/markup-compatibility/2006">
              <mc:Choice xmlns:v="urn:schemas-microsoft-com:vml" Requires="v">
                <p:oleObj spid="_x0000_s1178" name="方程式" r:id="rId5" imgW="4572000" imgH="4876800" progId="Equation.3">
                  <p:embed/>
                </p:oleObj>
              </mc:Choice>
              <mc:Fallback>
                <p:oleObj name="方程式" r:id="rId5" imgW="4572000" imgH="4876800" progId="Equation.3">
                  <p:embed/>
                  <p:pic>
                    <p:nvPicPr>
                      <p:cNvPr id="0" name="Object 12"/>
                      <p:cNvPicPr>
                        <a:picLocks noChangeAspect="1" noChangeArrowheads="1"/>
                      </p:cNvPicPr>
                      <p:nvPr/>
                    </p:nvPicPr>
                    <p:blipFill>
                      <a:blip r:embed="rId6"/>
                      <a:srcRect/>
                      <a:stretch>
                        <a:fillRect/>
                      </a:stretch>
                    </p:blipFill>
                    <p:spPr bwMode="auto">
                      <a:xfrm>
                        <a:off x="5859514" y="2360606"/>
                        <a:ext cx="407987"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直線單箭頭接點 15"/>
          <p:cNvCxnSpPr/>
          <p:nvPr/>
        </p:nvCxnSpPr>
        <p:spPr>
          <a:xfrm>
            <a:off x="2920008" y="2593448"/>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a:off x="4590145" y="2593448"/>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p:cNvSpPr txBox="1"/>
          <p:nvPr/>
        </p:nvSpPr>
        <p:spPr>
          <a:xfrm>
            <a:off x="7267949" y="2289560"/>
            <a:ext cx="1247401" cy="461665"/>
          </a:xfrm>
          <a:prstGeom prst="rect">
            <a:avLst/>
          </a:prstGeom>
          <a:noFill/>
        </p:spPr>
        <p:txBody>
          <a:bodyPr wrap="square" rtlCol="0">
            <a:spAutoFit/>
          </a:bodyPr>
          <a:lstStyle/>
          <a:p>
            <a:pPr algn="ctr"/>
            <a:r>
              <a:rPr lang="en-US" altLang="zh-TW" sz="2400" dirty="0"/>
              <a:t>……</a:t>
            </a:r>
            <a:endParaRPr lang="zh-TW" altLang="en-US" sz="2400" dirty="0"/>
          </a:p>
        </p:txBody>
      </p:sp>
      <p:cxnSp>
        <p:nvCxnSpPr>
          <p:cNvPr id="22" name="直線單箭頭接點 21"/>
          <p:cNvCxnSpPr/>
          <p:nvPr/>
        </p:nvCxnSpPr>
        <p:spPr>
          <a:xfrm>
            <a:off x="6318733" y="2577446"/>
            <a:ext cx="118040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7" name="Object 12"/>
          <p:cNvGraphicFramePr>
            <a:graphicFrameLocks noChangeAspect="1"/>
          </p:cNvGraphicFramePr>
          <p:nvPr/>
        </p:nvGraphicFramePr>
        <p:xfrm>
          <a:off x="3000375" y="3435350"/>
          <a:ext cx="2255838" cy="488950"/>
        </p:xfrm>
        <a:graphic>
          <a:graphicData uri="http://schemas.openxmlformats.org/presentationml/2006/ole">
            <mc:AlternateContent xmlns:mc="http://schemas.openxmlformats.org/markup-compatibility/2006">
              <mc:Choice xmlns:v="urn:schemas-microsoft-com:vml" Requires="v">
                <p:oleObj spid="_x0000_s1179" name="方程式" r:id="rId7" imgW="25298400" imgH="5486400" progId="Equation.3">
                  <p:embed/>
                </p:oleObj>
              </mc:Choice>
              <mc:Fallback>
                <p:oleObj name="方程式" r:id="rId7" imgW="25298400" imgH="5486400" progId="Equation.3">
                  <p:embed/>
                  <p:pic>
                    <p:nvPicPr>
                      <p:cNvPr id="0" name="Object 12"/>
                      <p:cNvPicPr>
                        <a:picLocks noChangeAspect="1" noChangeArrowheads="1"/>
                      </p:cNvPicPr>
                      <p:nvPr/>
                    </p:nvPicPr>
                    <p:blipFill>
                      <a:blip r:embed="rId8"/>
                      <a:srcRect/>
                      <a:stretch>
                        <a:fillRect/>
                      </a:stretch>
                    </p:blipFill>
                    <p:spPr bwMode="auto">
                      <a:xfrm>
                        <a:off x="3000375" y="3435350"/>
                        <a:ext cx="225583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2"/>
          <p:cNvGraphicFramePr>
            <a:graphicFrameLocks noChangeAspect="1"/>
          </p:cNvGraphicFramePr>
          <p:nvPr/>
        </p:nvGraphicFramePr>
        <p:xfrm>
          <a:off x="5984318" y="3421133"/>
          <a:ext cx="2420938" cy="488950"/>
        </p:xfrm>
        <a:graphic>
          <a:graphicData uri="http://schemas.openxmlformats.org/presentationml/2006/ole">
            <mc:AlternateContent xmlns:mc="http://schemas.openxmlformats.org/markup-compatibility/2006">
              <mc:Choice xmlns:v="urn:schemas-microsoft-com:vml" Requires="v">
                <p:oleObj spid="_x0000_s1180" name="方程式" r:id="rId9" imgW="27127200" imgH="5486400" progId="Equation.3">
                  <p:embed/>
                </p:oleObj>
              </mc:Choice>
              <mc:Fallback>
                <p:oleObj name="方程式" r:id="rId9" imgW="27127200" imgH="5486400" progId="Equation.3">
                  <p:embed/>
                  <p:pic>
                    <p:nvPicPr>
                      <p:cNvPr id="0" name="Object 12"/>
                      <p:cNvPicPr>
                        <a:picLocks noChangeAspect="1" noChangeArrowheads="1"/>
                      </p:cNvPicPr>
                      <p:nvPr/>
                    </p:nvPicPr>
                    <p:blipFill>
                      <a:blip r:embed="rId10"/>
                      <a:srcRect/>
                      <a:stretch>
                        <a:fillRect/>
                      </a:stretch>
                    </p:blipFill>
                    <p:spPr bwMode="auto">
                      <a:xfrm>
                        <a:off x="5984318" y="3421133"/>
                        <a:ext cx="242093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2"/>
          <p:cNvGraphicFramePr>
            <a:graphicFrameLocks noChangeAspect="1"/>
          </p:cNvGraphicFramePr>
          <p:nvPr/>
        </p:nvGraphicFramePr>
        <p:xfrm>
          <a:off x="2998788" y="4116388"/>
          <a:ext cx="2230437" cy="488950"/>
        </p:xfrm>
        <a:graphic>
          <a:graphicData uri="http://schemas.openxmlformats.org/presentationml/2006/ole">
            <mc:AlternateContent xmlns:mc="http://schemas.openxmlformats.org/markup-compatibility/2006">
              <mc:Choice xmlns:v="urn:schemas-microsoft-com:vml" Requires="v">
                <p:oleObj spid="_x0000_s1181" name="方程式" r:id="rId11" imgW="24993600" imgH="5486400" progId="Equation.3">
                  <p:embed/>
                </p:oleObj>
              </mc:Choice>
              <mc:Fallback>
                <p:oleObj name="方程式" r:id="rId11" imgW="24993600" imgH="5486400" progId="Equation.3">
                  <p:embed/>
                  <p:pic>
                    <p:nvPicPr>
                      <p:cNvPr id="0" name="Object 12"/>
                      <p:cNvPicPr>
                        <a:picLocks noChangeAspect="1" noChangeArrowheads="1"/>
                      </p:cNvPicPr>
                      <p:nvPr/>
                    </p:nvPicPr>
                    <p:blipFill>
                      <a:blip r:embed="rId12"/>
                      <a:srcRect/>
                      <a:stretch>
                        <a:fillRect/>
                      </a:stretch>
                    </p:blipFill>
                    <p:spPr bwMode="auto">
                      <a:xfrm>
                        <a:off x="2998788" y="4116388"/>
                        <a:ext cx="223043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2"/>
          <p:cNvGraphicFramePr>
            <a:graphicFrameLocks noChangeAspect="1"/>
          </p:cNvGraphicFramePr>
          <p:nvPr/>
        </p:nvGraphicFramePr>
        <p:xfrm>
          <a:off x="5984318" y="4114793"/>
          <a:ext cx="2393950" cy="488950"/>
        </p:xfrm>
        <a:graphic>
          <a:graphicData uri="http://schemas.openxmlformats.org/presentationml/2006/ole">
            <mc:AlternateContent xmlns:mc="http://schemas.openxmlformats.org/markup-compatibility/2006">
              <mc:Choice xmlns:v="urn:schemas-microsoft-com:vml" Requires="v">
                <p:oleObj spid="_x0000_s1182" name="方程式" r:id="rId13" imgW="26822400" imgH="5486400" progId="Equation.3">
                  <p:embed/>
                </p:oleObj>
              </mc:Choice>
              <mc:Fallback>
                <p:oleObj name="方程式" r:id="rId13" imgW="26822400" imgH="5486400" progId="Equation.3">
                  <p:embed/>
                  <p:pic>
                    <p:nvPicPr>
                      <p:cNvPr id="0" name="Object 12"/>
                      <p:cNvPicPr>
                        <a:picLocks noChangeAspect="1" noChangeArrowheads="1"/>
                      </p:cNvPicPr>
                      <p:nvPr/>
                    </p:nvPicPr>
                    <p:blipFill>
                      <a:blip r:embed="rId14"/>
                      <a:srcRect/>
                      <a:stretch>
                        <a:fillRect/>
                      </a:stretch>
                    </p:blipFill>
                    <p:spPr bwMode="auto">
                      <a:xfrm>
                        <a:off x="5984318" y="4114793"/>
                        <a:ext cx="23939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12"/>
          <p:cNvGraphicFramePr>
            <a:graphicFrameLocks noChangeAspect="1"/>
          </p:cNvGraphicFramePr>
          <p:nvPr/>
        </p:nvGraphicFramePr>
        <p:xfrm>
          <a:off x="820482" y="3278086"/>
          <a:ext cx="884030" cy="455867"/>
        </p:xfrm>
        <a:graphic>
          <a:graphicData uri="http://schemas.openxmlformats.org/presentationml/2006/ole">
            <mc:AlternateContent xmlns:mc="http://schemas.openxmlformats.org/markup-compatibility/2006">
              <mc:Choice xmlns:v="urn:schemas-microsoft-com:vml" Requires="v">
                <p:oleObj spid="_x0000_s1183" name="方程式" r:id="rId15" imgW="10058400" imgH="5181600" progId="Equation.3">
                  <p:embed/>
                </p:oleObj>
              </mc:Choice>
              <mc:Fallback>
                <p:oleObj name="方程式" r:id="rId15" imgW="10058400" imgH="5181600" progId="Equation.3">
                  <p:embed/>
                  <p:pic>
                    <p:nvPicPr>
                      <p:cNvPr id="0" name="Object 12"/>
                      <p:cNvPicPr>
                        <a:picLocks noChangeAspect="1" noChangeArrowheads="1"/>
                      </p:cNvPicPr>
                      <p:nvPr/>
                    </p:nvPicPr>
                    <p:blipFill>
                      <a:blip r:embed="rId16"/>
                      <a:srcRect/>
                      <a:stretch>
                        <a:fillRect/>
                      </a:stretch>
                    </p:blipFill>
                    <p:spPr bwMode="auto">
                      <a:xfrm>
                        <a:off x="820482" y="3278086"/>
                        <a:ext cx="884030" cy="455867"/>
                      </a:xfrm>
                      <a:prstGeom prst="rect">
                        <a:avLst/>
                      </a:prstGeom>
                      <a:noFill/>
                    </p:spPr>
                  </p:pic>
                </p:oleObj>
              </mc:Fallback>
            </mc:AlternateContent>
          </a:graphicData>
        </a:graphic>
      </p:graphicFrame>
      <p:graphicFrame>
        <p:nvGraphicFramePr>
          <p:cNvPr id="33" name="Object 12"/>
          <p:cNvGraphicFramePr>
            <a:graphicFrameLocks noChangeAspect="1"/>
          </p:cNvGraphicFramePr>
          <p:nvPr/>
        </p:nvGraphicFramePr>
        <p:xfrm>
          <a:off x="4054526" y="1584459"/>
          <a:ext cx="3609975" cy="525462"/>
        </p:xfrm>
        <a:graphic>
          <a:graphicData uri="http://schemas.openxmlformats.org/presentationml/2006/ole">
            <mc:AlternateContent xmlns:mc="http://schemas.openxmlformats.org/markup-compatibility/2006">
              <mc:Choice xmlns:v="urn:schemas-microsoft-com:vml" Requires="v">
                <p:oleObj spid="_x0000_s1184" name="方程式" r:id="rId17" imgW="35356800" imgH="5181600" progId="Equation.3">
                  <p:embed/>
                </p:oleObj>
              </mc:Choice>
              <mc:Fallback>
                <p:oleObj name="方程式" r:id="rId17" imgW="35356800" imgH="5181600" progId="Equation.3">
                  <p:embed/>
                  <p:pic>
                    <p:nvPicPr>
                      <p:cNvPr id="0" name="Object 12"/>
                      <p:cNvPicPr>
                        <a:picLocks noChangeAspect="1" noChangeArrowheads="1"/>
                      </p:cNvPicPr>
                      <p:nvPr/>
                    </p:nvPicPr>
                    <p:blipFill>
                      <a:blip r:embed="rId18"/>
                      <a:srcRect/>
                      <a:stretch>
                        <a:fillRect/>
                      </a:stretch>
                    </p:blipFill>
                    <p:spPr bwMode="auto">
                      <a:xfrm>
                        <a:off x="4054526" y="1584459"/>
                        <a:ext cx="3609975" cy="525462"/>
                      </a:xfrm>
                      <a:prstGeom prst="rect">
                        <a:avLst/>
                      </a:prstGeom>
                      <a:noFill/>
                    </p:spPr>
                  </p:pic>
                </p:oleObj>
              </mc:Fallback>
            </mc:AlternateContent>
          </a:graphicData>
        </a:graphic>
      </p:graphicFrame>
      <p:graphicFrame>
        <p:nvGraphicFramePr>
          <p:cNvPr id="35" name="Object 12"/>
          <p:cNvGraphicFramePr>
            <a:graphicFrameLocks noChangeAspect="1"/>
          </p:cNvGraphicFramePr>
          <p:nvPr/>
        </p:nvGraphicFramePr>
        <p:xfrm>
          <a:off x="833438" y="3733800"/>
          <a:ext cx="1949450" cy="2751138"/>
        </p:xfrm>
        <a:graphic>
          <a:graphicData uri="http://schemas.openxmlformats.org/presentationml/2006/ole">
            <mc:AlternateContent xmlns:mc="http://schemas.openxmlformats.org/markup-compatibility/2006">
              <mc:Choice xmlns:v="urn:schemas-microsoft-com:vml" Requires="v">
                <p:oleObj spid="_x0000_s1185" name="方程式" r:id="rId19" imgW="22555200" imgH="31699200" progId="Equation.3">
                  <p:embed/>
                </p:oleObj>
              </mc:Choice>
              <mc:Fallback>
                <p:oleObj name="方程式" r:id="rId19" imgW="22555200" imgH="31699200" progId="Equation.3">
                  <p:embed/>
                  <p:pic>
                    <p:nvPicPr>
                      <p:cNvPr id="0" name="Object 12"/>
                      <p:cNvPicPr>
                        <a:picLocks noChangeAspect="1" noChangeArrowheads="1"/>
                      </p:cNvPicPr>
                      <p:nvPr/>
                    </p:nvPicPr>
                    <p:blipFill>
                      <a:blip r:embed="rId20"/>
                      <a:srcRect/>
                      <a:stretch>
                        <a:fillRect/>
                      </a:stretch>
                    </p:blipFill>
                    <p:spPr bwMode="auto">
                      <a:xfrm>
                        <a:off x="833438" y="3733800"/>
                        <a:ext cx="1949450" cy="2751138"/>
                      </a:xfrm>
                      <a:prstGeom prst="rect">
                        <a:avLst/>
                      </a:prstGeom>
                      <a:noFill/>
                    </p:spPr>
                  </p:pic>
                </p:oleObj>
              </mc:Fallback>
            </mc:AlternateContent>
          </a:graphicData>
        </a:graphic>
      </p:graphicFrame>
      <p:sp>
        <p:nvSpPr>
          <p:cNvPr id="39" name="文字方塊 38"/>
          <p:cNvSpPr txBox="1"/>
          <p:nvPr/>
        </p:nvSpPr>
        <p:spPr>
          <a:xfrm>
            <a:off x="2986160" y="4996369"/>
            <a:ext cx="4147458" cy="523220"/>
          </a:xfrm>
          <a:prstGeom prst="rect">
            <a:avLst/>
          </a:prstGeom>
          <a:noFill/>
        </p:spPr>
        <p:txBody>
          <a:bodyPr wrap="square" rtlCol="0">
            <a:spAutoFit/>
          </a:bodyPr>
          <a:lstStyle/>
          <a:p>
            <a:r>
              <a:rPr lang="en-US" altLang="zh-TW" sz="2800" dirty="0"/>
              <a:t>Millions of parameters ……</a:t>
            </a:r>
            <a:endParaRPr lang="zh-TW" altLang="en-US" sz="2800" dirty="0"/>
          </a:p>
        </p:txBody>
      </p:sp>
      <p:sp>
        <p:nvSpPr>
          <p:cNvPr id="40" name="文字方塊 39"/>
          <p:cNvSpPr txBox="1"/>
          <p:nvPr/>
        </p:nvSpPr>
        <p:spPr>
          <a:xfrm>
            <a:off x="3192996" y="5583885"/>
            <a:ext cx="5582643" cy="954107"/>
          </a:xfrm>
          <a:prstGeom prst="rect">
            <a:avLst/>
          </a:prstGeom>
          <a:noFill/>
        </p:spPr>
        <p:txBody>
          <a:bodyPr wrap="square" rtlCol="0">
            <a:spAutoFit/>
          </a:bodyPr>
          <a:lstStyle/>
          <a:p>
            <a:r>
              <a:rPr lang="en-US" altLang="zh-TW" sz="2800" dirty="0">
                <a:solidFill>
                  <a:srgbClr val="0000FF"/>
                </a:solidFill>
              </a:rPr>
              <a:t>To compute the gradients efficiently, we use </a:t>
            </a:r>
            <a:r>
              <a:rPr lang="en-US" altLang="zh-TW" sz="2800" b="1" i="1" u="sng" dirty="0">
                <a:solidFill>
                  <a:srgbClr val="0000FF"/>
                </a:solidFill>
              </a:rPr>
              <a:t>backpropagation</a:t>
            </a:r>
            <a:r>
              <a:rPr lang="en-US" altLang="zh-TW" sz="2800" dirty="0">
                <a:solidFill>
                  <a:srgbClr val="0000FF"/>
                </a:solidFill>
              </a:rPr>
              <a:t>.</a:t>
            </a:r>
            <a:endParaRPr lang="zh-TW" altLang="en-US" sz="2800" dirty="0">
              <a:solidFill>
                <a:srgbClr val="0000FF"/>
              </a:solidFill>
            </a:endParaRPr>
          </a:p>
        </p:txBody>
      </p:sp>
      <p:sp>
        <p:nvSpPr>
          <p:cNvPr id="21" name="文字方塊 20"/>
          <p:cNvSpPr txBox="1"/>
          <p:nvPr/>
        </p:nvSpPr>
        <p:spPr>
          <a:xfrm>
            <a:off x="1079617" y="1600061"/>
            <a:ext cx="3178902" cy="461665"/>
          </a:xfrm>
          <a:prstGeom prst="rect">
            <a:avLst/>
          </a:prstGeom>
          <a:noFill/>
        </p:spPr>
        <p:txBody>
          <a:bodyPr wrap="square" rtlCol="0">
            <a:spAutoFit/>
          </a:bodyPr>
          <a:lstStyle/>
          <a:p>
            <a:pPr algn="ctr"/>
            <a:r>
              <a:rPr lang="en-US" altLang="zh-TW" sz="2400" dirty="0"/>
              <a:t>Network parameters</a:t>
            </a:r>
            <a:endParaRPr lang="zh-TW" altLang="en-US" sz="24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39" grpId="0"/>
      <p:bldP spid="40" grpId="0"/>
      <p:bldP spid="2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Chain Rule</a:t>
            </a:r>
            <a:endParaRPr sz="3600" b="1" kern="0" spc="-5" dirty="0">
              <a:solidFill>
                <a:srgbClr val="00294D"/>
              </a:solidFill>
              <a:latin typeface="Calibri" panose="020F0502020204030204"/>
              <a:cs typeface="Calibri" panose="020F0502020204030204"/>
            </a:endParaRPr>
          </a:p>
        </p:txBody>
      </p:sp>
      <p:sp>
        <p:nvSpPr>
          <p:cNvPr id="6" name="文字方塊 5"/>
          <p:cNvSpPr txBox="1"/>
          <p:nvPr/>
        </p:nvSpPr>
        <p:spPr>
          <a:xfrm>
            <a:off x="628650" y="1856355"/>
            <a:ext cx="1275101" cy="523220"/>
          </a:xfrm>
          <a:prstGeom prst="rect">
            <a:avLst/>
          </a:prstGeom>
          <a:noFill/>
        </p:spPr>
        <p:txBody>
          <a:bodyPr wrap="square" rtlCol="0">
            <a:spAutoFit/>
          </a:bodyPr>
          <a:lstStyle/>
          <a:p>
            <a:pPr algn="ctr"/>
            <a:r>
              <a:rPr lang="en-US" altLang="zh-TW" sz="2800" b="1" i="1" u="sng" dirty="0"/>
              <a:t>Case 1</a:t>
            </a:r>
            <a:endParaRPr lang="zh-TW" altLang="en-US" sz="2800" b="1" i="1" u="sng" dirty="0"/>
          </a:p>
        </p:txBody>
      </p:sp>
      <p:sp>
        <p:nvSpPr>
          <p:cNvPr id="7" name="文字方塊 6"/>
          <p:cNvSpPr txBox="1"/>
          <p:nvPr/>
        </p:nvSpPr>
        <p:spPr>
          <a:xfrm>
            <a:off x="628649" y="3553480"/>
            <a:ext cx="1275101" cy="523220"/>
          </a:xfrm>
          <a:prstGeom prst="rect">
            <a:avLst/>
          </a:prstGeom>
          <a:noFill/>
        </p:spPr>
        <p:txBody>
          <a:bodyPr wrap="square" rtlCol="0">
            <a:spAutoFit/>
          </a:bodyPr>
          <a:lstStyle/>
          <a:p>
            <a:pPr algn="ctr"/>
            <a:r>
              <a:rPr lang="en-US" altLang="zh-TW" sz="2800" b="1" i="1" u="sng" dirty="0"/>
              <a:t>Case 2</a:t>
            </a:r>
            <a:endParaRPr lang="zh-TW" altLang="en-US" sz="2800" b="1" i="1" u="sng" dirty="0"/>
          </a:p>
        </p:txBody>
      </p:sp>
      <p:graphicFrame>
        <p:nvGraphicFramePr>
          <p:cNvPr id="8" name="Object 12"/>
          <p:cNvGraphicFramePr>
            <a:graphicFrameLocks noChangeAspect="1"/>
          </p:cNvGraphicFramePr>
          <p:nvPr/>
        </p:nvGraphicFramePr>
        <p:xfrm>
          <a:off x="4000500" y="1932646"/>
          <a:ext cx="1143000" cy="460375"/>
        </p:xfrm>
        <a:graphic>
          <a:graphicData uri="http://schemas.openxmlformats.org/presentationml/2006/ole">
            <mc:AlternateContent xmlns:mc="http://schemas.openxmlformats.org/markup-compatibility/2006">
              <mc:Choice xmlns:v="urn:schemas-microsoft-com:vml" Requires="v">
                <p:oleObj spid="_x0000_s13422" name="方程式" r:id="rId1" imgW="12801600" imgH="5181600" progId="Equation.3">
                  <p:embed/>
                </p:oleObj>
              </mc:Choice>
              <mc:Fallback>
                <p:oleObj name="方程式" r:id="rId1" imgW="12801600" imgH="5181600" progId="Equation.3">
                  <p:embed/>
                  <p:pic>
                    <p:nvPicPr>
                      <p:cNvPr id="0" name="Object 12"/>
                      <p:cNvPicPr>
                        <a:picLocks noChangeAspect="1" noChangeArrowheads="1"/>
                      </p:cNvPicPr>
                      <p:nvPr/>
                    </p:nvPicPr>
                    <p:blipFill>
                      <a:blip r:embed="rId2"/>
                      <a:srcRect/>
                      <a:stretch>
                        <a:fillRect/>
                      </a:stretch>
                    </p:blipFill>
                    <p:spPr bwMode="auto">
                      <a:xfrm>
                        <a:off x="4000500" y="1932646"/>
                        <a:ext cx="11430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2"/>
          <p:cNvGraphicFramePr>
            <a:graphicFrameLocks noChangeAspect="1"/>
          </p:cNvGraphicFramePr>
          <p:nvPr/>
        </p:nvGraphicFramePr>
        <p:xfrm>
          <a:off x="2542655" y="1914074"/>
          <a:ext cx="1196975" cy="460375"/>
        </p:xfrm>
        <a:graphic>
          <a:graphicData uri="http://schemas.openxmlformats.org/presentationml/2006/ole">
            <mc:AlternateContent xmlns:mc="http://schemas.openxmlformats.org/markup-compatibility/2006">
              <mc:Choice xmlns:v="urn:schemas-microsoft-com:vml" Requires="v">
                <p:oleObj spid="_x0000_s13423" name="方程式" r:id="rId3" imgW="13411200" imgH="5181600" progId="Equation.3">
                  <p:embed/>
                </p:oleObj>
              </mc:Choice>
              <mc:Fallback>
                <p:oleObj name="方程式" r:id="rId3" imgW="13411200" imgH="5181600" progId="Equation.3">
                  <p:embed/>
                  <p:pic>
                    <p:nvPicPr>
                      <p:cNvPr id="0" name="Object 12"/>
                      <p:cNvPicPr>
                        <a:picLocks noChangeAspect="1" noChangeArrowheads="1"/>
                      </p:cNvPicPr>
                      <p:nvPr/>
                    </p:nvPicPr>
                    <p:blipFill>
                      <a:blip r:embed="rId4"/>
                      <a:srcRect/>
                      <a:stretch>
                        <a:fillRect/>
                      </a:stretch>
                    </p:blipFill>
                    <p:spPr bwMode="auto">
                      <a:xfrm>
                        <a:off x="2542655" y="1914074"/>
                        <a:ext cx="119697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p:cNvGraphicFramePr>
            <a:graphicFrameLocks noChangeAspect="1"/>
          </p:cNvGraphicFramePr>
          <p:nvPr/>
        </p:nvGraphicFramePr>
        <p:xfrm>
          <a:off x="5837382" y="2530685"/>
          <a:ext cx="1574800" cy="896938"/>
        </p:xfrm>
        <a:graphic>
          <a:graphicData uri="http://schemas.openxmlformats.org/presentationml/2006/ole">
            <mc:AlternateContent xmlns:mc="http://schemas.openxmlformats.org/markup-compatibility/2006">
              <mc:Choice xmlns:v="urn:schemas-microsoft-com:vml" Requires="v">
                <p:oleObj spid="_x0000_s13424" name="方程式" r:id="rId5" imgW="17678400" imgH="10058400" progId="Equation.3">
                  <p:embed/>
                </p:oleObj>
              </mc:Choice>
              <mc:Fallback>
                <p:oleObj name="方程式" r:id="rId5" imgW="17678400" imgH="10058400" progId="Equation.3">
                  <p:embed/>
                  <p:pic>
                    <p:nvPicPr>
                      <p:cNvPr id="0" name="Object 12"/>
                      <p:cNvPicPr>
                        <a:picLocks noChangeAspect="1" noChangeArrowheads="1"/>
                      </p:cNvPicPr>
                      <p:nvPr/>
                    </p:nvPicPr>
                    <p:blipFill>
                      <a:blip r:embed="rId6"/>
                      <a:srcRect/>
                      <a:stretch>
                        <a:fillRect/>
                      </a:stretch>
                    </p:blipFill>
                    <p:spPr bwMode="auto">
                      <a:xfrm>
                        <a:off x="5837382" y="2530685"/>
                        <a:ext cx="1574800"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2"/>
          <p:cNvGraphicFramePr>
            <a:graphicFrameLocks noChangeAspect="1"/>
          </p:cNvGraphicFramePr>
          <p:nvPr/>
        </p:nvGraphicFramePr>
        <p:xfrm>
          <a:off x="2823015" y="2763254"/>
          <a:ext cx="2068512" cy="431800"/>
        </p:xfrm>
        <a:graphic>
          <a:graphicData uri="http://schemas.openxmlformats.org/presentationml/2006/ole">
            <mc:AlternateContent xmlns:mc="http://schemas.openxmlformats.org/markup-compatibility/2006">
              <mc:Choice xmlns:v="urn:schemas-microsoft-com:vml" Requires="v">
                <p:oleObj spid="_x0000_s13425" name="方程式" r:id="rId7" imgW="23164800" imgH="4876800" progId="Equation.3">
                  <p:embed/>
                </p:oleObj>
              </mc:Choice>
              <mc:Fallback>
                <p:oleObj name="方程式" r:id="rId7" imgW="23164800" imgH="4876800" progId="Equation.3">
                  <p:embed/>
                  <p:pic>
                    <p:nvPicPr>
                      <p:cNvPr id="0" name="Object 12"/>
                      <p:cNvPicPr>
                        <a:picLocks noChangeAspect="1" noChangeArrowheads="1"/>
                      </p:cNvPicPr>
                      <p:nvPr/>
                    </p:nvPicPr>
                    <p:blipFill>
                      <a:blip r:embed="rId8"/>
                      <a:srcRect/>
                      <a:stretch>
                        <a:fillRect/>
                      </a:stretch>
                    </p:blipFill>
                    <p:spPr bwMode="auto">
                      <a:xfrm>
                        <a:off x="2823015" y="2763254"/>
                        <a:ext cx="206851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p:cNvGraphicFramePr>
            <a:graphicFrameLocks noChangeAspect="1"/>
          </p:cNvGraphicFramePr>
          <p:nvPr/>
        </p:nvGraphicFramePr>
        <p:xfrm>
          <a:off x="5291410" y="4122488"/>
          <a:ext cx="1443038" cy="460375"/>
        </p:xfrm>
        <a:graphic>
          <a:graphicData uri="http://schemas.openxmlformats.org/presentationml/2006/ole">
            <mc:AlternateContent xmlns:mc="http://schemas.openxmlformats.org/markup-compatibility/2006">
              <mc:Choice xmlns:v="urn:schemas-microsoft-com:vml" Requires="v">
                <p:oleObj spid="_x0000_s13426" name="方程式" r:id="rId9" imgW="16154400" imgH="5181600" progId="Equation.3">
                  <p:embed/>
                </p:oleObj>
              </mc:Choice>
              <mc:Fallback>
                <p:oleObj name="方程式" r:id="rId9" imgW="16154400" imgH="5181600" progId="Equation.3">
                  <p:embed/>
                  <p:pic>
                    <p:nvPicPr>
                      <p:cNvPr id="0" name="Object 12"/>
                      <p:cNvPicPr>
                        <a:picLocks noChangeAspect="1" noChangeArrowheads="1"/>
                      </p:cNvPicPr>
                      <p:nvPr/>
                    </p:nvPicPr>
                    <p:blipFill>
                      <a:blip r:embed="rId10"/>
                      <a:srcRect/>
                      <a:stretch>
                        <a:fillRect/>
                      </a:stretch>
                    </p:blipFill>
                    <p:spPr bwMode="auto">
                      <a:xfrm>
                        <a:off x="5291410" y="4122488"/>
                        <a:ext cx="144303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nvGraphicFramePr>
        <p:xfrm>
          <a:off x="3638550" y="4125913"/>
          <a:ext cx="1116013" cy="460375"/>
        </p:xfrm>
        <a:graphic>
          <a:graphicData uri="http://schemas.openxmlformats.org/presentationml/2006/ole">
            <mc:AlternateContent xmlns:mc="http://schemas.openxmlformats.org/markup-compatibility/2006">
              <mc:Choice xmlns:v="urn:schemas-microsoft-com:vml" Requires="v">
                <p:oleObj spid="_x0000_s13427" name="方程式" r:id="rId11" imgW="12496800" imgH="5181600" progId="Equation.3">
                  <p:embed/>
                </p:oleObj>
              </mc:Choice>
              <mc:Fallback>
                <p:oleObj name="方程式" r:id="rId11" imgW="12496800" imgH="5181600" progId="Equation.3">
                  <p:embed/>
                  <p:pic>
                    <p:nvPicPr>
                      <p:cNvPr id="0" name="Object 12"/>
                      <p:cNvPicPr>
                        <a:picLocks noChangeAspect="1" noChangeArrowheads="1"/>
                      </p:cNvPicPr>
                      <p:nvPr/>
                    </p:nvPicPr>
                    <p:blipFill>
                      <a:blip r:embed="rId12"/>
                      <a:srcRect/>
                      <a:stretch>
                        <a:fillRect/>
                      </a:stretch>
                    </p:blipFill>
                    <p:spPr bwMode="auto">
                      <a:xfrm>
                        <a:off x="3638550" y="4125913"/>
                        <a:ext cx="111601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p:cNvGraphicFramePr>
            <a:graphicFrameLocks noChangeAspect="1"/>
          </p:cNvGraphicFramePr>
          <p:nvPr/>
        </p:nvGraphicFramePr>
        <p:xfrm>
          <a:off x="1946275" y="4129088"/>
          <a:ext cx="1141413" cy="460375"/>
        </p:xfrm>
        <a:graphic>
          <a:graphicData uri="http://schemas.openxmlformats.org/presentationml/2006/ole">
            <mc:AlternateContent xmlns:mc="http://schemas.openxmlformats.org/markup-compatibility/2006">
              <mc:Choice xmlns:v="urn:schemas-microsoft-com:vml" Requires="v">
                <p:oleObj spid="_x0000_s13428" name="方程式" r:id="rId13" imgW="12801600" imgH="5181600" progId="Equation.3">
                  <p:embed/>
                </p:oleObj>
              </mc:Choice>
              <mc:Fallback>
                <p:oleObj name="方程式" r:id="rId13" imgW="12801600" imgH="5181600" progId="Equation.3">
                  <p:embed/>
                  <p:pic>
                    <p:nvPicPr>
                      <p:cNvPr id="0" name="Object 12"/>
                      <p:cNvPicPr>
                        <a:picLocks noChangeAspect="1" noChangeArrowheads="1"/>
                      </p:cNvPicPr>
                      <p:nvPr/>
                    </p:nvPicPr>
                    <p:blipFill>
                      <a:blip r:embed="rId14"/>
                      <a:srcRect/>
                      <a:stretch>
                        <a:fillRect/>
                      </a:stretch>
                    </p:blipFill>
                    <p:spPr bwMode="auto">
                      <a:xfrm>
                        <a:off x="1946275" y="4129088"/>
                        <a:ext cx="114141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p:cNvGraphicFramePr>
            <a:graphicFrameLocks noChangeAspect="1"/>
          </p:cNvGraphicFramePr>
          <p:nvPr/>
        </p:nvGraphicFramePr>
        <p:xfrm>
          <a:off x="4792663" y="5291138"/>
          <a:ext cx="2633662" cy="896937"/>
        </p:xfrm>
        <a:graphic>
          <a:graphicData uri="http://schemas.openxmlformats.org/presentationml/2006/ole">
            <mc:AlternateContent xmlns:mc="http://schemas.openxmlformats.org/markup-compatibility/2006">
              <mc:Choice xmlns:v="urn:schemas-microsoft-com:vml" Requires="v">
                <p:oleObj spid="_x0000_s13429" name="方程式" r:id="rId15" imgW="29565600" imgH="10058400" progId="Equation.3">
                  <p:embed/>
                </p:oleObj>
              </mc:Choice>
              <mc:Fallback>
                <p:oleObj name="方程式" r:id="rId15" imgW="29565600" imgH="10058400" progId="Equation.3">
                  <p:embed/>
                  <p:pic>
                    <p:nvPicPr>
                      <p:cNvPr id="0" name="Object 12"/>
                      <p:cNvPicPr>
                        <a:picLocks noChangeAspect="1" noChangeArrowheads="1"/>
                      </p:cNvPicPr>
                      <p:nvPr/>
                    </p:nvPicPr>
                    <p:blipFill>
                      <a:blip r:embed="rId16"/>
                      <a:srcRect/>
                      <a:stretch>
                        <a:fillRect/>
                      </a:stretch>
                    </p:blipFill>
                    <p:spPr bwMode="auto">
                      <a:xfrm>
                        <a:off x="4792663" y="5291138"/>
                        <a:ext cx="2633662"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nvGraphicFramePr>
        <p:xfrm>
          <a:off x="1850981" y="5415081"/>
          <a:ext cx="434975" cy="377825"/>
        </p:xfrm>
        <a:graphic>
          <a:graphicData uri="http://schemas.openxmlformats.org/presentationml/2006/ole">
            <mc:AlternateContent xmlns:mc="http://schemas.openxmlformats.org/markup-compatibility/2006">
              <mc:Choice xmlns:v="urn:schemas-microsoft-com:vml" Requires="v">
                <p:oleObj spid="_x0000_s13430" name="方程式" r:id="rId17" imgW="4876800" imgH="4267200" progId="Equation.3">
                  <p:embed/>
                </p:oleObj>
              </mc:Choice>
              <mc:Fallback>
                <p:oleObj name="方程式" r:id="rId17" imgW="4876800" imgH="4267200" progId="Equation.3">
                  <p:embed/>
                  <p:pic>
                    <p:nvPicPr>
                      <p:cNvPr id="0" name="Object 12"/>
                      <p:cNvPicPr>
                        <a:picLocks noChangeAspect="1" noChangeArrowheads="1"/>
                      </p:cNvPicPr>
                      <p:nvPr/>
                    </p:nvPicPr>
                    <p:blipFill>
                      <a:blip r:embed="rId18"/>
                      <a:srcRect/>
                      <a:stretch>
                        <a:fillRect/>
                      </a:stretch>
                    </p:blipFill>
                    <p:spPr bwMode="auto">
                      <a:xfrm>
                        <a:off x="1850981" y="5415081"/>
                        <a:ext cx="434975"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nvGraphicFramePr>
        <p:xfrm>
          <a:off x="3723005" y="5469267"/>
          <a:ext cx="434975" cy="350838"/>
        </p:xfrm>
        <a:graphic>
          <a:graphicData uri="http://schemas.openxmlformats.org/presentationml/2006/ole">
            <mc:AlternateContent xmlns:mc="http://schemas.openxmlformats.org/markup-compatibility/2006">
              <mc:Choice xmlns:v="urn:schemas-microsoft-com:vml" Requires="v">
                <p:oleObj spid="_x0000_s13431" name="方程式" r:id="rId19" imgW="4876800" imgH="3962400" progId="Equation.3">
                  <p:embed/>
                </p:oleObj>
              </mc:Choice>
              <mc:Fallback>
                <p:oleObj name="方程式" r:id="rId19" imgW="4876800" imgH="3962400" progId="Equation.3">
                  <p:embed/>
                  <p:pic>
                    <p:nvPicPr>
                      <p:cNvPr id="0" name="Object 12"/>
                      <p:cNvPicPr>
                        <a:picLocks noChangeAspect="1" noChangeArrowheads="1"/>
                      </p:cNvPicPr>
                      <p:nvPr/>
                    </p:nvPicPr>
                    <p:blipFill>
                      <a:blip r:embed="rId20"/>
                      <a:srcRect/>
                      <a:stretch>
                        <a:fillRect/>
                      </a:stretch>
                    </p:blipFill>
                    <p:spPr bwMode="auto">
                      <a:xfrm>
                        <a:off x="3723005" y="5469267"/>
                        <a:ext cx="434975"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2"/>
          <p:cNvGraphicFramePr>
            <a:graphicFrameLocks noChangeAspect="1"/>
          </p:cNvGraphicFramePr>
          <p:nvPr/>
        </p:nvGraphicFramePr>
        <p:xfrm>
          <a:off x="2769372" y="4928558"/>
          <a:ext cx="461963" cy="377825"/>
        </p:xfrm>
        <a:graphic>
          <a:graphicData uri="http://schemas.openxmlformats.org/presentationml/2006/ole">
            <mc:AlternateContent xmlns:mc="http://schemas.openxmlformats.org/markup-compatibility/2006">
              <mc:Choice xmlns:v="urn:schemas-microsoft-com:vml" Requires="v">
                <p:oleObj spid="_x0000_s13432" name="方程式" r:id="rId21" imgW="5181600" imgH="4267200" progId="Equation.3">
                  <p:embed/>
                </p:oleObj>
              </mc:Choice>
              <mc:Fallback>
                <p:oleObj name="方程式" r:id="rId21" imgW="5181600" imgH="4267200" progId="Equation.3">
                  <p:embed/>
                  <p:pic>
                    <p:nvPicPr>
                      <p:cNvPr id="0" name="Object 12"/>
                      <p:cNvPicPr>
                        <a:picLocks noChangeAspect="1" noChangeArrowheads="1"/>
                      </p:cNvPicPr>
                      <p:nvPr/>
                    </p:nvPicPr>
                    <p:blipFill>
                      <a:blip r:embed="rId22"/>
                      <a:srcRect/>
                      <a:stretch>
                        <a:fillRect/>
                      </a:stretch>
                    </p:blipFill>
                    <p:spPr bwMode="auto">
                      <a:xfrm>
                        <a:off x="2769372" y="4928558"/>
                        <a:ext cx="461963"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2"/>
          <p:cNvGraphicFramePr>
            <a:graphicFrameLocks noChangeAspect="1"/>
          </p:cNvGraphicFramePr>
          <p:nvPr/>
        </p:nvGraphicFramePr>
        <p:xfrm>
          <a:off x="2769372" y="6027506"/>
          <a:ext cx="461963" cy="431800"/>
        </p:xfrm>
        <a:graphic>
          <a:graphicData uri="http://schemas.openxmlformats.org/presentationml/2006/ole">
            <mc:AlternateContent xmlns:mc="http://schemas.openxmlformats.org/markup-compatibility/2006">
              <mc:Choice xmlns:v="urn:schemas-microsoft-com:vml" Requires="v">
                <p:oleObj spid="_x0000_s13433" name="方程式" r:id="rId23" imgW="5181600" imgH="4876800" progId="Equation.3">
                  <p:embed/>
                </p:oleObj>
              </mc:Choice>
              <mc:Fallback>
                <p:oleObj name="方程式" r:id="rId23" imgW="5181600" imgH="4876800" progId="Equation.3">
                  <p:embed/>
                  <p:pic>
                    <p:nvPicPr>
                      <p:cNvPr id="0" name="Object 12"/>
                      <p:cNvPicPr>
                        <a:picLocks noChangeAspect="1" noChangeArrowheads="1"/>
                      </p:cNvPicPr>
                      <p:nvPr/>
                    </p:nvPicPr>
                    <p:blipFill>
                      <a:blip r:embed="rId24"/>
                      <a:srcRect/>
                      <a:stretch>
                        <a:fillRect/>
                      </a:stretch>
                    </p:blipFill>
                    <p:spPr bwMode="auto">
                      <a:xfrm>
                        <a:off x="2769372" y="6027506"/>
                        <a:ext cx="461963"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1" name="直線單箭頭接點 20"/>
          <p:cNvCxnSpPr>
            <a:endCxn id="18" idx="1"/>
          </p:cNvCxnSpPr>
          <p:nvPr/>
        </p:nvCxnSpPr>
        <p:spPr>
          <a:xfrm flipV="1">
            <a:off x="2285956" y="5117470"/>
            <a:ext cx="483416" cy="461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a:endCxn id="19" idx="1"/>
          </p:cNvCxnSpPr>
          <p:nvPr/>
        </p:nvCxnSpPr>
        <p:spPr>
          <a:xfrm>
            <a:off x="2285956" y="5800764"/>
            <a:ext cx="483416" cy="4426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a:off x="3252788" y="5159342"/>
            <a:ext cx="483416" cy="4581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3256214" y="5807728"/>
            <a:ext cx="483416" cy="461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a:t>
            </a:r>
            <a:endParaRPr lang="zh-TW" altLang="en-US" dirty="0"/>
          </a:p>
        </p:txBody>
      </p:sp>
      <p:cxnSp>
        <p:nvCxnSpPr>
          <p:cNvPr id="4" name="直線單箭頭接點 3"/>
          <p:cNvCxnSpPr/>
          <p:nvPr/>
        </p:nvCxnSpPr>
        <p:spPr>
          <a:xfrm>
            <a:off x="7650518" y="5389417"/>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a:off x="7650518" y="3729821"/>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橢圓 5"/>
          <p:cNvSpPr/>
          <p:nvPr/>
        </p:nvSpPr>
        <p:spPr>
          <a:xfrm>
            <a:off x="2754161" y="3518949"/>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7" name="橢圓 6"/>
          <p:cNvSpPr/>
          <p:nvPr/>
        </p:nvSpPr>
        <p:spPr>
          <a:xfrm>
            <a:off x="2742878" y="50666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橢圓 7"/>
          <p:cNvSpPr/>
          <p:nvPr/>
        </p:nvSpPr>
        <p:spPr>
          <a:xfrm>
            <a:off x="4957583" y="348825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 name="橢圓 8"/>
          <p:cNvSpPr/>
          <p:nvPr/>
        </p:nvSpPr>
        <p:spPr>
          <a:xfrm>
            <a:off x="4976505" y="5060927"/>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10" name="橢圓 9"/>
          <p:cNvSpPr/>
          <p:nvPr/>
        </p:nvSpPr>
        <p:spPr>
          <a:xfrm>
            <a:off x="7111276" y="3461020"/>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1" name="橢圓 10"/>
          <p:cNvSpPr/>
          <p:nvPr/>
        </p:nvSpPr>
        <p:spPr>
          <a:xfrm>
            <a:off x="7152966" y="5060927"/>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2" name="群組 11"/>
          <p:cNvGrpSpPr/>
          <p:nvPr/>
        </p:nvGrpSpPr>
        <p:grpSpPr>
          <a:xfrm>
            <a:off x="1137956" y="3795177"/>
            <a:ext cx="1588876" cy="1638300"/>
            <a:chOff x="1013669" y="3459098"/>
            <a:chExt cx="1588876" cy="1638300"/>
          </a:xfrm>
        </p:grpSpPr>
        <p:cxnSp>
          <p:nvCxnSpPr>
            <p:cNvPr id="13" name="直線單箭頭接點 12"/>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13"/>
            <p:cNvGrpSpPr/>
            <p:nvPr/>
          </p:nvGrpSpPr>
          <p:grpSpPr>
            <a:xfrm>
              <a:off x="1025705" y="3459098"/>
              <a:ext cx="1576840" cy="1638300"/>
              <a:chOff x="1025705" y="3459098"/>
              <a:chExt cx="1576840" cy="1638300"/>
            </a:xfrm>
          </p:grpSpPr>
          <p:cxnSp>
            <p:nvCxnSpPr>
              <p:cNvPr id="15" name="直線單箭頭接點 14"/>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8" name="群組 17"/>
          <p:cNvGrpSpPr/>
          <p:nvPr/>
        </p:nvGrpSpPr>
        <p:grpSpPr>
          <a:xfrm>
            <a:off x="3356263" y="3780490"/>
            <a:ext cx="1588876" cy="1638300"/>
            <a:chOff x="1013669" y="3459098"/>
            <a:chExt cx="1588876" cy="1638300"/>
          </a:xfrm>
        </p:grpSpPr>
        <p:cxnSp>
          <p:nvCxnSpPr>
            <p:cNvPr id="19" name="直線單箭頭接點 1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群組 19"/>
            <p:cNvGrpSpPr/>
            <p:nvPr/>
          </p:nvGrpSpPr>
          <p:grpSpPr>
            <a:xfrm>
              <a:off x="1025705" y="3459098"/>
              <a:ext cx="1576840" cy="1638300"/>
              <a:chOff x="1025705" y="3459098"/>
              <a:chExt cx="1576840" cy="1638300"/>
            </a:xfrm>
          </p:grpSpPr>
          <p:cxnSp>
            <p:nvCxnSpPr>
              <p:cNvPr id="21" name="直線單箭頭接點 2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 name="群組 23"/>
          <p:cNvGrpSpPr/>
          <p:nvPr/>
        </p:nvGrpSpPr>
        <p:grpSpPr>
          <a:xfrm>
            <a:off x="5556201" y="3760572"/>
            <a:ext cx="1588876" cy="1638300"/>
            <a:chOff x="1013669" y="3459098"/>
            <a:chExt cx="1588876" cy="1638300"/>
          </a:xfrm>
        </p:grpSpPr>
        <p:cxnSp>
          <p:nvCxnSpPr>
            <p:cNvPr id="25" name="直線單箭頭接點 24"/>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群組 25"/>
            <p:cNvGrpSpPr/>
            <p:nvPr/>
          </p:nvGrpSpPr>
          <p:grpSpPr>
            <a:xfrm>
              <a:off x="1025705" y="3459098"/>
              <a:ext cx="1576840" cy="1638300"/>
              <a:chOff x="1025705" y="3459098"/>
              <a:chExt cx="1576840" cy="1638300"/>
            </a:xfrm>
          </p:grpSpPr>
          <p:cxnSp>
            <p:nvCxnSpPr>
              <p:cNvPr id="27" name="直線單箭頭接點 26"/>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0" name="手繪多邊形 29"/>
          <p:cNvSpPr/>
          <p:nvPr/>
        </p:nvSpPr>
        <p:spPr>
          <a:xfrm>
            <a:off x="2809194" y="519245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手繪多邊形 30"/>
          <p:cNvSpPr/>
          <p:nvPr/>
        </p:nvSpPr>
        <p:spPr>
          <a:xfrm>
            <a:off x="2790584" y="3603016"/>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手繪多邊形 31"/>
          <p:cNvSpPr/>
          <p:nvPr/>
        </p:nvSpPr>
        <p:spPr>
          <a:xfrm>
            <a:off x="5019506" y="361419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手繪多邊形 32"/>
          <p:cNvSpPr/>
          <p:nvPr/>
        </p:nvSpPr>
        <p:spPr>
          <a:xfrm>
            <a:off x="5035850" y="513752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手繪多邊形 33"/>
          <p:cNvSpPr/>
          <p:nvPr/>
        </p:nvSpPr>
        <p:spPr>
          <a:xfrm>
            <a:off x="7168447" y="355277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手繪多邊形 34"/>
          <p:cNvSpPr/>
          <p:nvPr/>
        </p:nvSpPr>
        <p:spPr>
          <a:xfrm>
            <a:off x="7215534" y="51709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95" name="文字方塊 94"/>
              <p:cNvSpPr txBox="1"/>
              <p:nvPr/>
            </p:nvSpPr>
            <p:spPr>
              <a:xfrm>
                <a:off x="1038754" y="1776286"/>
                <a:ext cx="2659959"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𝐿</m:t>
                      </m:r>
                      <m:d>
                        <m:dPr>
                          <m:ctrlPr>
                            <a:rPr lang="en-US" altLang="zh-TW" sz="2800" b="0" i="1" smtClean="0">
                              <a:latin typeface="Cambria Math" panose="02040503050406030204" pitchFamily="18" charset="0"/>
                            </a:rPr>
                          </m:ctrlPr>
                        </m:dPr>
                        <m:e>
                          <m:r>
                            <a:rPr lang="zh-TW" altLang="en-US" sz="2800" b="0" i="1" smtClean="0">
                              <a:latin typeface="Cambria Math" panose="02040503050406030204" pitchFamily="18" charset="0"/>
                            </a:rPr>
                            <m:t>𝜃</m:t>
                          </m:r>
                        </m:e>
                      </m:d>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𝑛</m:t>
                              </m:r>
                            </m:sup>
                          </m:sSup>
                          <m:d>
                            <m:dPr>
                              <m:ctrlPr>
                                <a:rPr lang="en-US" altLang="zh-TW" sz="2800" i="1">
                                  <a:latin typeface="Cambria Math" panose="02040503050406030204" pitchFamily="18" charset="0"/>
                                </a:rPr>
                              </m:ctrlPr>
                            </m:dPr>
                            <m:e>
                              <m:r>
                                <a:rPr lang="zh-TW" altLang="en-US" sz="2800" i="1" smtClean="0">
                                  <a:latin typeface="Cambria Math" panose="02040503050406030204" pitchFamily="18" charset="0"/>
                                </a:rPr>
                                <m:t>𝜃</m:t>
                              </m:r>
                            </m:e>
                          </m:d>
                        </m:e>
                      </m:nary>
                    </m:oMath>
                  </m:oMathPara>
                </a14:m>
                <a:endParaRPr lang="zh-TW" altLang="en-US" sz="2800" dirty="0"/>
              </a:p>
            </p:txBody>
          </p:sp>
        </mc:Choice>
        <mc:Fallback>
          <p:sp>
            <p:nvSpPr>
              <p:cNvPr id="95" name="文字方塊 94"/>
              <p:cNvSpPr txBox="1">
                <a:spLocks noRot="1" noChangeAspect="1" noMove="1" noResize="1" noEditPoints="1" noAdjustHandles="1" noChangeArrowheads="1" noChangeShapeType="1" noTextEdit="1"/>
              </p:cNvSpPr>
              <p:nvPr/>
            </p:nvSpPr>
            <p:spPr>
              <a:xfrm>
                <a:off x="1038754" y="1776286"/>
                <a:ext cx="2659959" cy="1211550"/>
              </a:xfrm>
              <a:prstGeom prst="rect">
                <a:avLst/>
              </a:prstGeom>
              <a:blipFill rotWithShape="1">
                <a:blip r:embed="rId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6" name="文字方塊 95"/>
              <p:cNvSpPr txBox="1"/>
              <p:nvPr/>
            </p:nvSpPr>
            <p:spPr>
              <a:xfrm>
                <a:off x="5001600" y="1806297"/>
                <a:ext cx="3069815"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b="0" i="1" smtClean="0">
                              <a:latin typeface="Cambria Math" panose="02040503050406030204" pitchFamily="18" charset="0"/>
                            </a:rPr>
                          </m:ctrlPr>
                        </m:fPr>
                        <m:num>
                          <m:r>
                            <a:rPr lang="zh-TW" altLang="en-US" sz="2800" b="0" i="1" smtClean="0">
                              <a:latin typeface="Cambria Math" panose="02040503050406030204" pitchFamily="18" charset="0"/>
                            </a:rPr>
                            <m:t>𝜕</m:t>
                          </m:r>
                          <m:r>
                            <a:rPr lang="en-US" altLang="zh-TW" sz="2800" b="0" i="1" smtClean="0">
                              <a:latin typeface="Cambria Math" panose="02040503050406030204" pitchFamily="18" charset="0"/>
                            </a:rPr>
                            <m:t>𝐿</m:t>
                          </m:r>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𝑤</m:t>
                          </m:r>
                        </m:den>
                      </m:f>
                      <m:r>
                        <a:rPr lang="en-US" altLang="zh-TW" sz="2800" b="0" i="1" smtClean="0">
                          <a:latin typeface="Cambria Math" panose="02040503050406030204" pitchFamily="18" charset="0"/>
                        </a:rPr>
                        <m:t>=</m:t>
                      </m:r>
                      <m:nary>
                        <m:naryPr>
                          <m:chr m:val="∑"/>
                          <m:ctrlPr>
                            <a:rPr lang="en-US" altLang="zh-TW" sz="2800" b="0" i="1" smtClean="0">
                              <a:latin typeface="Cambria Math" panose="02040503050406030204" pitchFamily="18" charset="0"/>
                            </a:rPr>
                          </m:ctrlPr>
                        </m:naryPr>
                        <m:sub>
                          <m:r>
                            <a:rPr lang="en-US" altLang="zh-TW" sz="2800" b="0" i="1" smtClean="0">
                              <a:latin typeface="Cambria Math" panose="02040503050406030204" pitchFamily="18" charset="0"/>
                            </a:rPr>
                            <m:t>𝑛</m:t>
                          </m:r>
                          <m:r>
                            <a:rPr lang="en-US" altLang="zh-TW" sz="2800" b="0" i="1" smtClean="0">
                              <a:latin typeface="Cambria Math" panose="02040503050406030204" pitchFamily="18" charset="0"/>
                            </a:rPr>
                            <m:t>=1</m:t>
                          </m:r>
                        </m:sub>
                        <m:sup>
                          <m:r>
                            <a:rPr lang="en-US" altLang="zh-TW" sz="2800" b="0" i="1" smtClean="0">
                              <a:latin typeface="Cambria Math" panose="02040503050406030204" pitchFamily="18" charset="0"/>
                            </a:rPr>
                            <m:t>𝑁</m:t>
                          </m:r>
                        </m:sup>
                        <m:e>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p>
                                <m:sSupPr>
                                  <m:ctrlPr>
                                    <a:rPr lang="en-US" altLang="zh-TW" sz="2800" i="1">
                                      <a:latin typeface="Cambria Math" panose="02040503050406030204" pitchFamily="18" charset="0"/>
                                    </a:rPr>
                                  </m:ctrlPr>
                                </m:sSupPr>
                                <m:e>
                                  <m:r>
                                    <a:rPr lang="en-US" altLang="zh-TW" sz="2800" b="0" i="1" smtClean="0">
                                      <a:latin typeface="Cambria Math" panose="02040503050406030204" pitchFamily="18" charset="0"/>
                                    </a:rPr>
                                    <m:t>𝑙</m:t>
                                  </m:r>
                                </m:e>
                                <m:sup>
                                  <m:r>
                                    <a:rPr lang="en-US" altLang="zh-TW" sz="2800" b="0" i="1" smtClean="0">
                                      <a:latin typeface="Cambria Math" panose="02040503050406030204" pitchFamily="18" charset="0"/>
                                    </a:rPr>
                                    <m:t>𝑛</m:t>
                                  </m:r>
                                </m:sup>
                              </m:sSup>
                              <m:d>
                                <m:dPr>
                                  <m:ctrlPr>
                                    <a:rPr lang="en-US" altLang="zh-TW" sz="2800" i="1">
                                      <a:latin typeface="Cambria Math" panose="02040503050406030204" pitchFamily="18" charset="0"/>
                                    </a:rPr>
                                  </m:ctrlPr>
                                </m:dPr>
                                <m:e>
                                  <m:r>
                                    <a:rPr lang="zh-TW" altLang="en-US" sz="2800" i="1">
                                      <a:latin typeface="Cambria Math" panose="02040503050406030204" pitchFamily="18" charset="0"/>
                                    </a:rPr>
                                    <m:t>𝜃</m:t>
                                  </m:r>
                                </m:e>
                              </m:d>
                            </m:num>
                            <m:den>
                              <m:r>
                                <a:rPr lang="zh-TW" altLang="en-US" sz="2800" i="1">
                                  <a:latin typeface="Cambria Math" panose="02040503050406030204" pitchFamily="18" charset="0"/>
                                </a:rPr>
                                <m:t>𝜕</m:t>
                              </m:r>
                              <m:r>
                                <a:rPr lang="en-US" altLang="zh-TW" sz="2800" i="1">
                                  <a:latin typeface="Cambria Math" panose="02040503050406030204" pitchFamily="18" charset="0"/>
                                </a:rPr>
                                <m:t>𝑤</m:t>
                              </m:r>
                            </m:den>
                          </m:f>
                        </m:e>
                      </m:nary>
                    </m:oMath>
                  </m:oMathPara>
                </a14:m>
                <a:endParaRPr lang="zh-TW" altLang="en-US" sz="2800" dirty="0"/>
              </a:p>
            </p:txBody>
          </p:sp>
        </mc:Choice>
        <mc:Fallback>
          <p:sp>
            <p:nvSpPr>
              <p:cNvPr id="96" name="文字方塊 95"/>
              <p:cNvSpPr txBox="1">
                <a:spLocks noRot="1" noChangeAspect="1" noMove="1" noResize="1" noEditPoints="1" noAdjustHandles="1" noChangeArrowheads="1" noChangeShapeType="1" noTextEdit="1"/>
              </p:cNvSpPr>
              <p:nvPr/>
            </p:nvSpPr>
            <p:spPr>
              <a:xfrm>
                <a:off x="5001600" y="1806297"/>
                <a:ext cx="3069815" cy="1211550"/>
              </a:xfrm>
              <a:prstGeom prst="rect">
                <a:avLst/>
              </a:prstGeom>
              <a:blipFill rotWithShape="1">
                <a:blip r:embed="rId2"/>
                <a:stretch>
                  <a:fillRect/>
                </a:stretch>
              </a:blipFill>
            </p:spPr>
            <p:txBody>
              <a:bodyPr/>
              <a:lstStyle/>
              <a:p>
                <a:r>
                  <a:rPr lang="zh-TW" altLang="en-US">
                    <a:noFill/>
                  </a:rPr>
                  <a:t> </a:t>
                </a:r>
                <a:endParaRPr lang="zh-TW" altLang="en-US">
                  <a:noFill/>
                </a:endParaRPr>
              </a:p>
            </p:txBody>
          </p:sp>
        </mc:Fallback>
      </mc:AlternateContent>
      <p:sp>
        <p:nvSpPr>
          <p:cNvPr id="3" name="向右箭號 2"/>
          <p:cNvSpPr/>
          <p:nvPr/>
        </p:nvSpPr>
        <p:spPr>
          <a:xfrm>
            <a:off x="4008832" y="2131179"/>
            <a:ext cx="767568" cy="5696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97" name="文字方塊 96"/>
              <p:cNvSpPr txBox="1"/>
              <p:nvPr/>
            </p:nvSpPr>
            <p:spPr>
              <a:xfrm>
                <a:off x="713316" y="3605866"/>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97" name="文字方塊 96"/>
              <p:cNvSpPr txBox="1">
                <a:spLocks noRot="1" noChangeAspect="1" noMove="1" noResize="1" noEditPoints="1" noAdjustHandles="1" noChangeArrowheads="1" noChangeShapeType="1" noTextEdit="1"/>
              </p:cNvSpPr>
              <p:nvPr/>
            </p:nvSpPr>
            <p:spPr>
              <a:xfrm>
                <a:off x="713316" y="3605866"/>
                <a:ext cx="427874" cy="430887"/>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8" name="文字方塊 97"/>
              <p:cNvSpPr txBox="1"/>
              <p:nvPr/>
            </p:nvSpPr>
            <p:spPr>
              <a:xfrm>
                <a:off x="722390" y="5213093"/>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98" name="文字方塊 97"/>
              <p:cNvSpPr txBox="1">
                <a:spLocks noRot="1" noChangeAspect="1" noMove="1" noResize="1" noEditPoints="1" noAdjustHandles="1" noChangeArrowheads="1" noChangeShapeType="1" noTextEdit="1"/>
              </p:cNvSpPr>
              <p:nvPr/>
            </p:nvSpPr>
            <p:spPr>
              <a:xfrm>
                <a:off x="722390" y="5213093"/>
                <a:ext cx="436145" cy="430887"/>
              </a:xfrm>
              <a:prstGeom prst="rect">
                <a:avLst/>
              </a:prstGeom>
              <a:blipFill rotWithShape="0">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9" name="文字方塊 98"/>
              <p:cNvSpPr txBox="1"/>
              <p:nvPr/>
            </p:nvSpPr>
            <p:spPr>
              <a:xfrm>
                <a:off x="8374011" y="3465376"/>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99" name="文字方塊 98"/>
              <p:cNvSpPr txBox="1">
                <a:spLocks noRot="1" noChangeAspect="1" noMove="1" noResize="1" noEditPoints="1" noAdjustHandles="1" noChangeArrowheads="1" noChangeShapeType="1" noTextEdit="1"/>
              </p:cNvSpPr>
              <p:nvPr/>
            </p:nvSpPr>
            <p:spPr>
              <a:xfrm>
                <a:off x="8374011" y="3465376"/>
                <a:ext cx="366639" cy="369332"/>
              </a:xfrm>
              <a:prstGeom prst="rect">
                <a:avLst/>
              </a:prstGeom>
              <a:blipFill rotWithShape="0">
                <a:blip r:embed="rId5"/>
                <a:stretch>
                  <a:fillRect l="-20000" r="-6667" b="-2459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00" name="文字方塊 99"/>
              <p:cNvSpPr txBox="1"/>
              <p:nvPr/>
            </p:nvSpPr>
            <p:spPr>
              <a:xfrm>
                <a:off x="8374011" y="5184833"/>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00" name="文字方塊 99"/>
              <p:cNvSpPr txBox="1">
                <a:spLocks noRot="1" noChangeAspect="1" noMove="1" noResize="1" noEditPoints="1" noAdjustHandles="1" noChangeArrowheads="1" noChangeShapeType="1" noTextEdit="1"/>
              </p:cNvSpPr>
              <p:nvPr/>
            </p:nvSpPr>
            <p:spPr>
              <a:xfrm>
                <a:off x="8374011" y="5184833"/>
                <a:ext cx="373756" cy="369332"/>
              </a:xfrm>
              <a:prstGeom prst="rect">
                <a:avLst/>
              </a:prstGeom>
              <a:blipFill rotWithShape="0">
                <a:blip r:embed="rId6"/>
                <a:stretch>
                  <a:fillRect l="-19672" r="-6557" b="-26667"/>
                </a:stretch>
              </a:blipFill>
            </p:spPr>
            <p:txBody>
              <a:bodyPr/>
              <a:lstStyle/>
              <a:p>
                <a:r>
                  <a:rPr lang="zh-TW" altLang="en-US">
                    <a:noFill/>
                  </a:rPr>
                  <a:t> </a:t>
                </a:r>
                <a:endParaRPr lang="zh-TW" altLang="en-US">
                  <a:noFill/>
                </a:endParaRPr>
              </a:p>
            </p:txBody>
          </p:sp>
        </mc:Fallback>
      </mc:AlternateContent>
      <p:grpSp>
        <p:nvGrpSpPr>
          <p:cNvPr id="111" name="群組 110"/>
          <p:cNvGrpSpPr/>
          <p:nvPr/>
        </p:nvGrpSpPr>
        <p:grpSpPr>
          <a:xfrm>
            <a:off x="2462661" y="3921935"/>
            <a:ext cx="458287" cy="838405"/>
            <a:chOff x="10102194" y="1939763"/>
            <a:chExt cx="458287" cy="838405"/>
          </a:xfrm>
        </p:grpSpPr>
        <p:sp>
          <p:nvSpPr>
            <p:cNvPr id="112" name="矩形 11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3" name="直線單箭頭接點 11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文字方塊 113"/>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15" name="群組 114"/>
          <p:cNvGrpSpPr/>
          <p:nvPr/>
        </p:nvGrpSpPr>
        <p:grpSpPr>
          <a:xfrm>
            <a:off x="2462661" y="5471098"/>
            <a:ext cx="458287" cy="838405"/>
            <a:chOff x="10102194" y="1939763"/>
            <a:chExt cx="458287" cy="838405"/>
          </a:xfrm>
        </p:grpSpPr>
        <p:sp>
          <p:nvSpPr>
            <p:cNvPr id="116" name="矩形 11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7" name="直線單箭頭接點 11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文字方塊 117"/>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07" name="群組 106"/>
          <p:cNvGrpSpPr/>
          <p:nvPr/>
        </p:nvGrpSpPr>
        <p:grpSpPr>
          <a:xfrm>
            <a:off x="547120" y="3467986"/>
            <a:ext cx="3217334" cy="2832850"/>
            <a:chOff x="474133" y="3539067"/>
            <a:chExt cx="3217334" cy="2832850"/>
          </a:xfrm>
        </p:grpSpPr>
        <p:cxnSp>
          <p:nvCxnSpPr>
            <p:cNvPr id="101" name="直線接點 100"/>
            <p:cNvCxnSpPr/>
            <p:nvPr/>
          </p:nvCxnSpPr>
          <p:spPr>
            <a:xfrm>
              <a:off x="474133" y="3539067"/>
              <a:ext cx="321733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flipV="1">
              <a:off x="490410" y="3549034"/>
              <a:ext cx="0" cy="27840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直線接點 103"/>
            <p:cNvCxnSpPr/>
            <p:nvPr/>
          </p:nvCxnSpPr>
          <p:spPr>
            <a:xfrm flipV="1">
              <a:off x="475719" y="3539067"/>
              <a:ext cx="3215748" cy="28328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19" name="群組 118"/>
          <p:cNvGrpSpPr/>
          <p:nvPr/>
        </p:nvGrpSpPr>
        <p:grpSpPr>
          <a:xfrm>
            <a:off x="4712971" y="3915477"/>
            <a:ext cx="458287" cy="838405"/>
            <a:chOff x="10102194" y="1939763"/>
            <a:chExt cx="458287" cy="838405"/>
          </a:xfrm>
        </p:grpSpPr>
        <p:sp>
          <p:nvSpPr>
            <p:cNvPr id="120" name="矩形 11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1" name="直線單箭頭接點 120"/>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文字方塊 121"/>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23" name="群組 122"/>
          <p:cNvGrpSpPr/>
          <p:nvPr/>
        </p:nvGrpSpPr>
        <p:grpSpPr>
          <a:xfrm>
            <a:off x="4712971" y="5439554"/>
            <a:ext cx="458287" cy="838405"/>
            <a:chOff x="10102194" y="1939763"/>
            <a:chExt cx="458287" cy="838405"/>
          </a:xfrm>
        </p:grpSpPr>
        <p:sp>
          <p:nvSpPr>
            <p:cNvPr id="124" name="矩形 123"/>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5" name="直線單箭頭接點 124"/>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6" name="文字方塊 125"/>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27" name="群組 126"/>
          <p:cNvGrpSpPr/>
          <p:nvPr/>
        </p:nvGrpSpPr>
        <p:grpSpPr>
          <a:xfrm>
            <a:off x="6912909" y="3915477"/>
            <a:ext cx="458287" cy="838405"/>
            <a:chOff x="10102194" y="1939763"/>
            <a:chExt cx="458287" cy="838405"/>
          </a:xfrm>
        </p:grpSpPr>
        <p:sp>
          <p:nvSpPr>
            <p:cNvPr id="128" name="矩形 12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9" name="直線單箭頭接點 12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文字方塊 129"/>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131" name="群組 130"/>
          <p:cNvGrpSpPr/>
          <p:nvPr/>
        </p:nvGrpSpPr>
        <p:grpSpPr>
          <a:xfrm>
            <a:off x="6901994" y="5439554"/>
            <a:ext cx="458287" cy="838405"/>
            <a:chOff x="10102194" y="1939763"/>
            <a:chExt cx="458287" cy="838405"/>
          </a:xfrm>
        </p:grpSpPr>
        <p:sp>
          <p:nvSpPr>
            <p:cNvPr id="132" name="矩形 13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10118802" y="2316503"/>
              <a:ext cx="441679" cy="461665"/>
            </a:xfrm>
            <a:prstGeom prst="rect">
              <a:avLst/>
            </a:prstGeom>
            <a:noFill/>
          </p:spPr>
          <p:txBody>
            <a:bodyPr wrap="square" rtlCol="0">
              <a:spAutoFit/>
            </a:bodyPr>
            <a:lstStyle/>
            <a:p>
              <a:pPr algn="ctr"/>
              <a:endParaRPr lang="zh-TW" altLang="en-US" sz="2400" dirty="0"/>
            </a:p>
          </p:txBody>
        </p:sp>
      </p:grpSp>
      <p:grpSp>
        <p:nvGrpSpPr>
          <p:cNvPr id="36" name="群組 35"/>
          <p:cNvGrpSpPr/>
          <p:nvPr/>
        </p:nvGrpSpPr>
        <p:grpSpPr>
          <a:xfrm>
            <a:off x="5023119" y="678101"/>
            <a:ext cx="3604888" cy="808425"/>
            <a:chOff x="5592847" y="608587"/>
            <a:chExt cx="3604888" cy="808425"/>
          </a:xfrm>
        </p:grpSpPr>
        <p:grpSp>
          <p:nvGrpSpPr>
            <p:cNvPr id="70" name="群組 69"/>
            <p:cNvGrpSpPr/>
            <p:nvPr/>
          </p:nvGrpSpPr>
          <p:grpSpPr>
            <a:xfrm>
              <a:off x="5592847" y="614411"/>
              <a:ext cx="425117" cy="671513"/>
              <a:chOff x="508960" y="3417283"/>
              <a:chExt cx="425117" cy="671513"/>
            </a:xfrm>
          </p:grpSpPr>
          <p:sp>
            <p:nvSpPr>
              <p:cNvPr id="71" name="矩形 70"/>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72" name="矩形 71"/>
              <p:cNvSpPr/>
              <p:nvPr/>
            </p:nvSpPr>
            <p:spPr>
              <a:xfrm>
                <a:off x="508960" y="3522206"/>
                <a:ext cx="425117" cy="461665"/>
              </a:xfrm>
              <a:prstGeom prst="rect">
                <a:avLst/>
              </a:prstGeom>
            </p:spPr>
            <p:txBody>
              <a:bodyPr wrap="none">
                <a:spAutoFit/>
              </a:bodyPr>
              <a:lstStyle/>
              <a:p>
                <a:pPr algn="ctr"/>
                <a:r>
                  <a:rPr lang="en-US" altLang="zh-TW" sz="2400" dirty="0" err="1"/>
                  <a:t>x</a:t>
                </a:r>
                <a:r>
                  <a:rPr lang="en-US" altLang="zh-TW" sz="2400" baseline="30000" dirty="0" err="1"/>
                  <a:t>n</a:t>
                </a:r>
                <a:endParaRPr lang="zh-TW" altLang="en-US" sz="2400" baseline="30000" dirty="0"/>
              </a:p>
            </p:txBody>
          </p:sp>
        </p:grpSp>
        <mc:AlternateContent xmlns:mc="http://schemas.openxmlformats.org/markup-compatibility/2006">
          <mc:Choice xmlns:a14="http://schemas.microsoft.com/office/drawing/2010/main" Requires="a14">
            <p:sp>
              <p:nvSpPr>
                <p:cNvPr id="73" name="矩形 72"/>
                <p:cNvSpPr/>
                <p:nvPr/>
              </p:nvSpPr>
              <p:spPr>
                <a:xfrm>
                  <a:off x="6394376" y="60858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p>
                <a:p>
                  <a:pPr algn="ct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𝜃</m:t>
                        </m:r>
                      </m:oMath>
                    </m:oMathPara>
                  </a14:m>
                  <a:endParaRPr lang="zh-TW" altLang="en-US" sz="2400" dirty="0"/>
                </a:p>
              </p:txBody>
            </p:sp>
          </mc:Choice>
          <mc:Fallback>
            <p:sp>
              <p:nvSpPr>
                <p:cNvPr id="73" name="矩形 72"/>
                <p:cNvSpPr>
                  <a:spLocks noRot="1" noChangeAspect="1" noMove="1" noResize="1" noEditPoints="1" noAdjustHandles="1" noChangeArrowheads="1" noChangeShapeType="1" noTextEdit="1"/>
                </p:cNvSpPr>
                <p:nvPr/>
              </p:nvSpPr>
              <p:spPr>
                <a:xfrm>
                  <a:off x="6394376" y="608587"/>
                  <a:ext cx="965905" cy="683158"/>
                </a:xfrm>
                <a:prstGeom prst="rect">
                  <a:avLst/>
                </a:prstGeom>
                <a:blipFill rotWithShape="1">
                  <a:blip r:embed="rId7"/>
                  <a:stretch>
                    <a:fillRect t="-16814" b="-7080"/>
                  </a:stretch>
                </a:blipFill>
              </p:spPr>
              <p:txBody>
                <a:bodyPr/>
                <a:lstStyle/>
                <a:p>
                  <a:r>
                    <a:rPr lang="zh-TW" altLang="en-US">
                      <a:noFill/>
                    </a:rPr>
                    <a:t> </a:t>
                  </a:r>
                  <a:endParaRPr lang="zh-TW" altLang="en-US">
                    <a:noFill/>
                  </a:endParaRPr>
                </a:p>
              </p:txBody>
            </p:sp>
          </mc:Fallback>
        </mc:AlternateContent>
        <p:cxnSp>
          <p:nvCxnSpPr>
            <p:cNvPr id="74" name="直線單箭頭接點 73"/>
            <p:cNvCxnSpPr/>
            <p:nvPr/>
          </p:nvCxnSpPr>
          <p:spPr>
            <a:xfrm flipV="1">
              <a:off x="5960032" y="95016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flipV="1">
              <a:off x="7360281" y="94495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6" name="群組 75"/>
            <p:cNvGrpSpPr/>
            <p:nvPr/>
          </p:nvGrpSpPr>
          <p:grpSpPr>
            <a:xfrm>
              <a:off x="7760154" y="614411"/>
              <a:ext cx="431529" cy="671513"/>
              <a:chOff x="505755" y="3417283"/>
              <a:chExt cx="431529" cy="671513"/>
            </a:xfrm>
          </p:grpSpPr>
          <p:sp>
            <p:nvSpPr>
              <p:cNvPr id="77" name="矩形 76"/>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8" name="矩形 77"/>
              <p:cNvSpPr/>
              <p:nvPr/>
            </p:nvSpPr>
            <p:spPr>
              <a:xfrm>
                <a:off x="505755" y="3522206"/>
                <a:ext cx="431529" cy="461665"/>
              </a:xfrm>
              <a:prstGeom prst="rect">
                <a:avLst/>
              </a:prstGeom>
            </p:spPr>
            <p:txBody>
              <a:bodyPr wrap="none">
                <a:spAutoFit/>
              </a:bodyPr>
              <a:lstStyle/>
              <a:p>
                <a:pPr algn="ctr"/>
                <a:r>
                  <a:rPr lang="en-US" altLang="zh-TW" sz="2400" dirty="0" err="1"/>
                  <a:t>y</a:t>
                </a:r>
                <a:r>
                  <a:rPr lang="en-US" altLang="zh-TW" sz="2400" baseline="30000" dirty="0" err="1"/>
                  <a:t>n</a:t>
                </a:r>
                <a:endParaRPr lang="zh-TW" altLang="en-US" sz="2400" baseline="30000" dirty="0"/>
              </a:p>
            </p:txBody>
          </p:sp>
        </p:grpSp>
        <p:sp>
          <p:nvSpPr>
            <p:cNvPr id="79" name="矩形 78"/>
            <p:cNvSpPr/>
            <p:nvPr/>
          </p:nvSpPr>
          <p:spPr>
            <a:xfrm>
              <a:off x="8779800" y="61441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mc:Choice xmlns:a14="http://schemas.microsoft.com/office/drawing/2010/main" Requires="a14">
            <p:sp>
              <p:nvSpPr>
                <p:cNvPr id="80" name="文字方塊 79"/>
                <p:cNvSpPr txBox="1"/>
                <p:nvPr/>
              </p:nvSpPr>
              <p:spPr>
                <a:xfrm>
                  <a:off x="8779800" y="776419"/>
                  <a:ext cx="41793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𝑛</m:t>
                            </m:r>
                          </m:sup>
                        </m:sSup>
                      </m:oMath>
                    </m:oMathPara>
                  </a14:m>
                  <a:endParaRPr lang="zh-TW" altLang="en-US" sz="2400" dirty="0"/>
                </a:p>
              </p:txBody>
            </p:sp>
          </mc:Choice>
          <mc:Fallback>
            <p:sp>
              <p:nvSpPr>
                <p:cNvPr id="80" name="文字方塊 79"/>
                <p:cNvSpPr txBox="1">
                  <a:spLocks noRot="1" noChangeAspect="1" noMove="1" noResize="1" noEditPoints="1" noAdjustHandles="1" noChangeArrowheads="1" noChangeShapeType="1" noTextEdit="1"/>
                </p:cNvSpPr>
                <p:nvPr/>
              </p:nvSpPr>
              <p:spPr>
                <a:xfrm>
                  <a:off x="8779800" y="776419"/>
                  <a:ext cx="417935" cy="369332"/>
                </a:xfrm>
                <a:prstGeom prst="rect">
                  <a:avLst/>
                </a:prstGeom>
                <a:blipFill rotWithShape="1">
                  <a:blip r:embed="rId8"/>
                  <a:stretch>
                    <a:fillRect l="-17647" t="-18333" r="-45588" b="-26667"/>
                  </a:stretch>
                </a:blipFill>
              </p:spPr>
              <p:txBody>
                <a:bodyPr/>
                <a:lstStyle/>
                <a:p>
                  <a:r>
                    <a:rPr lang="zh-TW" altLang="en-US">
                      <a:noFill/>
                    </a:rPr>
                    <a:t> </a:t>
                  </a:r>
                  <a:endParaRPr lang="zh-TW" altLang="en-US">
                    <a:noFill/>
                  </a:endParaRPr>
                </a:p>
              </p:txBody>
            </p:sp>
          </mc:Fallback>
        </mc:AlternateContent>
        <p:sp>
          <p:nvSpPr>
            <p:cNvPr id="81" name="左-右雙向箭號 74"/>
            <p:cNvSpPr/>
            <p:nvPr/>
          </p:nvSpPr>
          <p:spPr>
            <a:xfrm>
              <a:off x="8116025" y="87998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83" name="文字方塊 82"/>
                <p:cNvSpPr txBox="1"/>
                <p:nvPr/>
              </p:nvSpPr>
              <p:spPr>
                <a:xfrm>
                  <a:off x="8263285" y="1047680"/>
                  <a:ext cx="3389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𝑛</m:t>
                            </m:r>
                          </m:sup>
                        </m:sSup>
                      </m:oMath>
                    </m:oMathPara>
                  </a14:m>
                  <a:endParaRPr lang="zh-TW" altLang="en-US" sz="2400" dirty="0"/>
                </a:p>
              </p:txBody>
            </p:sp>
          </mc:Choice>
          <mc:Fallback>
            <p:sp>
              <p:nvSpPr>
                <p:cNvPr id="83" name="文字方塊 82"/>
                <p:cNvSpPr txBox="1">
                  <a:spLocks noRot="1" noChangeAspect="1" noMove="1" noResize="1" noEditPoints="1" noAdjustHandles="1" noChangeArrowheads="1" noChangeShapeType="1" noTextEdit="1"/>
                </p:cNvSpPr>
                <p:nvPr/>
              </p:nvSpPr>
              <p:spPr>
                <a:xfrm>
                  <a:off x="8263285" y="1047680"/>
                  <a:ext cx="338939" cy="369332"/>
                </a:xfrm>
                <a:prstGeom prst="rect">
                  <a:avLst/>
                </a:prstGeom>
                <a:blipFill rotWithShape="1">
                  <a:blip r:embed="rId9"/>
                  <a:stretch>
                    <a:fillRect l="-21429" r="-3571" b="-6557"/>
                  </a:stretch>
                </a:blipFill>
              </p:spPr>
              <p:txBody>
                <a:bodyPr/>
                <a:lstStyle/>
                <a:p>
                  <a:r>
                    <a:rPr lang="zh-TW" altLang="en-US">
                      <a:noFill/>
                    </a:rPr>
                    <a:t> </a:t>
                  </a:r>
                  <a:endParaRPr lang="zh-TW" altLang="en-US">
                    <a:noFill/>
                  </a:endParaRPr>
                </a:p>
              </p:txBody>
            </p:sp>
          </mc:Fallback>
        </mc:AlternateContent>
      </p:grpSp>
      <p:sp>
        <p:nvSpPr>
          <p:cNvPr id="37" name="灯片编号占位符 36"/>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bldLvl="0" animBg="1"/>
      <p:bldP spid="3" grpId="0" bldLvl="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線單箭頭接點 103"/>
          <p:cNvCxnSpPr/>
          <p:nvPr/>
        </p:nvCxnSpPr>
        <p:spPr>
          <a:xfrm flipV="1">
            <a:off x="1308690" y="2555869"/>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a:t>
            </a:r>
            <a:endParaRPr sz="3600" b="1" kern="0" spc="-5" dirty="0">
              <a:solidFill>
                <a:srgbClr val="00294D"/>
              </a:solidFill>
              <a:latin typeface="Calibri" panose="020F0502020204030204"/>
              <a:cs typeface="Calibri" panose="020F0502020204030204"/>
            </a:endParaRPr>
          </a:p>
        </p:txBody>
      </p:sp>
      <p:cxnSp>
        <p:nvCxnSpPr>
          <p:cNvPr id="79" name="直線單箭頭接點 78"/>
          <p:cNvCxnSpPr/>
          <p:nvPr/>
        </p:nvCxnSpPr>
        <p:spPr>
          <a:xfrm flipV="1">
            <a:off x="1308690" y="2302531"/>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群組 90"/>
          <p:cNvGrpSpPr/>
          <p:nvPr/>
        </p:nvGrpSpPr>
        <p:grpSpPr>
          <a:xfrm>
            <a:off x="4281340" y="1936338"/>
            <a:ext cx="574158" cy="574158"/>
            <a:chOff x="5170781" y="1854574"/>
            <a:chExt cx="574158" cy="574158"/>
          </a:xfrm>
        </p:grpSpPr>
        <p:sp>
          <p:nvSpPr>
            <p:cNvPr id="9" name="橢圓 8"/>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8" name="手繪多邊形 1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4" name="群組 43"/>
          <p:cNvGrpSpPr/>
          <p:nvPr/>
        </p:nvGrpSpPr>
        <p:grpSpPr>
          <a:xfrm>
            <a:off x="2958777" y="2555869"/>
            <a:ext cx="458287" cy="838405"/>
            <a:chOff x="10102194" y="1939763"/>
            <a:chExt cx="458287" cy="838405"/>
          </a:xfrm>
        </p:grpSpPr>
        <p:sp>
          <p:nvSpPr>
            <p:cNvPr id="61" name="矩形 6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2" name="直線單箭頭接點 6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文字方塊 6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01" name="群組 100"/>
          <p:cNvGrpSpPr/>
          <p:nvPr/>
        </p:nvGrpSpPr>
        <p:grpSpPr>
          <a:xfrm>
            <a:off x="2917803" y="2082309"/>
            <a:ext cx="474993" cy="425277"/>
            <a:chOff x="3357891" y="3538413"/>
            <a:chExt cx="474993" cy="425277"/>
          </a:xfrm>
        </p:grpSpPr>
        <p:sp>
          <p:nvSpPr>
            <p:cNvPr id="102" name="矩形 10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03"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2064" name="方程式" r:id="rId1" imgW="3352800" imgH="3352800" progId="Equation.3">
                    <p:embed/>
                  </p:oleObj>
                </mc:Choice>
                <mc:Fallback>
                  <p:oleObj name="方程式" r:id="rId1"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06" name="直線單箭頭接點 105"/>
          <p:cNvCxnSpPr/>
          <p:nvPr/>
        </p:nvCxnSpPr>
        <p:spPr>
          <a:xfrm flipV="1">
            <a:off x="3392796" y="2260065"/>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9" name="文字方塊 108"/>
              <p:cNvSpPr txBox="1"/>
              <p:nvPr/>
            </p:nvSpPr>
            <p:spPr>
              <a:xfrm>
                <a:off x="1819748" y="1808457"/>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09" name="文字方塊 108"/>
              <p:cNvSpPr txBox="1">
                <a:spLocks noRot="1" noChangeAspect="1" noMove="1" noResize="1" noEditPoints="1" noAdjustHandles="1" noChangeArrowheads="1" noChangeShapeType="1" noTextEdit="1"/>
              </p:cNvSpPr>
              <p:nvPr/>
            </p:nvSpPr>
            <p:spPr>
              <a:xfrm>
                <a:off x="1819748" y="1808457"/>
                <a:ext cx="493212" cy="430887"/>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0" name="文字方塊 109"/>
              <p:cNvSpPr txBox="1"/>
              <p:nvPr/>
            </p:nvSpPr>
            <p:spPr>
              <a:xfrm>
                <a:off x="3734542" y="1752123"/>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10" name="文字方塊 109"/>
              <p:cNvSpPr txBox="1">
                <a:spLocks noRot="1" noChangeAspect="1" noMove="1" noResize="1" noEditPoints="1" noAdjustHandles="1" noChangeArrowheads="1" noChangeShapeType="1" noTextEdit="1"/>
              </p:cNvSpPr>
              <p:nvPr/>
            </p:nvSpPr>
            <p:spPr>
              <a:xfrm>
                <a:off x="3734542" y="1752123"/>
                <a:ext cx="308161" cy="430887"/>
              </a:xfrm>
              <a:prstGeom prst="rect">
                <a:avLst/>
              </a:prstGeom>
              <a:blipFill rotWithShape="0">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13" name="文字方塊 112"/>
              <p:cNvSpPr txBox="1"/>
              <p:nvPr/>
            </p:nvSpPr>
            <p:spPr>
              <a:xfrm>
                <a:off x="807284" y="4857625"/>
                <a:ext cx="107689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smtClean="0">
                              <a:latin typeface="Cambria Math" panose="02040503050406030204" pitchFamily="18" charset="0"/>
                            </a:rPr>
                            <m:t>𝜕</m:t>
                          </m:r>
                          <m:r>
                            <a:rPr lang="en-US" altLang="zh-TW" sz="2800" i="1" smtClean="0">
                              <a:latin typeface="Cambria Math" panose="02040503050406030204" pitchFamily="18" charset="0"/>
                            </a:rPr>
                            <m:t>𝑤</m:t>
                          </m:r>
                        </m:den>
                      </m:f>
                      <m:r>
                        <a:rPr lang="en-US" altLang="zh-TW" sz="2800" b="0" i="1" smtClean="0">
                          <a:latin typeface="Cambria Math" panose="02040503050406030204" pitchFamily="18" charset="0"/>
                        </a:rPr>
                        <m:t>=?</m:t>
                      </m:r>
                    </m:oMath>
                  </m:oMathPara>
                </a14:m>
                <a:endParaRPr lang="zh-TW" altLang="en-US" sz="2800" dirty="0"/>
              </a:p>
            </p:txBody>
          </p:sp>
        </mc:Choice>
        <mc:Fallback>
          <p:sp>
            <p:nvSpPr>
              <p:cNvPr id="113" name="文字方塊 112"/>
              <p:cNvSpPr txBox="1">
                <a:spLocks noRot="1" noChangeAspect="1" noMove="1" noResize="1" noEditPoints="1" noAdjustHandles="1" noChangeArrowheads="1" noChangeShapeType="1" noTextEdit="1"/>
              </p:cNvSpPr>
              <p:nvPr/>
            </p:nvSpPr>
            <p:spPr>
              <a:xfrm>
                <a:off x="807284" y="4857625"/>
                <a:ext cx="1076897" cy="819263"/>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p:sp>
        <p:nvSpPr>
          <p:cNvPr id="114" name="文字方塊 113"/>
          <p:cNvSpPr txBox="1"/>
          <p:nvPr/>
        </p:nvSpPr>
        <p:spPr>
          <a:xfrm>
            <a:off x="5509617" y="1907699"/>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115" name="文字方塊 114"/>
          <p:cNvSpPr txBox="1"/>
          <p:nvPr/>
        </p:nvSpPr>
        <p:spPr>
          <a:xfrm rot="2277005">
            <a:off x="5361628" y="2979782"/>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116" name="文字方塊 115"/>
              <p:cNvSpPr txBox="1"/>
              <p:nvPr/>
            </p:nvSpPr>
            <p:spPr>
              <a:xfrm>
                <a:off x="2163302" y="4876256"/>
                <a:ext cx="996619"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i="1" smtClean="0">
                              <a:latin typeface="Cambria Math" panose="02040503050406030204" pitchFamily="18" charset="0"/>
                            </a:rPr>
                            <m:t>𝑧</m:t>
                          </m:r>
                        </m:num>
                        <m:den>
                          <m:r>
                            <a:rPr lang="zh-TW" altLang="en-US" sz="2800" i="1" smtClean="0">
                              <a:latin typeface="Cambria Math" panose="02040503050406030204" pitchFamily="18" charset="0"/>
                            </a:rPr>
                            <m:t>𝜕</m:t>
                          </m:r>
                          <m:r>
                            <a:rPr lang="en-US" altLang="zh-TW" sz="2800" i="1" smtClean="0">
                              <a:latin typeface="Cambria Math" panose="02040503050406030204" pitchFamily="18" charset="0"/>
                            </a:rPr>
                            <m:t>𝑤</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p:sp>
            <p:nvSpPr>
              <p:cNvPr id="116" name="文字方塊 115"/>
              <p:cNvSpPr txBox="1">
                <a:spLocks noRot="1" noChangeAspect="1" noMove="1" noResize="1" noEditPoints="1" noAdjustHandles="1" noChangeArrowheads="1" noChangeShapeType="1" noTextEdit="1"/>
              </p:cNvSpPr>
              <p:nvPr/>
            </p:nvSpPr>
            <p:spPr>
              <a:xfrm>
                <a:off x="2163302" y="4876256"/>
                <a:ext cx="996619" cy="819263"/>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sp>
        <p:nvSpPr>
          <p:cNvPr id="117" name="文字方塊 116"/>
          <p:cNvSpPr txBox="1"/>
          <p:nvPr/>
        </p:nvSpPr>
        <p:spPr>
          <a:xfrm>
            <a:off x="1701949" y="5853401"/>
            <a:ext cx="1996566" cy="461665"/>
          </a:xfrm>
          <a:prstGeom prst="rect">
            <a:avLst/>
          </a:prstGeom>
          <a:noFill/>
        </p:spPr>
        <p:txBody>
          <a:bodyPr wrap="square" rtlCol="0">
            <a:spAutoFit/>
          </a:bodyPr>
          <a:lstStyle/>
          <a:p>
            <a:pPr algn="ctr"/>
            <a:r>
              <a:rPr lang="en-US" altLang="zh-TW" sz="2400" dirty="0"/>
              <a:t>(Chain rule)</a:t>
            </a:r>
            <a:endParaRPr lang="zh-TW" altLang="en-US" sz="2400" dirty="0"/>
          </a:p>
        </p:txBody>
      </p:sp>
      <mc:AlternateContent xmlns:mc="http://schemas.openxmlformats.org/markup-compatibility/2006">
        <mc:Choice xmlns:a14="http://schemas.microsoft.com/office/drawing/2010/main" Requires="a14">
          <p:sp>
            <p:nvSpPr>
              <p:cNvPr id="45" name="文字方塊 44"/>
              <p:cNvSpPr txBox="1"/>
              <p:nvPr/>
            </p:nvSpPr>
            <p:spPr>
              <a:xfrm>
                <a:off x="1811476" y="3060541"/>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45" name="文字方塊 44"/>
              <p:cNvSpPr txBox="1">
                <a:spLocks noRot="1" noChangeAspect="1" noMove="1" noResize="1" noEditPoints="1" noAdjustHandles="1" noChangeArrowheads="1" noChangeShapeType="1" noTextEdit="1"/>
              </p:cNvSpPr>
              <p:nvPr/>
            </p:nvSpPr>
            <p:spPr>
              <a:xfrm>
                <a:off x="1811476" y="3060541"/>
                <a:ext cx="501484" cy="430887"/>
              </a:xfrm>
              <a:prstGeom prst="rect">
                <a:avLst/>
              </a:prstGeom>
              <a:blipFill rotWithShape="0">
                <a:blip r:embed="rId7"/>
                <a:stretch>
                  <a:fillRect/>
                </a:stretch>
              </a:blipFill>
            </p:spPr>
            <p:txBody>
              <a:bodyPr/>
              <a:lstStyle/>
              <a:p>
                <a:r>
                  <a:rPr lang="zh-TW" altLang="en-US">
                    <a:noFill/>
                  </a:rPr>
                  <a:t> </a:t>
                </a:r>
                <a:endParaRPr lang="zh-TW" altLang="en-US">
                  <a:noFill/>
                </a:endParaRPr>
              </a:p>
            </p:txBody>
          </p:sp>
        </mc:Fallback>
      </mc:AlternateContent>
      <p:sp>
        <p:nvSpPr>
          <p:cNvPr id="49" name="文字方塊 48"/>
          <p:cNvSpPr txBox="1"/>
          <p:nvPr/>
        </p:nvSpPr>
        <p:spPr>
          <a:xfrm>
            <a:off x="3812475" y="4189858"/>
            <a:ext cx="1891861" cy="461665"/>
          </a:xfrm>
          <a:prstGeom prst="rect">
            <a:avLst/>
          </a:prstGeom>
          <a:noFill/>
        </p:spPr>
        <p:txBody>
          <a:bodyPr wrap="square" rtlCol="0">
            <a:spAutoFit/>
          </a:bodyPr>
          <a:lstStyle/>
          <a:p>
            <a:r>
              <a:rPr lang="en-US" altLang="zh-TW" sz="2400" b="1" i="1" u="sng" dirty="0"/>
              <a:t>Forward pass:</a:t>
            </a:r>
            <a:endParaRPr lang="zh-TW" altLang="en-US" sz="2400" b="1" i="1" u="sng" dirty="0"/>
          </a:p>
        </p:txBody>
      </p:sp>
      <mc:AlternateContent xmlns:mc="http://schemas.openxmlformats.org/markup-compatibility/2006">
        <mc:Choice xmlns:a14="http://schemas.microsoft.com/office/drawing/2010/main" Requires="a14">
          <p:sp>
            <p:nvSpPr>
              <p:cNvPr id="51" name="文字方塊 50"/>
              <p:cNvSpPr txBox="1"/>
              <p:nvPr/>
            </p:nvSpPr>
            <p:spPr>
              <a:xfrm>
                <a:off x="4343263" y="4743325"/>
                <a:ext cx="4404732" cy="369332"/>
              </a:xfrm>
              <a:prstGeom prst="rect">
                <a:avLst/>
              </a:prstGeom>
              <a:noFill/>
            </p:spPr>
            <p:txBody>
              <a:bodyPr wrap="none" lIns="0" tIns="0" rIns="0" bIns="0" rtlCol="0">
                <a:spAutoFit/>
              </a:bodyPr>
              <a:lstStyle/>
              <a:p>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a:latin typeface="Cambria Math" panose="02040503050406030204" pitchFamily="18" charset="0"/>
                          </a:rPr>
                          <m:t>𝜕</m:t>
                        </m:r>
                        <m:r>
                          <a:rPr lang="en-US" altLang="zh-TW" sz="2400" i="1" smtClean="0">
                            <a:latin typeface="Cambria Math" panose="02040503050406030204" pitchFamily="18" charset="0"/>
                          </a:rPr>
                          <m:t>𝑤</m:t>
                        </m:r>
                      </m:den>
                    </m:f>
                  </m:oMath>
                </a14:m>
                <a:r>
                  <a:rPr lang="en-US" altLang="zh-TW" sz="2400" dirty="0"/>
                  <a:t> for all parameters</a:t>
                </a:r>
                <a:endParaRPr lang="zh-TW" altLang="en-US" sz="2400" dirty="0"/>
              </a:p>
            </p:txBody>
          </p:sp>
        </mc:Choice>
        <mc:Fallback>
          <p:sp>
            <p:nvSpPr>
              <p:cNvPr id="51" name="文字方塊 50"/>
              <p:cNvSpPr txBox="1">
                <a:spLocks noRot="1" noChangeAspect="1" noMove="1" noResize="1" noEditPoints="1" noAdjustHandles="1" noChangeArrowheads="1" noChangeShapeType="1" noTextEdit="1"/>
              </p:cNvSpPr>
              <p:nvPr/>
            </p:nvSpPr>
            <p:spPr>
              <a:xfrm>
                <a:off x="4343263" y="4743325"/>
                <a:ext cx="4404732" cy="369332"/>
              </a:xfrm>
              <a:prstGeom prst="rect">
                <a:avLst/>
              </a:prstGeom>
              <a:blipFill rotWithShape="0">
                <a:blip r:embed="rId8"/>
                <a:stretch>
                  <a:fillRect l="-4149" t="-167213" r="-3181" b="-250820"/>
                </a:stretch>
              </a:blipFill>
            </p:spPr>
            <p:txBody>
              <a:bodyPr/>
              <a:lstStyle/>
              <a:p>
                <a:r>
                  <a:rPr lang="zh-TW" altLang="en-US">
                    <a:noFill/>
                  </a:rPr>
                  <a:t> </a:t>
                </a:r>
                <a:endParaRPr lang="zh-TW" altLang="en-US">
                  <a:noFill/>
                </a:endParaRPr>
              </a:p>
            </p:txBody>
          </p:sp>
        </mc:Fallback>
      </mc:AlternateContent>
      <p:sp>
        <p:nvSpPr>
          <p:cNvPr id="53" name="文字方塊 52"/>
          <p:cNvSpPr txBox="1"/>
          <p:nvPr/>
        </p:nvSpPr>
        <p:spPr>
          <a:xfrm>
            <a:off x="3808042" y="5277342"/>
            <a:ext cx="2397611" cy="461665"/>
          </a:xfrm>
          <a:prstGeom prst="rect">
            <a:avLst/>
          </a:prstGeom>
          <a:noFill/>
        </p:spPr>
        <p:txBody>
          <a:bodyPr wrap="square" rtlCol="0">
            <a:spAutoFit/>
          </a:bodyPr>
          <a:lstStyle/>
          <a:p>
            <a:r>
              <a:rPr lang="en-US" altLang="zh-TW" sz="2400" b="1" i="1" u="sng" dirty="0"/>
              <a:t>Backward pass:</a:t>
            </a:r>
            <a:endParaRPr lang="zh-TW" altLang="en-US" sz="2400" b="1" i="1" u="sng" dirty="0"/>
          </a:p>
        </p:txBody>
      </p:sp>
      <mc:AlternateContent xmlns:mc="http://schemas.openxmlformats.org/markup-compatibility/2006">
        <mc:Choice xmlns:a14="http://schemas.microsoft.com/office/drawing/2010/main" Requires="a14">
          <p:sp>
            <p:nvSpPr>
              <p:cNvPr id="54" name="文字方塊 53"/>
              <p:cNvSpPr txBox="1"/>
              <p:nvPr/>
            </p:nvSpPr>
            <p:spPr>
              <a:xfrm>
                <a:off x="4343477" y="5832961"/>
                <a:ext cx="4171873" cy="738664"/>
              </a:xfrm>
              <a:prstGeom prst="rect">
                <a:avLst/>
              </a:prstGeom>
              <a:noFill/>
            </p:spPr>
            <p:txBody>
              <a:bodyPr wrap="square" lIns="0" tIns="0" rIns="0" bIns="0" rtlCol="0">
                <a:spAutoFit/>
              </a:bodyPr>
              <a:lstStyle/>
              <a:p>
                <a:r>
                  <a:rPr lang="en-US" altLang="zh-TW" sz="2400" dirty="0"/>
                  <a:t>Compute </a:t>
                </a:r>
                <a14:m>
                  <m:oMath xmlns:m="http://schemas.openxmlformats.org/officeDocument/2006/math">
                    <m:f>
                      <m:fPr>
                        <m:type m:val="lin"/>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𝑙</m:t>
                        </m:r>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𝑧</m:t>
                        </m:r>
                      </m:den>
                    </m:f>
                  </m:oMath>
                </a14:m>
                <a:r>
                  <a:rPr lang="en-US" altLang="zh-TW" sz="2400" dirty="0"/>
                  <a:t> for all activation function inputs z</a:t>
                </a:r>
                <a:endParaRPr lang="zh-TW" altLang="en-US" sz="2400" dirty="0"/>
              </a:p>
            </p:txBody>
          </p:sp>
        </mc:Choice>
        <mc:Fallback>
          <p:sp>
            <p:nvSpPr>
              <p:cNvPr id="54" name="文字方塊 53"/>
              <p:cNvSpPr txBox="1">
                <a:spLocks noRot="1" noChangeAspect="1" noMove="1" noResize="1" noEditPoints="1" noAdjustHandles="1" noChangeArrowheads="1" noChangeShapeType="1" noTextEdit="1"/>
              </p:cNvSpPr>
              <p:nvPr/>
            </p:nvSpPr>
            <p:spPr>
              <a:xfrm>
                <a:off x="4343477" y="5832961"/>
                <a:ext cx="4171873" cy="738664"/>
              </a:xfrm>
              <a:prstGeom prst="rect">
                <a:avLst/>
              </a:prstGeom>
              <a:blipFill rotWithShape="1">
                <a:blip r:embed="rId9"/>
                <a:stretch>
                  <a:fillRect l="-4532" t="-85124" r="-2778" b="-7603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5" name="文字方塊 54"/>
              <p:cNvSpPr txBox="1"/>
              <p:nvPr/>
            </p:nvSpPr>
            <p:spPr>
              <a:xfrm>
                <a:off x="848362" y="2018811"/>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55" name="文字方塊 54"/>
              <p:cNvSpPr txBox="1">
                <a:spLocks noRot="1" noChangeAspect="1" noMove="1" noResize="1" noEditPoints="1" noAdjustHandles="1" noChangeArrowheads="1" noChangeShapeType="1" noTextEdit="1"/>
              </p:cNvSpPr>
              <p:nvPr/>
            </p:nvSpPr>
            <p:spPr>
              <a:xfrm>
                <a:off x="848362" y="2018811"/>
                <a:ext cx="427874" cy="430887"/>
              </a:xfrm>
              <a:prstGeom prst="rect">
                <a:avLst/>
              </a:prstGeom>
              <a:blipFill rotWithShape="0">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56" name="文字方塊 55"/>
              <p:cNvSpPr txBox="1"/>
              <p:nvPr/>
            </p:nvSpPr>
            <p:spPr>
              <a:xfrm>
                <a:off x="862000" y="3883172"/>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56" name="文字方塊 55"/>
              <p:cNvSpPr txBox="1">
                <a:spLocks noRot="1" noChangeAspect="1" noMove="1" noResize="1" noEditPoints="1" noAdjustHandles="1" noChangeArrowheads="1" noChangeShapeType="1" noTextEdit="1"/>
              </p:cNvSpPr>
              <p:nvPr/>
            </p:nvSpPr>
            <p:spPr>
              <a:xfrm>
                <a:off x="862000" y="3883172"/>
                <a:ext cx="436145" cy="430887"/>
              </a:xfrm>
              <a:prstGeom prst="rect">
                <a:avLst/>
              </a:prstGeom>
              <a:blipFill rotWithShape="0">
                <a:blip r:embed="rId11"/>
                <a:stretch>
                  <a:fillRect/>
                </a:stretch>
              </a:blipFill>
            </p:spPr>
            <p:txBody>
              <a:bodyPr/>
              <a:lstStyle/>
              <a:p>
                <a:r>
                  <a:rPr lang="zh-TW" altLang="en-US">
                    <a:noFill/>
                  </a:rPr>
                  <a:t> </a:t>
                </a:r>
                <a:endParaRPr lang="zh-TW" altLang="en-US">
                  <a:noFill/>
                </a:endParaRPr>
              </a:p>
            </p:txBody>
          </p:sp>
        </mc:Fallback>
      </mc:AlternateContent>
      <p:grpSp>
        <p:nvGrpSpPr>
          <p:cNvPr id="4" name="群組 3"/>
          <p:cNvGrpSpPr/>
          <p:nvPr/>
        </p:nvGrpSpPr>
        <p:grpSpPr>
          <a:xfrm>
            <a:off x="6971653" y="1939010"/>
            <a:ext cx="1629374" cy="574158"/>
            <a:chOff x="6972319" y="1991264"/>
            <a:chExt cx="1629374" cy="574158"/>
          </a:xfrm>
        </p:grpSpPr>
        <p:cxnSp>
          <p:nvCxnSpPr>
            <p:cNvPr id="65" name="直線單箭頭接點 6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橢圓 6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8" name="手繪多邊形 67"/>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70" name="文字方塊 69"/>
                <p:cNvSpPr txBox="1"/>
                <p:nvPr/>
              </p:nvSpPr>
              <p:spPr>
                <a:xfrm>
                  <a:off x="8235054" y="199562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70" name="文字方塊 69"/>
                <p:cNvSpPr txBox="1">
                  <a:spLocks noRot="1" noChangeAspect="1" noMove="1" noResize="1" noEditPoints="1" noAdjustHandles="1" noChangeArrowheads="1" noChangeShapeType="1" noTextEdit="1"/>
                </p:cNvSpPr>
                <p:nvPr/>
              </p:nvSpPr>
              <p:spPr>
                <a:xfrm>
                  <a:off x="8235054" y="1995620"/>
                  <a:ext cx="366639" cy="369332"/>
                </a:xfrm>
                <a:prstGeom prst="rect">
                  <a:avLst/>
                </a:prstGeom>
                <a:blipFill rotWithShape="0">
                  <a:blip r:embed="rId12"/>
                  <a:stretch>
                    <a:fillRect l="-20000" r="-6667" b="-26667"/>
                  </a:stretch>
                </a:blipFill>
              </p:spPr>
              <p:txBody>
                <a:bodyPr/>
                <a:lstStyle/>
                <a:p>
                  <a:r>
                    <a:rPr lang="zh-TW" altLang="en-US">
                      <a:noFill/>
                    </a:rPr>
                    <a:t> </a:t>
                  </a:r>
                  <a:endParaRPr lang="zh-TW" altLang="en-US">
                    <a:noFill/>
                  </a:endParaRPr>
                </a:p>
              </p:txBody>
            </p:sp>
          </mc:Fallback>
        </mc:AlternateContent>
      </p:grpSp>
      <p:grpSp>
        <p:nvGrpSpPr>
          <p:cNvPr id="5" name="群組 4"/>
          <p:cNvGrpSpPr/>
          <p:nvPr/>
        </p:nvGrpSpPr>
        <p:grpSpPr>
          <a:xfrm>
            <a:off x="6971653" y="3807759"/>
            <a:ext cx="1594801" cy="574158"/>
            <a:chOff x="6971653" y="3807759"/>
            <a:chExt cx="1594801" cy="574158"/>
          </a:xfrm>
        </p:grpSpPr>
        <p:cxnSp>
          <p:nvCxnSpPr>
            <p:cNvPr id="64" name="直線單箭頭接點 63"/>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橢圓 66"/>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69" name="手繪多邊形 68"/>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71" name="文字方塊 70"/>
                <p:cNvSpPr txBox="1"/>
                <p:nvPr/>
              </p:nvSpPr>
              <p:spPr>
                <a:xfrm>
                  <a:off x="8192698" y="393166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71" name="文字方塊 70"/>
                <p:cNvSpPr txBox="1">
                  <a:spLocks noRot="1" noChangeAspect="1" noMove="1" noResize="1" noEditPoints="1" noAdjustHandles="1" noChangeArrowheads="1" noChangeShapeType="1" noTextEdit="1"/>
                </p:cNvSpPr>
                <p:nvPr/>
              </p:nvSpPr>
              <p:spPr>
                <a:xfrm>
                  <a:off x="8192698" y="3931665"/>
                  <a:ext cx="373756" cy="369332"/>
                </a:xfrm>
                <a:prstGeom prst="rect">
                  <a:avLst/>
                </a:prstGeom>
                <a:blipFill rotWithShape="0">
                  <a:blip r:embed="rId13"/>
                  <a:stretch>
                    <a:fillRect l="-19672" r="-6557" b="-24590"/>
                  </a:stretch>
                </a:blipFill>
              </p:spPr>
              <p:txBody>
                <a:bodyPr/>
                <a:lstStyle/>
                <a:p>
                  <a:r>
                    <a:rPr lang="zh-TW" altLang="en-US">
                      <a:noFill/>
                    </a:rPr>
                    <a:t> </a:t>
                  </a:r>
                  <a:endParaRPr lang="zh-TW" altLang="en-US">
                    <a:noFill/>
                  </a:endParaRPr>
                </a:p>
              </p:txBody>
            </p:sp>
          </mc:Fallback>
        </mc:AlternateContent>
      </p:grpSp>
      <mc:AlternateContent xmlns:mc="http://schemas.openxmlformats.org/markup-compatibility/2006">
        <mc:Choice xmlns:a14="http://schemas.microsoft.com/office/drawing/2010/main" Requires="a14">
          <p:sp>
            <p:nvSpPr>
              <p:cNvPr id="40" name="矩形 39"/>
              <p:cNvSpPr/>
              <p:nvPr/>
            </p:nvSpPr>
            <p:spPr>
              <a:xfrm>
                <a:off x="2351681" y="3510553"/>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oMath>
                  </m:oMathPara>
                </a14:m>
                <a:endParaRPr lang="zh-TW" altLang="en-US" sz="2800" dirty="0"/>
              </a:p>
            </p:txBody>
          </p:sp>
        </mc:Choice>
        <mc:Fallback>
          <p:sp>
            <p:nvSpPr>
              <p:cNvPr id="40" name="矩形 39"/>
              <p:cNvSpPr>
                <a:spLocks noRot="1" noChangeAspect="1" noMove="1" noResize="1" noEditPoints="1" noAdjustHandles="1" noChangeArrowheads="1" noChangeShapeType="1" noTextEdit="1"/>
              </p:cNvSpPr>
              <p:nvPr/>
            </p:nvSpPr>
            <p:spPr>
              <a:xfrm>
                <a:off x="2351681" y="3510553"/>
                <a:ext cx="3500958" cy="523220"/>
              </a:xfrm>
              <a:prstGeom prst="rect">
                <a:avLst/>
              </a:prstGeom>
              <a:blipFill rotWithShape="0">
                <a:blip r:embed="rId14"/>
                <a:stretch>
                  <a:fillRect/>
                </a:stretch>
              </a:blipFill>
            </p:spPr>
            <p:txBody>
              <a:bodyPr/>
              <a:lstStyle/>
              <a:p>
                <a:r>
                  <a:rPr lang="zh-TW" altLang="en-US">
                    <a:noFill/>
                  </a:rPr>
                  <a:t> </a:t>
                </a:r>
                <a:endParaRPr lang="zh-TW" altLang="en-US">
                  <a:noFill/>
                </a:endParaRPr>
              </a:p>
            </p:txBody>
          </p:sp>
        </mc:Fallback>
      </mc:AlternateContent>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bldLvl="0" animBg="1"/>
      <p:bldP spid="110" grpId="0" bldLvl="0" animBg="1"/>
      <p:bldP spid="113" grpId="0" bldLvl="0" animBg="1"/>
      <p:bldP spid="114" grpId="0"/>
      <p:bldP spid="115" grpId="0"/>
      <p:bldP spid="116" grpId="0" bldLvl="0" animBg="1"/>
      <p:bldP spid="117" grpId="0"/>
      <p:bldP spid="45" grpId="0" bldLvl="0" animBg="1"/>
      <p:bldP spid="49" grpId="0"/>
      <p:bldP spid="51" grpId="0" bldLvl="0" animBg="1"/>
      <p:bldP spid="53" grpId="0"/>
      <p:bldP spid="54" grpId="0" bldLvl="0" animBg="1"/>
      <p:bldP spid="40"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Framework</a:t>
            </a:r>
            <a:r>
              <a:rPr lang="en-US" altLang="zh-TW" dirty="0"/>
              <a:t> </a:t>
            </a:r>
            <a:endParaRPr lang="zh-TW" altLang="en-US" dirty="0"/>
          </a:p>
        </p:txBody>
      </p:sp>
      <p:sp>
        <p:nvSpPr>
          <p:cNvPr id="6" name="圓柱 5"/>
          <p:cNvSpPr/>
          <p:nvPr/>
        </p:nvSpPr>
        <p:spPr>
          <a:xfrm>
            <a:off x="1088600" y="2034599"/>
            <a:ext cx="1636295" cy="1090863"/>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A set of function</a:t>
            </a:r>
            <a:endParaRPr lang="zh-TW" altLang="en-US" sz="2400" dirty="0"/>
          </a:p>
        </p:txBody>
      </p:sp>
      <p:graphicFrame>
        <p:nvGraphicFramePr>
          <p:cNvPr id="15" name="Object 12"/>
          <p:cNvGraphicFramePr>
            <a:graphicFrameLocks noChangeAspect="1"/>
          </p:cNvGraphicFramePr>
          <p:nvPr/>
        </p:nvGraphicFramePr>
        <p:xfrm>
          <a:off x="2820745" y="2663625"/>
          <a:ext cx="1109662" cy="461962"/>
        </p:xfrm>
        <a:graphic>
          <a:graphicData uri="http://schemas.openxmlformats.org/presentationml/2006/ole">
            <mc:AlternateContent xmlns:mc="http://schemas.openxmlformats.org/markup-compatibility/2006">
              <mc:Choice xmlns:v="urn:schemas-microsoft-com:vml" Requires="v">
                <p:oleObj spid="_x0000_s4374" name="方程式" r:id="rId1" imgW="12496800" imgH="5181600" progId="Equation.3">
                  <p:embed/>
                </p:oleObj>
              </mc:Choice>
              <mc:Fallback>
                <p:oleObj name="方程式" r:id="rId1" imgW="12496800" imgH="5181600" progId="Equation.3">
                  <p:embed/>
                  <p:pic>
                    <p:nvPicPr>
                      <p:cNvPr id="0" name="图片 4373"/>
                      <p:cNvPicPr>
                        <a:picLocks noChangeAspect="1" noChangeArrowheads="1"/>
                      </p:cNvPicPr>
                      <p:nvPr/>
                    </p:nvPicPr>
                    <p:blipFill>
                      <a:blip r:embed="rId2"/>
                      <a:srcRect/>
                      <a:stretch>
                        <a:fillRect/>
                      </a:stretch>
                    </p:blipFill>
                    <p:spPr bwMode="auto">
                      <a:xfrm>
                        <a:off x="2820745" y="2663625"/>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群組 8"/>
          <p:cNvGrpSpPr/>
          <p:nvPr/>
        </p:nvGrpSpPr>
        <p:grpSpPr>
          <a:xfrm>
            <a:off x="5172837" y="760914"/>
            <a:ext cx="3342513" cy="827342"/>
            <a:chOff x="4749800" y="2047360"/>
            <a:chExt cx="3342513" cy="827342"/>
          </a:xfrm>
        </p:grpSpPr>
        <p:graphicFrame>
          <p:nvGraphicFramePr>
            <p:cNvPr id="74" name="Object 12"/>
            <p:cNvGraphicFramePr>
              <a:graphicFrameLocks noChangeAspect="1"/>
            </p:cNvGraphicFramePr>
            <p:nvPr/>
          </p:nvGraphicFramePr>
          <p:xfrm>
            <a:off x="4749800" y="2235200"/>
            <a:ext cx="2112963" cy="460375"/>
          </p:xfrm>
          <a:graphic>
            <a:graphicData uri="http://schemas.openxmlformats.org/presentationml/2006/ole">
              <mc:AlternateContent xmlns:mc="http://schemas.openxmlformats.org/markup-compatibility/2006">
                <mc:Choice xmlns:v="urn:schemas-microsoft-com:vml" Requires="v">
                  <p:oleObj spid="_x0000_s4375" name="方程式" r:id="rId3" imgW="23774400" imgH="5181600" progId="Equation.3">
                    <p:embed/>
                  </p:oleObj>
                </mc:Choice>
                <mc:Fallback>
                  <p:oleObj name="方程式" r:id="rId3" imgW="23774400" imgH="5181600" progId="Equation.3">
                    <p:embed/>
                    <p:pic>
                      <p:nvPicPr>
                        <p:cNvPr id="0" name="图片 4374"/>
                        <p:cNvPicPr>
                          <a:picLocks noChangeAspect="1" noChangeArrowheads="1"/>
                        </p:cNvPicPr>
                        <p:nvPr/>
                      </p:nvPicPr>
                      <p:blipFill>
                        <a:blip r:embed="rId4"/>
                        <a:srcRect/>
                        <a:stretch>
                          <a:fillRect/>
                        </a:stretch>
                      </p:blipFill>
                      <p:spPr bwMode="auto">
                        <a:xfrm>
                          <a:off x="4749800" y="223520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 name="文字方塊 75"/>
            <p:cNvSpPr txBox="1"/>
            <p:nvPr/>
          </p:nvSpPr>
          <p:spPr>
            <a:xfrm>
              <a:off x="6654931" y="2212761"/>
              <a:ext cx="1437382" cy="461665"/>
            </a:xfrm>
            <a:prstGeom prst="rect">
              <a:avLst/>
            </a:prstGeom>
            <a:noFill/>
          </p:spPr>
          <p:txBody>
            <a:bodyPr wrap="square" rtlCol="0">
              <a:spAutoFit/>
            </a:bodyPr>
            <a:lstStyle/>
            <a:p>
              <a:pPr algn="ctr"/>
              <a:r>
                <a:rPr lang="en-US" altLang="zh-TW" sz="2400" dirty="0"/>
                <a:t>“cat”</a:t>
              </a:r>
              <a:endParaRPr lang="zh-TW" altLang="en-US" sz="2400" dirty="0"/>
            </a:p>
          </p:txBody>
        </p:sp>
        <p:pic>
          <p:nvPicPr>
            <p:cNvPr id="77" name="Picture 12" descr="https://encrypted-tbn1.gstatic.com/images?q=tbn:ANd9GcRcwlRKAlSIaCI4W5PRYVbuBQQXifF-56bFqAjh9DMe-_3Lh8_YK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1731" y="204736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字方塊 11"/>
          <p:cNvSpPr txBox="1"/>
          <p:nvPr/>
        </p:nvSpPr>
        <p:spPr>
          <a:xfrm>
            <a:off x="4368800" y="212137"/>
            <a:ext cx="3111500" cy="461665"/>
          </a:xfrm>
          <a:prstGeom prst="rect">
            <a:avLst/>
          </a:prstGeom>
          <a:noFill/>
        </p:spPr>
        <p:txBody>
          <a:bodyPr wrap="square" rtlCol="0">
            <a:spAutoFit/>
          </a:bodyPr>
          <a:lstStyle/>
          <a:p>
            <a:r>
              <a:rPr lang="en-US" altLang="zh-TW" sz="2400" dirty="0"/>
              <a:t>Image Recognition:</a:t>
            </a:r>
            <a:endParaRPr lang="zh-TW" altLang="en-US" sz="2400" dirty="0"/>
          </a:p>
        </p:txBody>
      </p:sp>
      <p:sp>
        <p:nvSpPr>
          <p:cNvPr id="18" name="文字方塊 17"/>
          <p:cNvSpPr txBox="1"/>
          <p:nvPr/>
        </p:nvSpPr>
        <p:spPr>
          <a:xfrm>
            <a:off x="2820746" y="212757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Model</a:t>
            </a:r>
            <a:endParaRPr lang="zh-TW" altLang="en-US" sz="2800" dirty="0"/>
          </a:p>
        </p:txBody>
      </p:sp>
      <p:sp>
        <p:nvSpPr>
          <p:cNvPr id="23" name="圓柱 22"/>
          <p:cNvSpPr/>
          <p:nvPr/>
        </p:nvSpPr>
        <p:spPr>
          <a:xfrm>
            <a:off x="1029821" y="5215692"/>
            <a:ext cx="1636295" cy="109086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Training</a:t>
            </a:r>
            <a:endParaRPr lang="en-US" altLang="zh-TW" sz="2400" dirty="0"/>
          </a:p>
          <a:p>
            <a:pPr algn="ctr"/>
            <a:r>
              <a:rPr lang="en-US" altLang="zh-TW" sz="2400" dirty="0"/>
              <a:t>Data</a:t>
            </a:r>
            <a:endParaRPr lang="zh-TW" altLang="en-US" sz="2400" dirty="0"/>
          </a:p>
        </p:txBody>
      </p:sp>
      <p:sp>
        <p:nvSpPr>
          <p:cNvPr id="27" name="圓角矩形 26"/>
          <p:cNvSpPr/>
          <p:nvPr/>
        </p:nvSpPr>
        <p:spPr>
          <a:xfrm>
            <a:off x="891920" y="3661530"/>
            <a:ext cx="1912095" cy="109086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Goodness of function f</a:t>
            </a:r>
            <a:endParaRPr lang="en-US" altLang="zh-TW" sz="2400" baseline="30000" dirty="0"/>
          </a:p>
        </p:txBody>
      </p:sp>
      <p:cxnSp>
        <p:nvCxnSpPr>
          <p:cNvPr id="28" name="直線單箭頭接點 27"/>
          <p:cNvCxnSpPr/>
          <p:nvPr/>
        </p:nvCxnSpPr>
        <p:spPr>
          <a:xfrm flipV="1">
            <a:off x="1869025" y="4774164"/>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9" name="直線單箭頭接點 28"/>
          <p:cNvCxnSpPr/>
          <p:nvPr/>
        </p:nvCxnSpPr>
        <p:spPr>
          <a:xfrm>
            <a:off x="1869025" y="3158798"/>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0" name="矩形 29"/>
          <p:cNvSpPr/>
          <p:nvPr/>
        </p:nvSpPr>
        <p:spPr>
          <a:xfrm>
            <a:off x="2595794" y="6198774"/>
            <a:ext cx="1470724" cy="461665"/>
          </a:xfrm>
          <a:prstGeom prst="rect">
            <a:avLst/>
          </a:prstGeom>
        </p:spPr>
        <p:txBody>
          <a:bodyPr wrap="square">
            <a:spAutoFit/>
          </a:bodyPr>
          <a:lstStyle/>
          <a:p>
            <a:pPr algn="ctr"/>
            <a:r>
              <a:rPr lang="en-US" altLang="zh-TW" sz="2400" dirty="0">
                <a:solidFill>
                  <a:srgbClr val="222222"/>
                </a:solidFill>
                <a:latin typeface="Arial" panose="020B0604020202020204" pitchFamily="34" charset="0"/>
              </a:rPr>
              <a:t>“monkey”</a:t>
            </a:r>
            <a:endParaRPr lang="zh-TW" altLang="en-US" sz="2400" dirty="0"/>
          </a:p>
        </p:txBody>
      </p:sp>
      <p:pic>
        <p:nvPicPr>
          <p:cNvPr id="31" name="圖片 30"/>
          <p:cNvPicPr>
            <a:picLocks noChangeAspect="1"/>
          </p:cNvPicPr>
          <p:nvPr/>
        </p:nvPicPr>
        <p:blipFill>
          <a:blip r:embed="rId6"/>
          <a:stretch>
            <a:fillRect/>
          </a:stretch>
        </p:blipFill>
        <p:spPr>
          <a:xfrm>
            <a:off x="2865516" y="5123690"/>
            <a:ext cx="931280" cy="1051432"/>
          </a:xfrm>
          <a:prstGeom prst="rect">
            <a:avLst/>
          </a:prstGeom>
        </p:spPr>
      </p:pic>
      <p:pic>
        <p:nvPicPr>
          <p:cNvPr id="32" name="圖片 31"/>
          <p:cNvPicPr>
            <a:picLocks noChangeAspect="1"/>
          </p:cNvPicPr>
          <p:nvPr/>
        </p:nvPicPr>
        <p:blipFill>
          <a:blip r:embed="rId7"/>
          <a:stretch>
            <a:fillRect/>
          </a:stretch>
        </p:blipFill>
        <p:spPr>
          <a:xfrm>
            <a:off x="4139078" y="5123690"/>
            <a:ext cx="899978" cy="1075096"/>
          </a:xfrm>
          <a:prstGeom prst="rect">
            <a:avLst/>
          </a:prstGeom>
        </p:spPr>
      </p:pic>
      <p:sp>
        <p:nvSpPr>
          <p:cNvPr id="33" name="文字方塊 32"/>
          <p:cNvSpPr txBox="1"/>
          <p:nvPr/>
        </p:nvSpPr>
        <p:spPr>
          <a:xfrm>
            <a:off x="4206854" y="6216140"/>
            <a:ext cx="79802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34" name="文字方塊 33"/>
          <p:cNvSpPr txBox="1"/>
          <p:nvPr/>
        </p:nvSpPr>
        <p:spPr>
          <a:xfrm>
            <a:off x="5389268" y="6178896"/>
            <a:ext cx="798022" cy="461665"/>
          </a:xfrm>
          <a:prstGeom prst="rect">
            <a:avLst/>
          </a:prstGeom>
          <a:noFill/>
        </p:spPr>
        <p:txBody>
          <a:bodyPr wrap="square" rtlCol="0">
            <a:spAutoFit/>
          </a:bodyPr>
          <a:lstStyle/>
          <a:p>
            <a:pPr algn="ctr"/>
            <a:r>
              <a:rPr lang="en-US" altLang="zh-TW" sz="2400" dirty="0"/>
              <a:t>“dog”</a:t>
            </a:r>
            <a:endParaRPr lang="zh-TW" altLang="en-US" sz="2400" dirty="0"/>
          </a:p>
        </p:txBody>
      </p:sp>
      <p:pic>
        <p:nvPicPr>
          <p:cNvPr id="35" name="圖片 34"/>
          <p:cNvPicPr>
            <a:picLocks noChangeAspect="1"/>
          </p:cNvPicPr>
          <p:nvPr/>
        </p:nvPicPr>
        <p:blipFill>
          <a:blip r:embed="rId8"/>
          <a:stretch>
            <a:fillRect/>
          </a:stretch>
        </p:blipFill>
        <p:spPr>
          <a:xfrm>
            <a:off x="5381338" y="5135510"/>
            <a:ext cx="823790" cy="1063264"/>
          </a:xfrm>
          <a:prstGeom prst="rect">
            <a:avLst/>
          </a:prstGeom>
        </p:spPr>
      </p:pic>
      <p:graphicFrame>
        <p:nvGraphicFramePr>
          <p:cNvPr id="24" name="Object 12"/>
          <p:cNvGraphicFramePr>
            <a:graphicFrameLocks noChangeAspect="1"/>
          </p:cNvGraphicFramePr>
          <p:nvPr/>
        </p:nvGraphicFramePr>
        <p:xfrm>
          <a:off x="4458150" y="4274938"/>
          <a:ext cx="433387" cy="488950"/>
        </p:xfrm>
        <a:graphic>
          <a:graphicData uri="http://schemas.openxmlformats.org/presentationml/2006/ole">
            <mc:AlternateContent xmlns:mc="http://schemas.openxmlformats.org/markup-compatibility/2006">
              <mc:Choice xmlns:v="urn:schemas-microsoft-com:vml" Requires="v">
                <p:oleObj spid="_x0000_s4376" name="方程式" r:id="rId9" imgW="4876800" imgH="5486400" progId="Equation.3">
                  <p:embed/>
                </p:oleObj>
              </mc:Choice>
              <mc:Fallback>
                <p:oleObj name="方程式" r:id="rId9" imgW="4876800" imgH="5486400" progId="Equation.3">
                  <p:embed/>
                  <p:pic>
                    <p:nvPicPr>
                      <p:cNvPr id="0" name="图片 4375"/>
                      <p:cNvPicPr>
                        <a:picLocks noChangeAspect="1" noChangeArrowheads="1"/>
                      </p:cNvPicPr>
                      <p:nvPr/>
                    </p:nvPicPr>
                    <p:blipFill>
                      <a:blip r:embed="rId10"/>
                      <a:srcRect/>
                      <a:stretch>
                        <a:fillRect/>
                      </a:stretch>
                    </p:blipFill>
                    <p:spPr bwMode="auto">
                      <a:xfrm>
                        <a:off x="4458150" y="4274938"/>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文字方塊 24"/>
          <p:cNvSpPr txBox="1"/>
          <p:nvPr/>
        </p:nvSpPr>
        <p:spPr>
          <a:xfrm>
            <a:off x="2986656" y="3713905"/>
            <a:ext cx="3490586" cy="461665"/>
          </a:xfrm>
          <a:prstGeom prst="rect">
            <a:avLst/>
          </a:prstGeom>
          <a:noFill/>
        </p:spPr>
        <p:txBody>
          <a:bodyPr wrap="square" rtlCol="0">
            <a:spAutoFit/>
          </a:bodyPr>
          <a:lstStyle/>
          <a:p>
            <a:pPr algn="ctr"/>
            <a:r>
              <a:rPr lang="en-US" altLang="zh-TW" sz="2400" dirty="0"/>
              <a:t>Pick the “Best” Function</a:t>
            </a:r>
            <a:endParaRPr lang="zh-TW" altLang="en-US" sz="2400" dirty="0"/>
          </a:p>
        </p:txBody>
      </p:sp>
      <p:cxnSp>
        <p:nvCxnSpPr>
          <p:cNvPr id="26" name="直線單箭頭接點 25"/>
          <p:cNvCxnSpPr/>
          <p:nvPr/>
        </p:nvCxnSpPr>
        <p:spPr>
          <a:xfrm>
            <a:off x="2820745" y="4214618"/>
            <a:ext cx="372492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8" name="圓角矩形 37"/>
          <p:cNvSpPr/>
          <p:nvPr/>
        </p:nvSpPr>
        <p:spPr>
          <a:xfrm>
            <a:off x="6574354" y="3630138"/>
            <a:ext cx="2069432" cy="109086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r>
              <a:rPr lang="en-US" altLang="zh-TW" sz="2400" dirty="0"/>
              <a:t>    Using</a:t>
            </a:r>
            <a:endParaRPr lang="en-US" altLang="zh-TW" sz="2400" dirty="0"/>
          </a:p>
        </p:txBody>
      </p:sp>
      <p:cxnSp>
        <p:nvCxnSpPr>
          <p:cNvPr id="41" name="直線單箭頭接點 40"/>
          <p:cNvCxnSpPr/>
          <p:nvPr/>
        </p:nvCxnSpPr>
        <p:spPr>
          <a:xfrm flipV="1">
            <a:off x="7614083" y="4780282"/>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2" name="直線單箭頭接點 41"/>
          <p:cNvCxnSpPr/>
          <p:nvPr/>
        </p:nvCxnSpPr>
        <p:spPr>
          <a:xfrm flipV="1">
            <a:off x="7590021" y="3132832"/>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43" name="Object 12"/>
          <p:cNvGraphicFramePr>
            <a:graphicFrameLocks noChangeAspect="1"/>
          </p:cNvGraphicFramePr>
          <p:nvPr/>
        </p:nvGraphicFramePr>
        <p:xfrm>
          <a:off x="7875324" y="3931094"/>
          <a:ext cx="433388" cy="488950"/>
        </p:xfrm>
        <a:graphic>
          <a:graphicData uri="http://schemas.openxmlformats.org/presentationml/2006/ole">
            <mc:AlternateContent xmlns:mc="http://schemas.openxmlformats.org/markup-compatibility/2006">
              <mc:Choice xmlns:v="urn:schemas-microsoft-com:vml" Requires="v">
                <p:oleObj spid="_x0000_s4377" name="方程式" r:id="rId11" imgW="4876800" imgH="5486400" progId="Equation.3">
                  <p:embed/>
                </p:oleObj>
              </mc:Choice>
              <mc:Fallback>
                <p:oleObj name="方程式" r:id="rId11" imgW="4876800" imgH="5486400" progId="Equation.3">
                  <p:embed/>
                  <p:pic>
                    <p:nvPicPr>
                      <p:cNvPr id="0" name="图片 4376"/>
                      <p:cNvPicPr>
                        <a:picLocks noChangeAspect="1" noChangeArrowheads="1"/>
                      </p:cNvPicPr>
                      <p:nvPr/>
                    </p:nvPicPr>
                    <p:blipFill>
                      <a:blip r:embed="rId12"/>
                      <a:srcRect/>
                      <a:stretch>
                        <a:fillRect/>
                      </a:stretch>
                    </p:blipFill>
                    <p:spPr bwMode="auto">
                      <a:xfrm>
                        <a:off x="7875324" y="3931094"/>
                        <a:ext cx="4333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5" name="Picture 12" descr="https://encrypted-tbn1.gstatic.com/images?q=tbn:ANd9GcRcwlRKAlSIaCI4W5PRYVbuBQQXifF-56bFqAjh9DMe-_3Lh8_YK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7968" y="5432555"/>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46" name="文字方塊 45"/>
          <p:cNvSpPr txBox="1"/>
          <p:nvPr/>
        </p:nvSpPr>
        <p:spPr>
          <a:xfrm>
            <a:off x="6871330" y="2622023"/>
            <a:ext cx="1437382" cy="461665"/>
          </a:xfrm>
          <a:prstGeom prst="rect">
            <a:avLst/>
          </a:prstGeom>
          <a:noFill/>
        </p:spPr>
        <p:txBody>
          <a:bodyPr wrap="square" rtlCol="0">
            <a:spAutoFit/>
          </a:bodyPr>
          <a:lstStyle/>
          <a:p>
            <a:pPr algn="ctr"/>
            <a:r>
              <a:rPr lang="en-US" altLang="zh-TW" sz="2400" dirty="0"/>
              <a:t>“cat”</a:t>
            </a:r>
            <a:endParaRPr lang="zh-TW" altLang="en-US" sz="2400" dirty="0"/>
          </a:p>
        </p:txBody>
      </p:sp>
      <p:sp>
        <p:nvSpPr>
          <p:cNvPr id="8" name="矩形 7"/>
          <p:cNvSpPr/>
          <p:nvPr/>
        </p:nvSpPr>
        <p:spPr>
          <a:xfrm>
            <a:off x="787400" y="1878529"/>
            <a:ext cx="5689842"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p:cNvSpPr/>
          <p:nvPr/>
        </p:nvSpPr>
        <p:spPr>
          <a:xfrm>
            <a:off x="6474765" y="1878529"/>
            <a:ext cx="2341328" cy="4799276"/>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文字方塊 47"/>
          <p:cNvSpPr txBox="1"/>
          <p:nvPr/>
        </p:nvSpPr>
        <p:spPr>
          <a:xfrm>
            <a:off x="5091127" y="2036495"/>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Training </a:t>
            </a:r>
            <a:endParaRPr lang="zh-TW" altLang="en-US" sz="2400" dirty="0"/>
          </a:p>
        </p:txBody>
      </p:sp>
      <p:sp>
        <p:nvSpPr>
          <p:cNvPr id="49" name="文字方塊 48"/>
          <p:cNvSpPr txBox="1"/>
          <p:nvPr/>
        </p:nvSpPr>
        <p:spPr>
          <a:xfrm>
            <a:off x="6655726" y="2019444"/>
            <a:ext cx="120515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Testing</a:t>
            </a:r>
            <a:endParaRPr lang="zh-TW" altLang="en-US" sz="2400" dirty="0"/>
          </a:p>
        </p:txBody>
      </p:sp>
      <p:sp>
        <p:nvSpPr>
          <p:cNvPr id="50" name="矩形 49"/>
          <p:cNvSpPr/>
          <p:nvPr/>
        </p:nvSpPr>
        <p:spPr>
          <a:xfrm>
            <a:off x="901936" y="1974280"/>
            <a:ext cx="3233978"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p:cNvSpPr/>
          <p:nvPr/>
        </p:nvSpPr>
        <p:spPr>
          <a:xfrm>
            <a:off x="901936" y="3651658"/>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p:cNvSpPr/>
          <p:nvPr/>
        </p:nvSpPr>
        <p:spPr>
          <a:xfrm>
            <a:off x="3176509" y="3639760"/>
            <a:ext cx="3062771"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p:cNvSpPr txBox="1"/>
          <p:nvPr/>
        </p:nvSpPr>
        <p:spPr>
          <a:xfrm>
            <a:off x="278070" y="2833892"/>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1</a:t>
            </a:r>
            <a:endParaRPr lang="zh-TW" altLang="en-US" sz="2800" dirty="0"/>
          </a:p>
        </p:txBody>
      </p:sp>
      <p:sp>
        <p:nvSpPr>
          <p:cNvPr id="54" name="文字方塊 53"/>
          <p:cNvSpPr txBox="1"/>
          <p:nvPr/>
        </p:nvSpPr>
        <p:spPr>
          <a:xfrm>
            <a:off x="289343" y="450031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2</a:t>
            </a:r>
            <a:endParaRPr lang="zh-TW" altLang="en-US" sz="2800" dirty="0"/>
          </a:p>
        </p:txBody>
      </p:sp>
      <p:sp>
        <p:nvSpPr>
          <p:cNvPr id="55" name="文字方塊 54"/>
          <p:cNvSpPr txBox="1"/>
          <p:nvPr/>
        </p:nvSpPr>
        <p:spPr>
          <a:xfrm>
            <a:off x="3020140" y="4513755"/>
            <a:ext cx="1205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800" dirty="0"/>
              <a:t>Step 3</a:t>
            </a:r>
            <a:endParaRPr lang="zh-TW" altLang="en-US" sz="2800" dirty="0"/>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8" grpId="0" animBg="1"/>
      <p:bldP spid="46" grpId="0"/>
      <p:bldP spid="8" grpId="0" animBg="1"/>
      <p:bldP spid="47" grpId="0" animBg="1"/>
      <p:bldP spid="48" grpId="0" animBg="1"/>
      <p:bldP spid="49" grpId="0" animBg="1"/>
      <p:bldP spid="50" grpId="0" animBg="1"/>
      <p:bldP spid="51" grpId="0" animBg="1"/>
      <p:bldP spid="52" grpId="0" animBg="1"/>
      <p:bldP spid="53" grpId="0" animBg="1"/>
      <p:bldP spid="54" grpId="0" animBg="1"/>
      <p:bldP spid="5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Forward pass</a:t>
            </a:r>
            <a:endParaRPr lang="zh-TW" altLang="en-US" dirty="0"/>
          </a:p>
        </p:txBody>
      </p:sp>
      <p:cxnSp>
        <p:nvCxnSpPr>
          <p:cNvPr id="4" name="直線單箭頭接點 3"/>
          <p:cNvCxnSpPr/>
          <p:nvPr/>
        </p:nvCxnSpPr>
        <p:spPr>
          <a:xfrm flipV="1">
            <a:off x="1223013" y="3109164"/>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線單箭頭接點 4"/>
          <p:cNvCxnSpPr/>
          <p:nvPr/>
        </p:nvCxnSpPr>
        <p:spPr>
          <a:xfrm flipV="1">
            <a:off x="1223013" y="2855826"/>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 name="群組 5"/>
          <p:cNvGrpSpPr/>
          <p:nvPr/>
        </p:nvGrpSpPr>
        <p:grpSpPr>
          <a:xfrm>
            <a:off x="4195663" y="2489633"/>
            <a:ext cx="574158" cy="574158"/>
            <a:chOff x="5170781" y="1854574"/>
            <a:chExt cx="574158" cy="574158"/>
          </a:xfrm>
        </p:grpSpPr>
        <p:sp>
          <p:nvSpPr>
            <p:cNvPr id="7" name="橢圓 6"/>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8" name="手繪多邊形 7"/>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群組 8"/>
          <p:cNvGrpSpPr/>
          <p:nvPr/>
        </p:nvGrpSpPr>
        <p:grpSpPr>
          <a:xfrm>
            <a:off x="2873100" y="3109164"/>
            <a:ext cx="458287" cy="838405"/>
            <a:chOff x="10102194" y="1939763"/>
            <a:chExt cx="458287" cy="838405"/>
          </a:xfrm>
        </p:grpSpPr>
        <p:sp>
          <p:nvSpPr>
            <p:cNvPr id="10" name="矩形 9"/>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 name="直線單箭頭接點 10"/>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3" name="群組 12"/>
          <p:cNvGrpSpPr/>
          <p:nvPr/>
        </p:nvGrpSpPr>
        <p:grpSpPr>
          <a:xfrm>
            <a:off x="2832126" y="2635604"/>
            <a:ext cx="474993" cy="425277"/>
            <a:chOff x="3357891" y="3538413"/>
            <a:chExt cx="474993" cy="425277"/>
          </a:xfrm>
        </p:grpSpPr>
        <p:sp>
          <p:nvSpPr>
            <p:cNvPr id="14" name="矩形 13"/>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5"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3089" name="方程式" r:id="rId1" imgW="3352800" imgH="3352800" progId="Equation.3">
                    <p:embed/>
                  </p:oleObj>
                </mc:Choice>
                <mc:Fallback>
                  <p:oleObj name="方程式" r:id="rId1"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6" name="直線單箭頭接點 15"/>
          <p:cNvCxnSpPr/>
          <p:nvPr/>
        </p:nvCxnSpPr>
        <p:spPr>
          <a:xfrm flipV="1">
            <a:off x="3307119" y="281336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文字方塊 16"/>
              <p:cNvSpPr txBox="1"/>
              <p:nvPr/>
            </p:nvSpPr>
            <p:spPr>
              <a:xfrm>
                <a:off x="1734071" y="2361752"/>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7" name="文字方塊 16"/>
              <p:cNvSpPr txBox="1">
                <a:spLocks noRot="1" noChangeAspect="1" noMove="1" noResize="1" noEditPoints="1" noAdjustHandles="1" noChangeArrowheads="1" noChangeShapeType="1" noTextEdit="1"/>
              </p:cNvSpPr>
              <p:nvPr/>
            </p:nvSpPr>
            <p:spPr>
              <a:xfrm>
                <a:off x="1734071" y="2361752"/>
                <a:ext cx="493212" cy="430887"/>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8" name="文字方塊 17"/>
              <p:cNvSpPr txBox="1"/>
              <p:nvPr/>
            </p:nvSpPr>
            <p:spPr>
              <a:xfrm>
                <a:off x="3648865" y="2305418"/>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3648865" y="2305418"/>
                <a:ext cx="308161" cy="430887"/>
              </a:xfrm>
              <a:prstGeom prst="rect">
                <a:avLst/>
              </a:prstGeom>
              <a:blipFill rotWithShape="0">
                <a:blip r:embed="rId4"/>
                <a:stretch>
                  <a:fillRect/>
                </a:stretch>
              </a:blipFill>
            </p:spPr>
            <p:txBody>
              <a:bodyPr/>
              <a:lstStyle/>
              <a:p>
                <a:r>
                  <a:rPr lang="zh-TW" altLang="en-US">
                    <a:noFill/>
                  </a:rPr>
                  <a:t> </a:t>
                </a:r>
                <a:endParaRPr lang="zh-TW" altLang="en-US">
                  <a:noFill/>
                </a:endParaRPr>
              </a:p>
            </p:txBody>
          </p:sp>
        </mc:Fallback>
      </mc:AlternateContent>
      <p:sp>
        <p:nvSpPr>
          <p:cNvPr id="19" name="文字方塊 18"/>
          <p:cNvSpPr txBox="1"/>
          <p:nvPr/>
        </p:nvSpPr>
        <p:spPr>
          <a:xfrm>
            <a:off x="5423940" y="2460994"/>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p:sp>
        <p:nvSpPr>
          <p:cNvPr id="20" name="文字方塊 19"/>
          <p:cNvSpPr txBox="1"/>
          <p:nvPr/>
        </p:nvSpPr>
        <p:spPr>
          <a:xfrm rot="2277005">
            <a:off x="5275951" y="3533077"/>
            <a:ext cx="1427666" cy="523220"/>
          </a:xfrm>
          <a:prstGeom prst="rect">
            <a:avLst/>
          </a:prstGeom>
          <a:noFill/>
        </p:spPr>
        <p:txBody>
          <a:bodyPr wrap="square" rtlCol="0">
            <a:spAutoFit/>
          </a:bodyPr>
          <a:lstStyle/>
          <a:p>
            <a:pPr algn="ctr"/>
            <a:r>
              <a:rPr lang="en-US" altLang="zh-TW" sz="2800" b="1" dirty="0"/>
              <a:t>……</a:t>
            </a:r>
            <a:endParaRPr lang="zh-TW" altLang="en-US" sz="2800" b="1" dirty="0"/>
          </a:p>
        </p:txBody>
      </p:sp>
      <mc:AlternateContent xmlns:mc="http://schemas.openxmlformats.org/markup-compatibility/2006">
        <mc:Choice xmlns:a14="http://schemas.microsoft.com/office/drawing/2010/main" Requires="a14">
          <p:sp>
            <p:nvSpPr>
              <p:cNvPr id="21" name="文字方塊 20"/>
              <p:cNvSpPr txBox="1"/>
              <p:nvPr/>
            </p:nvSpPr>
            <p:spPr>
              <a:xfrm>
                <a:off x="1725799" y="3613836"/>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1" name="文字方塊 20"/>
              <p:cNvSpPr txBox="1">
                <a:spLocks noRot="1" noChangeAspect="1" noMove="1" noResize="1" noEditPoints="1" noAdjustHandles="1" noChangeArrowheads="1" noChangeShapeType="1" noTextEdit="1"/>
              </p:cNvSpPr>
              <p:nvPr/>
            </p:nvSpPr>
            <p:spPr>
              <a:xfrm>
                <a:off x="1725799" y="3613836"/>
                <a:ext cx="501484" cy="430887"/>
              </a:xfrm>
              <a:prstGeom prst="rect">
                <a:avLst/>
              </a:prstGeom>
              <a:blipFill rotWithShape="0">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762685" y="2572106"/>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762685" y="2572106"/>
                <a:ext cx="427874" cy="430887"/>
              </a:xfrm>
              <a:prstGeom prst="rect">
                <a:avLst/>
              </a:prstGeom>
              <a:blipFill rotWithShape="0">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776323" y="4436467"/>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776323" y="4436467"/>
                <a:ext cx="436145" cy="430887"/>
              </a:xfrm>
              <a:prstGeom prst="rect">
                <a:avLst/>
              </a:prstGeom>
              <a:blipFill rotWithShape="0">
                <a:blip r:embed="rId7"/>
                <a:stretch>
                  <a:fillRect/>
                </a:stretch>
              </a:blipFill>
            </p:spPr>
            <p:txBody>
              <a:bodyPr/>
              <a:lstStyle/>
              <a:p>
                <a:r>
                  <a:rPr lang="zh-TW" altLang="en-US">
                    <a:noFill/>
                  </a:rPr>
                  <a:t> </a:t>
                </a:r>
                <a:endParaRPr lang="zh-TW" altLang="en-US">
                  <a:noFill/>
                </a:endParaRPr>
              </a:p>
            </p:txBody>
          </p:sp>
        </mc:Fallback>
      </mc:AlternateContent>
      <p:grpSp>
        <p:nvGrpSpPr>
          <p:cNvPr id="24" name="群組 23"/>
          <p:cNvGrpSpPr/>
          <p:nvPr/>
        </p:nvGrpSpPr>
        <p:grpSpPr>
          <a:xfrm>
            <a:off x="6885976" y="2492305"/>
            <a:ext cx="1629374" cy="574158"/>
            <a:chOff x="6972319" y="1991264"/>
            <a:chExt cx="1629374" cy="574158"/>
          </a:xfrm>
        </p:grpSpPr>
        <p:cxnSp>
          <p:nvCxnSpPr>
            <p:cNvPr id="25" name="直線單箭頭接點 24"/>
            <p:cNvCxnSpPr/>
            <p:nvPr/>
          </p:nvCxnSpPr>
          <p:spPr>
            <a:xfrm>
              <a:off x="7511561" y="226006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橢圓 25"/>
            <p:cNvSpPr/>
            <p:nvPr/>
          </p:nvSpPr>
          <p:spPr>
            <a:xfrm>
              <a:off x="6972319" y="199126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27" name="手繪多邊形 26"/>
            <p:cNvSpPr/>
            <p:nvPr/>
          </p:nvSpPr>
          <p:spPr>
            <a:xfrm>
              <a:off x="7029490" y="2083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文字方塊 27"/>
                <p:cNvSpPr txBox="1"/>
                <p:nvPr/>
              </p:nvSpPr>
              <p:spPr>
                <a:xfrm>
                  <a:off x="8235054" y="1995620"/>
                  <a:ext cx="3666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28" name="文字方塊 27"/>
                <p:cNvSpPr txBox="1">
                  <a:spLocks noRot="1" noChangeAspect="1" noMove="1" noResize="1" noEditPoints="1" noAdjustHandles="1" noChangeArrowheads="1" noChangeShapeType="1" noTextEdit="1"/>
                </p:cNvSpPr>
                <p:nvPr/>
              </p:nvSpPr>
              <p:spPr>
                <a:xfrm>
                  <a:off x="8235054" y="1995620"/>
                  <a:ext cx="366639" cy="369332"/>
                </a:xfrm>
                <a:prstGeom prst="rect">
                  <a:avLst/>
                </a:prstGeom>
                <a:blipFill rotWithShape="0">
                  <a:blip r:embed="rId8"/>
                  <a:stretch>
                    <a:fillRect l="-20000" r="-6667" b="-26667"/>
                  </a:stretch>
                </a:blipFill>
              </p:spPr>
              <p:txBody>
                <a:bodyPr/>
                <a:lstStyle/>
                <a:p>
                  <a:r>
                    <a:rPr lang="zh-TW" altLang="en-US">
                      <a:noFill/>
                    </a:rPr>
                    <a:t> </a:t>
                  </a:r>
                  <a:endParaRPr lang="zh-TW" altLang="en-US">
                    <a:noFill/>
                  </a:endParaRPr>
                </a:p>
              </p:txBody>
            </p:sp>
          </mc:Fallback>
        </mc:AlternateContent>
      </p:grpSp>
      <p:grpSp>
        <p:nvGrpSpPr>
          <p:cNvPr id="29" name="群組 28"/>
          <p:cNvGrpSpPr/>
          <p:nvPr/>
        </p:nvGrpSpPr>
        <p:grpSpPr>
          <a:xfrm>
            <a:off x="6885976" y="4361054"/>
            <a:ext cx="1594801" cy="574158"/>
            <a:chOff x="6971653" y="3807759"/>
            <a:chExt cx="1594801" cy="574158"/>
          </a:xfrm>
        </p:grpSpPr>
        <p:cxnSp>
          <p:nvCxnSpPr>
            <p:cNvPr id="30" name="直線單箭頭接點 29"/>
            <p:cNvCxnSpPr/>
            <p:nvPr/>
          </p:nvCxnSpPr>
          <p:spPr>
            <a:xfrm>
              <a:off x="7469205" y="413624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橢圓 30"/>
            <p:cNvSpPr/>
            <p:nvPr/>
          </p:nvSpPr>
          <p:spPr>
            <a:xfrm>
              <a:off x="6971653" y="380775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手繪多邊形 31"/>
            <p:cNvSpPr/>
            <p:nvPr/>
          </p:nvSpPr>
          <p:spPr>
            <a:xfrm>
              <a:off x="7034221" y="391779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33" name="文字方塊 32"/>
                <p:cNvSpPr txBox="1"/>
                <p:nvPr/>
              </p:nvSpPr>
              <p:spPr>
                <a:xfrm>
                  <a:off x="8192698" y="3931665"/>
                  <a:ext cx="37375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𝑦</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33" name="文字方塊 32"/>
                <p:cNvSpPr txBox="1">
                  <a:spLocks noRot="1" noChangeAspect="1" noMove="1" noResize="1" noEditPoints="1" noAdjustHandles="1" noChangeArrowheads="1" noChangeShapeType="1" noTextEdit="1"/>
                </p:cNvSpPr>
                <p:nvPr/>
              </p:nvSpPr>
              <p:spPr>
                <a:xfrm>
                  <a:off x="8192698" y="3931665"/>
                  <a:ext cx="373756" cy="369332"/>
                </a:xfrm>
                <a:prstGeom prst="rect">
                  <a:avLst/>
                </a:prstGeom>
                <a:blipFill rotWithShape="0">
                  <a:blip r:embed="rId9"/>
                  <a:stretch>
                    <a:fillRect l="-19672" r="-6557" b="-26667"/>
                  </a:stretch>
                </a:blipFill>
              </p:spPr>
              <p:txBody>
                <a:bodyPr/>
                <a:lstStyle/>
                <a:p>
                  <a:r>
                    <a:rPr lang="zh-TW" altLang="en-US">
                      <a:noFill/>
                    </a:rPr>
                    <a:t> </a:t>
                  </a:r>
                  <a:endParaRPr lang="zh-TW" altLang="en-US">
                    <a:noFill/>
                  </a:endParaRPr>
                </a:p>
              </p:txBody>
            </p:sp>
          </mc:Fallback>
        </mc:AlternateContent>
      </p:grpSp>
      <mc:AlternateContent xmlns:mc="http://schemas.openxmlformats.org/markup-compatibility/2006">
        <mc:Choice xmlns:a14="http://schemas.microsoft.com/office/drawing/2010/main" Requires="a14">
          <p:sp>
            <p:nvSpPr>
              <p:cNvPr id="34" name="矩形 33"/>
              <p:cNvSpPr/>
              <p:nvPr/>
            </p:nvSpPr>
            <p:spPr>
              <a:xfrm>
                <a:off x="2375197" y="3970174"/>
                <a:ext cx="350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r>
                        <a:rPr lang="en-US" altLang="zh-TW" sz="2800" b="0" i="1" smtClean="0">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𝑏</m:t>
                      </m:r>
                    </m:oMath>
                  </m:oMathPara>
                </a14:m>
                <a:endParaRPr lang="zh-TW" altLang="en-US" sz="2800" dirty="0"/>
              </a:p>
            </p:txBody>
          </p:sp>
        </mc:Choice>
        <mc:Fallback>
          <p:sp>
            <p:nvSpPr>
              <p:cNvPr id="34" name="矩形 33"/>
              <p:cNvSpPr>
                <a:spLocks noRot="1" noChangeAspect="1" noMove="1" noResize="1" noEditPoints="1" noAdjustHandles="1" noChangeArrowheads="1" noChangeShapeType="1" noTextEdit="1"/>
              </p:cNvSpPr>
              <p:nvPr/>
            </p:nvSpPr>
            <p:spPr>
              <a:xfrm>
                <a:off x="2375197" y="3970174"/>
                <a:ext cx="3500958" cy="523220"/>
              </a:xfrm>
              <a:prstGeom prst="rect">
                <a:avLst/>
              </a:prstGeom>
              <a:blipFill rotWithShape="0">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5" name="文字方塊 34"/>
              <p:cNvSpPr txBox="1"/>
              <p:nvPr/>
            </p:nvSpPr>
            <p:spPr>
              <a:xfrm>
                <a:off x="1050615" y="5396951"/>
                <a:ext cx="18009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i="1">
                                  <a:latin typeface="Cambria Math" panose="02040503050406030204" pitchFamily="18" charset="0"/>
                                </a:rPr>
                                <m:t>1</m:t>
                              </m:r>
                            </m:sub>
                          </m:sSub>
                        </m:den>
                      </m:f>
                      <m:r>
                        <a:rPr lang="en-US" altLang="zh-TW" sz="2800" b="0" i="1" smtClean="0">
                          <a:latin typeface="Cambria Math" panose="02040503050406030204" pitchFamily="18" charset="0"/>
                        </a:rPr>
                        <m:t>=?</m:t>
                      </m:r>
                    </m:oMath>
                  </m:oMathPara>
                </a14:m>
                <a:endParaRPr lang="zh-TW" altLang="en-US" sz="2800" dirty="0"/>
              </a:p>
            </p:txBody>
          </p:sp>
        </mc:Choice>
        <mc:Fallback>
          <p:sp>
            <p:nvSpPr>
              <p:cNvPr id="35" name="文字方塊 34"/>
              <p:cNvSpPr txBox="1">
                <a:spLocks noRot="1" noChangeAspect="1" noMove="1" noResize="1" noEditPoints="1" noAdjustHandles="1" noChangeArrowheads="1" noChangeShapeType="1" noTextEdit="1"/>
              </p:cNvSpPr>
              <p:nvPr/>
            </p:nvSpPr>
            <p:spPr>
              <a:xfrm>
                <a:off x="1050615" y="5396951"/>
                <a:ext cx="1800941" cy="430887"/>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6" name="矩形 35"/>
              <p:cNvSpPr/>
              <p:nvPr/>
            </p:nvSpPr>
            <p:spPr>
              <a:xfrm>
                <a:off x="2851556" y="5324509"/>
                <a:ext cx="6125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oMath>
                  </m:oMathPara>
                </a14:m>
                <a:endParaRPr lang="zh-TW" altLang="en-US" sz="2800" dirty="0"/>
              </a:p>
            </p:txBody>
          </p:sp>
        </mc:Choice>
        <mc:Fallback>
          <p:sp>
            <p:nvSpPr>
              <p:cNvPr id="36" name="矩形 35"/>
              <p:cNvSpPr>
                <a:spLocks noRot="1" noChangeAspect="1" noMove="1" noResize="1" noEditPoints="1" noAdjustHandles="1" noChangeArrowheads="1" noChangeShapeType="1" noTextEdit="1"/>
              </p:cNvSpPr>
              <p:nvPr/>
            </p:nvSpPr>
            <p:spPr>
              <a:xfrm>
                <a:off x="2851556" y="5324509"/>
                <a:ext cx="612539" cy="523220"/>
              </a:xfrm>
              <a:prstGeom prst="rect">
                <a:avLst/>
              </a:prstGeom>
              <a:blipFill rotWithShape="1">
                <a:blip r:embed="rId1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7" name="文字方塊 36"/>
              <p:cNvSpPr txBox="1"/>
              <p:nvPr/>
            </p:nvSpPr>
            <p:spPr>
              <a:xfrm>
                <a:off x="738082" y="1576188"/>
                <a:ext cx="5138073" cy="430887"/>
              </a:xfrm>
              <a:prstGeom prst="rect">
                <a:avLst/>
              </a:prstGeom>
              <a:noFill/>
            </p:spPr>
            <p:txBody>
              <a:bodyPr wrap="non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𝑧</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𝑤</m:t>
                        </m:r>
                      </m:den>
                    </m:f>
                  </m:oMath>
                </a14:m>
                <a:r>
                  <a:rPr lang="en-US" altLang="zh-TW" sz="2800" dirty="0"/>
                  <a:t> for all parameters</a:t>
                </a:r>
                <a:endParaRPr lang="zh-TW" altLang="en-US" sz="2800" dirty="0"/>
              </a:p>
            </p:txBody>
          </p:sp>
        </mc:Choice>
        <mc:Fallback>
          <p:sp>
            <p:nvSpPr>
              <p:cNvPr id="37" name="文字方塊 36"/>
              <p:cNvSpPr txBox="1">
                <a:spLocks noRot="1" noChangeAspect="1" noMove="1" noResize="1" noEditPoints="1" noAdjustHandles="1" noChangeArrowheads="1" noChangeShapeType="1" noTextEdit="1"/>
              </p:cNvSpPr>
              <p:nvPr/>
            </p:nvSpPr>
            <p:spPr>
              <a:xfrm>
                <a:off x="738082" y="1576188"/>
                <a:ext cx="5138073" cy="430887"/>
              </a:xfrm>
              <a:prstGeom prst="rect">
                <a:avLst/>
              </a:prstGeom>
              <a:blipFill rotWithShape="0">
                <a:blip r:embed="rId13"/>
                <a:stretch>
                  <a:fillRect l="-4152" t="-24286" r="-3084" b="-51429"/>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8" name="文字方塊 37"/>
              <p:cNvSpPr txBox="1"/>
              <p:nvPr/>
            </p:nvSpPr>
            <p:spPr>
              <a:xfrm>
                <a:off x="1050615" y="6050569"/>
                <a:ext cx="18092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𝑤</m:t>
                              </m:r>
                            </m:e>
                            <m:sub>
                              <m:r>
                                <a:rPr lang="en-US" altLang="zh-TW" sz="2800" b="0" i="1" smtClean="0">
                                  <a:latin typeface="Cambria Math" panose="02040503050406030204" pitchFamily="18" charset="0"/>
                                </a:rPr>
                                <m:t>2</m:t>
                              </m:r>
                            </m:sub>
                          </m:sSub>
                        </m:den>
                      </m:f>
                      <m:r>
                        <a:rPr lang="en-US" altLang="zh-TW" sz="2800" b="0" i="1" smtClean="0">
                          <a:latin typeface="Cambria Math" panose="02040503050406030204" pitchFamily="18" charset="0"/>
                        </a:rPr>
                        <m:t>=?</m:t>
                      </m:r>
                    </m:oMath>
                  </m:oMathPara>
                </a14:m>
                <a:endParaRPr lang="zh-TW" altLang="en-US" sz="2800" dirty="0"/>
              </a:p>
            </p:txBody>
          </p:sp>
        </mc:Choice>
        <mc:Fallback>
          <p:sp>
            <p:nvSpPr>
              <p:cNvPr id="38" name="文字方塊 37"/>
              <p:cNvSpPr txBox="1">
                <a:spLocks noRot="1" noChangeAspect="1" noMove="1" noResize="1" noEditPoints="1" noAdjustHandles="1" noChangeArrowheads="1" noChangeShapeType="1" noTextEdit="1"/>
              </p:cNvSpPr>
              <p:nvPr/>
            </p:nvSpPr>
            <p:spPr>
              <a:xfrm>
                <a:off x="1050615" y="6050569"/>
                <a:ext cx="1809213" cy="430887"/>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2851556" y="5958236"/>
                <a:ext cx="6208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2</m:t>
                          </m:r>
                        </m:sub>
                      </m:sSub>
                    </m:oMath>
                  </m:oMathPara>
                </a14:m>
                <a:endParaRPr lang="zh-TW" altLang="en-US" sz="2800" dirty="0"/>
              </a:p>
            </p:txBody>
          </p:sp>
        </mc:Choice>
        <mc:Fallback>
          <p:sp>
            <p:nvSpPr>
              <p:cNvPr id="39" name="矩形 38"/>
              <p:cNvSpPr>
                <a:spLocks noRot="1" noChangeAspect="1" noMove="1" noResize="1" noEditPoints="1" noAdjustHandles="1" noChangeArrowheads="1" noChangeShapeType="1" noTextEdit="1"/>
              </p:cNvSpPr>
              <p:nvPr/>
            </p:nvSpPr>
            <p:spPr>
              <a:xfrm>
                <a:off x="2851556" y="5958236"/>
                <a:ext cx="620811" cy="523220"/>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p:sp>
        <p:nvSpPr>
          <p:cNvPr id="40" name="文字方塊 39"/>
          <p:cNvSpPr txBox="1"/>
          <p:nvPr/>
        </p:nvSpPr>
        <p:spPr>
          <a:xfrm>
            <a:off x="4350963" y="5467724"/>
            <a:ext cx="3913507" cy="954107"/>
          </a:xfrm>
          <a:prstGeom prst="rect">
            <a:avLst/>
          </a:prstGeom>
          <a:noFill/>
        </p:spPr>
        <p:txBody>
          <a:bodyPr wrap="square" rtlCol="0">
            <a:spAutoFit/>
          </a:bodyPr>
          <a:lstStyle/>
          <a:p>
            <a:r>
              <a:rPr lang="en-US" altLang="zh-TW" sz="2800" dirty="0"/>
              <a:t>The value of the input connected by the weight</a:t>
            </a:r>
            <a:endParaRPr lang="zh-TW" altLang="en-US" sz="2800" dirty="0"/>
          </a:p>
        </p:txBody>
      </p:sp>
      <p:sp>
        <p:nvSpPr>
          <p:cNvPr id="41" name="右大括弧 40"/>
          <p:cNvSpPr/>
          <p:nvPr/>
        </p:nvSpPr>
        <p:spPr>
          <a:xfrm>
            <a:off x="3556674" y="5389860"/>
            <a:ext cx="471558" cy="1135304"/>
          </a:xfrm>
          <a:prstGeom prst="rightBrace">
            <a:avLst>
              <a:gd name="adj1" fmla="val 40651"/>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ldLvl="0" animBg="1"/>
      <p:bldP spid="36" grpId="0" bldLvl="0" animBg="1"/>
      <p:bldP spid="38" grpId="0" bldLvl="0" animBg="1"/>
      <p:bldP spid="39" grpId="0" bldLvl="0" animBg="1"/>
      <p:bldP spid="40" grpId="0"/>
      <p:bldP spid="41"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Forward pass</a:t>
            </a:r>
            <a:endParaRPr sz="3600" b="1" kern="0" spc="-5" dirty="0">
              <a:solidFill>
                <a:srgbClr val="00294D"/>
              </a:solidFill>
              <a:latin typeface="Calibri" panose="020F0502020204030204"/>
              <a:cs typeface="Calibri" panose="020F0502020204030204"/>
            </a:endParaRPr>
          </a:p>
        </p:txBody>
      </p:sp>
      <p:cxnSp>
        <p:nvCxnSpPr>
          <p:cNvPr id="93" name="直線單箭頭接點 92"/>
          <p:cNvCxnSpPr/>
          <p:nvPr/>
        </p:nvCxnSpPr>
        <p:spPr>
          <a:xfrm>
            <a:off x="7704366" y="4470489"/>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p:nvPr/>
        </p:nvCxnSpPr>
        <p:spPr>
          <a:xfrm>
            <a:off x="7704366" y="2810893"/>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橢圓 94"/>
          <p:cNvSpPr/>
          <p:nvPr/>
        </p:nvSpPr>
        <p:spPr>
          <a:xfrm>
            <a:off x="2808009" y="2600021"/>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6" name="橢圓 95"/>
          <p:cNvSpPr/>
          <p:nvPr/>
        </p:nvSpPr>
        <p:spPr>
          <a:xfrm>
            <a:off x="2796726" y="414771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7" name="橢圓 96"/>
          <p:cNvSpPr/>
          <p:nvPr/>
        </p:nvSpPr>
        <p:spPr>
          <a:xfrm>
            <a:off x="5011431" y="2569323"/>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8" name="橢圓 97"/>
          <p:cNvSpPr/>
          <p:nvPr/>
        </p:nvSpPr>
        <p:spPr>
          <a:xfrm>
            <a:off x="5030353" y="4141999"/>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99" name="橢圓 98"/>
          <p:cNvSpPr/>
          <p:nvPr/>
        </p:nvSpPr>
        <p:spPr>
          <a:xfrm>
            <a:off x="7165124" y="2542092"/>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00" name="橢圓 99"/>
          <p:cNvSpPr/>
          <p:nvPr/>
        </p:nvSpPr>
        <p:spPr>
          <a:xfrm>
            <a:off x="7206814" y="4141999"/>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105" name="群組 104"/>
          <p:cNvGrpSpPr/>
          <p:nvPr/>
        </p:nvGrpSpPr>
        <p:grpSpPr>
          <a:xfrm>
            <a:off x="1191804" y="2876249"/>
            <a:ext cx="1588876" cy="1638300"/>
            <a:chOff x="1013669" y="3459098"/>
            <a:chExt cx="1588876" cy="1638300"/>
          </a:xfrm>
        </p:grpSpPr>
        <p:cxnSp>
          <p:nvCxnSpPr>
            <p:cNvPr id="184" name="直線單箭頭接點 183"/>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5" name="群組 184"/>
            <p:cNvGrpSpPr/>
            <p:nvPr/>
          </p:nvGrpSpPr>
          <p:grpSpPr>
            <a:xfrm>
              <a:off x="1025705" y="3459098"/>
              <a:ext cx="1576840" cy="1638300"/>
              <a:chOff x="1025705" y="3459098"/>
              <a:chExt cx="1576840" cy="1638300"/>
            </a:xfrm>
          </p:grpSpPr>
          <p:cxnSp>
            <p:nvCxnSpPr>
              <p:cNvPr id="186" name="直線單箭頭接點 185"/>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線單箭頭接點 186"/>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線單箭頭接點 187"/>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群組 106"/>
          <p:cNvGrpSpPr/>
          <p:nvPr/>
        </p:nvGrpSpPr>
        <p:grpSpPr>
          <a:xfrm>
            <a:off x="3410111" y="2861562"/>
            <a:ext cx="1588876" cy="1638300"/>
            <a:chOff x="1013669" y="3459098"/>
            <a:chExt cx="1588876" cy="1638300"/>
          </a:xfrm>
        </p:grpSpPr>
        <p:cxnSp>
          <p:nvCxnSpPr>
            <p:cNvPr id="179" name="直線單箭頭接點 178"/>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80" name="群組 179"/>
            <p:cNvGrpSpPr/>
            <p:nvPr/>
          </p:nvGrpSpPr>
          <p:grpSpPr>
            <a:xfrm>
              <a:off x="1025705" y="3459098"/>
              <a:ext cx="1576840" cy="1638300"/>
              <a:chOff x="1025705" y="3459098"/>
              <a:chExt cx="1576840" cy="1638300"/>
            </a:xfrm>
          </p:grpSpPr>
          <p:cxnSp>
            <p:nvCxnSpPr>
              <p:cNvPr id="181" name="直線單箭頭接點 180"/>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線單箭頭接點 181"/>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線單箭頭接點 182"/>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8" name="群組 107"/>
          <p:cNvGrpSpPr/>
          <p:nvPr/>
        </p:nvGrpSpPr>
        <p:grpSpPr>
          <a:xfrm>
            <a:off x="5610049" y="2841644"/>
            <a:ext cx="1588876" cy="1638300"/>
            <a:chOff x="1013669" y="3459098"/>
            <a:chExt cx="1588876" cy="1638300"/>
          </a:xfrm>
        </p:grpSpPr>
        <p:cxnSp>
          <p:nvCxnSpPr>
            <p:cNvPr id="174" name="直線單箭頭接點 173"/>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5" name="群組 174"/>
            <p:cNvGrpSpPr/>
            <p:nvPr/>
          </p:nvGrpSpPr>
          <p:grpSpPr>
            <a:xfrm>
              <a:off x="1025705" y="3459098"/>
              <a:ext cx="1576840" cy="1638300"/>
              <a:chOff x="1025705" y="3459098"/>
              <a:chExt cx="1576840" cy="1638300"/>
            </a:xfrm>
          </p:grpSpPr>
          <p:cxnSp>
            <p:nvCxnSpPr>
              <p:cNvPr id="176" name="直線單箭頭接點 175"/>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直線單箭頭接點 176"/>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線單箭頭接點 177"/>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11" name="手繪多邊形 110"/>
          <p:cNvSpPr/>
          <p:nvPr/>
        </p:nvSpPr>
        <p:spPr>
          <a:xfrm>
            <a:off x="2863042" y="4273529"/>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手繪多邊形 120"/>
          <p:cNvSpPr/>
          <p:nvPr/>
        </p:nvSpPr>
        <p:spPr>
          <a:xfrm>
            <a:off x="2844432" y="2684088"/>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手繪多邊形 121"/>
          <p:cNvSpPr/>
          <p:nvPr/>
        </p:nvSpPr>
        <p:spPr>
          <a:xfrm>
            <a:off x="5073354" y="269527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手繪多邊形 122"/>
          <p:cNvSpPr/>
          <p:nvPr/>
        </p:nvSpPr>
        <p:spPr>
          <a:xfrm>
            <a:off x="5089698" y="421860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手繪多邊形 123"/>
          <p:cNvSpPr/>
          <p:nvPr/>
        </p:nvSpPr>
        <p:spPr>
          <a:xfrm>
            <a:off x="7222295" y="263385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手繪多邊形 124"/>
          <p:cNvSpPr/>
          <p:nvPr/>
        </p:nvSpPr>
        <p:spPr>
          <a:xfrm>
            <a:off x="7269382" y="4252035"/>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文字方塊 125"/>
          <p:cNvSpPr txBox="1"/>
          <p:nvPr/>
        </p:nvSpPr>
        <p:spPr>
          <a:xfrm>
            <a:off x="1790734" y="2396887"/>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27" name="文字方塊 126"/>
          <p:cNvSpPr txBox="1"/>
          <p:nvPr/>
        </p:nvSpPr>
        <p:spPr>
          <a:xfrm>
            <a:off x="1957825" y="2985204"/>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28" name="文字方塊 127"/>
          <p:cNvSpPr txBox="1"/>
          <p:nvPr/>
        </p:nvSpPr>
        <p:spPr>
          <a:xfrm>
            <a:off x="1655529" y="450233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29" name="文字方塊 128"/>
          <p:cNvSpPr txBox="1"/>
          <p:nvPr/>
        </p:nvSpPr>
        <p:spPr>
          <a:xfrm>
            <a:off x="1807808" y="3932022"/>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130" name="群組 129"/>
          <p:cNvGrpSpPr/>
          <p:nvPr/>
        </p:nvGrpSpPr>
        <p:grpSpPr>
          <a:xfrm>
            <a:off x="2554056" y="2978057"/>
            <a:ext cx="458287" cy="838405"/>
            <a:chOff x="10102194" y="1939763"/>
            <a:chExt cx="458287" cy="838405"/>
          </a:xfrm>
        </p:grpSpPr>
        <p:sp>
          <p:nvSpPr>
            <p:cNvPr id="171" name="矩形 17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72" name="直線單箭頭接點 17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文字方塊 172"/>
            <p:cNvSpPr txBox="1"/>
            <p:nvPr/>
          </p:nvSpPr>
          <p:spPr>
            <a:xfrm>
              <a:off x="10118802" y="2316503"/>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131" name="群組 130"/>
          <p:cNvGrpSpPr/>
          <p:nvPr/>
        </p:nvGrpSpPr>
        <p:grpSpPr>
          <a:xfrm>
            <a:off x="2563581" y="4527396"/>
            <a:ext cx="458287" cy="838405"/>
            <a:chOff x="10102194" y="1939763"/>
            <a:chExt cx="458287" cy="838405"/>
          </a:xfrm>
        </p:grpSpPr>
        <p:sp>
          <p:nvSpPr>
            <p:cNvPr id="168" name="矩形 167"/>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9" name="直線單箭頭接點 168"/>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文字方塊 169"/>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sp>
        <p:nvSpPr>
          <p:cNvPr id="134" name="文字方塊 133"/>
          <p:cNvSpPr txBox="1"/>
          <p:nvPr/>
        </p:nvSpPr>
        <p:spPr>
          <a:xfrm>
            <a:off x="3191955" y="2339501"/>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0.98</a:t>
            </a:r>
            <a:endParaRPr lang="zh-TW" altLang="en-US" sz="2400" dirty="0">
              <a:solidFill>
                <a:srgbClr val="0000FF"/>
              </a:solidFill>
            </a:endParaRPr>
          </a:p>
        </p:txBody>
      </p:sp>
      <p:sp>
        <p:nvSpPr>
          <p:cNvPr id="135" name="文字方塊 134"/>
          <p:cNvSpPr txBox="1"/>
          <p:nvPr/>
        </p:nvSpPr>
        <p:spPr>
          <a:xfrm>
            <a:off x="3214274" y="3945032"/>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36" name="文字方塊 135"/>
          <p:cNvSpPr txBox="1"/>
          <p:nvPr/>
        </p:nvSpPr>
        <p:spPr>
          <a:xfrm>
            <a:off x="4036142" y="2376031"/>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37" name="文字方塊 136"/>
          <p:cNvSpPr txBox="1"/>
          <p:nvPr/>
        </p:nvSpPr>
        <p:spPr>
          <a:xfrm>
            <a:off x="4203233" y="2964348"/>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8" name="文字方塊 137"/>
          <p:cNvSpPr txBox="1"/>
          <p:nvPr/>
        </p:nvSpPr>
        <p:spPr>
          <a:xfrm>
            <a:off x="3900937" y="4481478"/>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9" name="文字方塊 138"/>
          <p:cNvSpPr txBox="1"/>
          <p:nvPr/>
        </p:nvSpPr>
        <p:spPr>
          <a:xfrm>
            <a:off x="4053216" y="3911166"/>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0" name="文字方塊 139"/>
          <p:cNvSpPr txBox="1"/>
          <p:nvPr/>
        </p:nvSpPr>
        <p:spPr>
          <a:xfrm>
            <a:off x="6208921" y="2376948"/>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1" name="文字方塊 140"/>
          <p:cNvSpPr txBox="1"/>
          <p:nvPr/>
        </p:nvSpPr>
        <p:spPr>
          <a:xfrm>
            <a:off x="6376012" y="2965265"/>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6073716" y="4482395"/>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3" name="文字方塊 142"/>
          <p:cNvSpPr txBox="1"/>
          <p:nvPr/>
        </p:nvSpPr>
        <p:spPr>
          <a:xfrm>
            <a:off x="6225995" y="3912083"/>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4" name="文字方塊 143"/>
          <p:cNvSpPr txBox="1"/>
          <p:nvPr/>
        </p:nvSpPr>
        <p:spPr>
          <a:xfrm>
            <a:off x="5335742" y="2369046"/>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0.86</a:t>
            </a:r>
            <a:endParaRPr lang="zh-TW" altLang="en-US" sz="2400" dirty="0">
              <a:solidFill>
                <a:srgbClr val="0000FF"/>
              </a:solidFill>
            </a:endParaRPr>
          </a:p>
        </p:txBody>
      </p:sp>
      <p:sp>
        <p:nvSpPr>
          <p:cNvPr id="145" name="文字方塊 144"/>
          <p:cNvSpPr txBox="1"/>
          <p:nvPr/>
        </p:nvSpPr>
        <p:spPr>
          <a:xfrm>
            <a:off x="5358061" y="397457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0.11</a:t>
            </a:r>
            <a:endParaRPr lang="zh-TW" altLang="en-US" sz="2400" dirty="0">
              <a:solidFill>
                <a:srgbClr val="0000FF"/>
              </a:solidFill>
            </a:endParaRPr>
          </a:p>
        </p:txBody>
      </p:sp>
      <p:grpSp>
        <p:nvGrpSpPr>
          <p:cNvPr id="148" name="群組 147"/>
          <p:cNvGrpSpPr/>
          <p:nvPr/>
        </p:nvGrpSpPr>
        <p:grpSpPr>
          <a:xfrm>
            <a:off x="4756700" y="2965942"/>
            <a:ext cx="458287" cy="838405"/>
            <a:chOff x="10102194" y="1939763"/>
            <a:chExt cx="458287" cy="838405"/>
          </a:xfrm>
        </p:grpSpPr>
        <p:sp>
          <p:nvSpPr>
            <p:cNvPr id="165" name="矩形 164"/>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6" name="直線單箭頭接點 165"/>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文字方塊 166"/>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49" name="群組 148"/>
          <p:cNvGrpSpPr/>
          <p:nvPr/>
        </p:nvGrpSpPr>
        <p:grpSpPr>
          <a:xfrm>
            <a:off x="4759078" y="4490265"/>
            <a:ext cx="458287" cy="838405"/>
            <a:chOff x="10102194" y="1939763"/>
            <a:chExt cx="458287" cy="838405"/>
          </a:xfrm>
        </p:grpSpPr>
        <p:sp>
          <p:nvSpPr>
            <p:cNvPr id="162" name="矩形 161"/>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3" name="直線單箭頭接點 162"/>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文字方塊 163"/>
            <p:cNvSpPr txBox="1"/>
            <p:nvPr/>
          </p:nvSpPr>
          <p:spPr>
            <a:xfrm>
              <a:off x="10118802" y="2316503"/>
              <a:ext cx="441679" cy="461665"/>
            </a:xfrm>
            <a:prstGeom prst="rect">
              <a:avLst/>
            </a:prstGeom>
            <a:noFill/>
          </p:spPr>
          <p:txBody>
            <a:bodyPr wrap="square" rtlCol="0">
              <a:spAutoFit/>
            </a:bodyPr>
            <a:lstStyle/>
            <a:p>
              <a:pPr algn="ctr"/>
              <a:r>
                <a:rPr lang="en-US" altLang="zh-TW" sz="2400" dirty="0"/>
                <a:t>0</a:t>
              </a:r>
              <a:endParaRPr lang="zh-TW" altLang="en-US" sz="2400" dirty="0"/>
            </a:p>
          </p:txBody>
        </p:sp>
      </p:grpSp>
      <p:grpSp>
        <p:nvGrpSpPr>
          <p:cNvPr id="150" name="群組 149"/>
          <p:cNvGrpSpPr/>
          <p:nvPr/>
        </p:nvGrpSpPr>
        <p:grpSpPr>
          <a:xfrm>
            <a:off x="6934940" y="2960750"/>
            <a:ext cx="458287" cy="838405"/>
            <a:chOff x="10102194" y="1939763"/>
            <a:chExt cx="458287" cy="838405"/>
          </a:xfrm>
        </p:grpSpPr>
        <p:sp>
          <p:nvSpPr>
            <p:cNvPr id="159" name="矩形 158"/>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60" name="直線單箭頭接點 159"/>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文字方塊 160"/>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151" name="群組 150"/>
          <p:cNvGrpSpPr/>
          <p:nvPr/>
        </p:nvGrpSpPr>
        <p:grpSpPr>
          <a:xfrm>
            <a:off x="6989020" y="4517586"/>
            <a:ext cx="458287" cy="838405"/>
            <a:chOff x="10102194" y="1939763"/>
            <a:chExt cx="458287" cy="838405"/>
          </a:xfrm>
        </p:grpSpPr>
        <p:sp>
          <p:nvSpPr>
            <p:cNvPr id="156" name="矩形 155"/>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57" name="直線單箭頭接點 156"/>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文字方塊 157"/>
            <p:cNvSpPr txBox="1"/>
            <p:nvPr/>
          </p:nvSpPr>
          <p:spPr>
            <a:xfrm>
              <a:off x="10118802" y="2316503"/>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sp>
        <p:nvSpPr>
          <p:cNvPr id="152" name="矩形 151"/>
          <p:cNvSpPr/>
          <p:nvPr/>
        </p:nvSpPr>
        <p:spPr>
          <a:xfrm>
            <a:off x="831698" y="2695271"/>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3" name="矩形 152"/>
          <p:cNvSpPr/>
          <p:nvPr/>
        </p:nvSpPr>
        <p:spPr>
          <a:xfrm>
            <a:off x="800455" y="4337044"/>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4" name="文字方塊 153"/>
          <p:cNvSpPr txBox="1"/>
          <p:nvPr/>
        </p:nvSpPr>
        <p:spPr>
          <a:xfrm>
            <a:off x="843866" y="2681816"/>
            <a:ext cx="342900"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p:sp>
        <p:nvSpPr>
          <p:cNvPr id="155" name="文字方塊 154"/>
          <p:cNvSpPr txBox="1"/>
          <p:nvPr/>
        </p:nvSpPr>
        <p:spPr>
          <a:xfrm>
            <a:off x="738082" y="4281247"/>
            <a:ext cx="488741" cy="461665"/>
          </a:xfrm>
          <a:prstGeom prst="rect">
            <a:avLst/>
          </a:prstGeom>
          <a:noFill/>
        </p:spPr>
        <p:txBody>
          <a:bodyPr wrap="square" rtlCol="0">
            <a:spAutoFit/>
          </a:bodyPr>
          <a:lstStyle/>
          <a:p>
            <a:pPr algn="ctr"/>
            <a:r>
              <a:rPr lang="en-US" altLang="zh-TW" sz="2400" dirty="0">
                <a:solidFill>
                  <a:srgbClr val="0000FF"/>
                </a:solidFill>
              </a:rPr>
              <a:t>-1</a:t>
            </a:r>
            <a:endParaRPr lang="zh-TW" altLang="en-US" sz="2400" dirty="0">
              <a:solidFill>
                <a:srgbClr val="0000FF"/>
              </a:solidFill>
            </a:endParaRPr>
          </a:p>
        </p:txBody>
      </p:sp>
      <mc:AlternateContent xmlns:mc="http://schemas.openxmlformats.org/markup-compatibility/2006">
        <mc:Choice xmlns:a14="http://schemas.microsoft.com/office/drawing/2010/main" Requires="a14">
          <p:sp>
            <p:nvSpPr>
              <p:cNvPr id="196" name="文字方塊 195"/>
              <p:cNvSpPr txBox="1"/>
              <p:nvPr/>
            </p:nvSpPr>
            <p:spPr>
              <a:xfrm>
                <a:off x="738082" y="1576188"/>
                <a:ext cx="5138073" cy="430887"/>
              </a:xfrm>
              <a:prstGeom prst="rect">
                <a:avLst/>
              </a:prstGeom>
              <a:noFill/>
            </p:spPr>
            <p:txBody>
              <a:bodyPr wrap="non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𝑧</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𝑤</m:t>
                        </m:r>
                      </m:den>
                    </m:f>
                  </m:oMath>
                </a14:m>
                <a:r>
                  <a:rPr lang="en-US" altLang="zh-TW" sz="2800" dirty="0"/>
                  <a:t> for all parameters</a:t>
                </a:r>
                <a:endParaRPr lang="zh-TW" altLang="en-US" sz="2800" dirty="0"/>
              </a:p>
            </p:txBody>
          </p:sp>
        </mc:Choice>
        <mc:Fallback>
          <p:sp>
            <p:nvSpPr>
              <p:cNvPr id="196" name="文字方塊 195"/>
              <p:cNvSpPr txBox="1">
                <a:spLocks noRot="1" noChangeAspect="1" noMove="1" noResize="1" noEditPoints="1" noAdjustHandles="1" noChangeArrowheads="1" noChangeShapeType="1" noTextEdit="1"/>
              </p:cNvSpPr>
              <p:nvPr/>
            </p:nvSpPr>
            <p:spPr>
              <a:xfrm>
                <a:off x="738082" y="1576188"/>
                <a:ext cx="5138073" cy="430887"/>
              </a:xfrm>
              <a:prstGeom prst="rect">
                <a:avLst/>
              </a:prstGeom>
              <a:blipFill rotWithShape="0">
                <a:blip r:embed="rId1"/>
                <a:stretch>
                  <a:fillRect l="-4152" t="-24286" r="-3084" b="-51429"/>
                </a:stretch>
              </a:blipFill>
            </p:spPr>
            <p:txBody>
              <a:bodyPr/>
              <a:lstStyle/>
              <a:p>
                <a:r>
                  <a:rPr lang="zh-TW" altLang="en-US">
                    <a:noFill/>
                  </a:rPr>
                  <a:t> </a:t>
                </a:r>
                <a:endParaRPr lang="zh-TW" altLang="en-US">
                  <a:noFill/>
                </a:endParaRPr>
              </a:p>
            </p:txBody>
          </p:sp>
        </mc:Fallback>
      </mc:AlternateContent>
      <p:sp>
        <p:nvSpPr>
          <p:cNvPr id="6" name="橢圓 5"/>
          <p:cNvSpPr/>
          <p:nvPr/>
        </p:nvSpPr>
        <p:spPr>
          <a:xfrm>
            <a:off x="1723131" y="4574081"/>
            <a:ext cx="580232" cy="44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7" name="橢圓 196"/>
          <p:cNvSpPr/>
          <p:nvPr/>
        </p:nvSpPr>
        <p:spPr>
          <a:xfrm>
            <a:off x="3973337" y="4507143"/>
            <a:ext cx="580232" cy="44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8" name="橢圓 197"/>
          <p:cNvSpPr/>
          <p:nvPr/>
        </p:nvSpPr>
        <p:spPr>
          <a:xfrm>
            <a:off x="6141727" y="4489211"/>
            <a:ext cx="580232" cy="4409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10" name="文字方塊 9"/>
              <p:cNvSpPr txBox="1"/>
              <p:nvPr/>
            </p:nvSpPr>
            <p:spPr>
              <a:xfrm>
                <a:off x="1574362" y="5751575"/>
                <a:ext cx="1276440"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=−1</m:t>
                      </m:r>
                    </m:oMath>
                  </m:oMathPara>
                </a14:m>
                <a:endParaRPr lang="zh-TW" altLang="en-US" sz="2400" dirty="0"/>
              </a:p>
            </p:txBody>
          </p:sp>
        </mc:Choice>
        <mc:Fallback>
          <p:sp>
            <p:nvSpPr>
              <p:cNvPr id="10" name="文字方塊 9"/>
              <p:cNvSpPr txBox="1">
                <a:spLocks noRot="1" noChangeAspect="1" noMove="1" noResize="1" noEditPoints="1" noAdjustHandles="1" noChangeArrowheads="1" noChangeShapeType="1" noTextEdit="1"/>
              </p:cNvSpPr>
              <p:nvPr/>
            </p:nvSpPr>
            <p:spPr>
              <a:xfrm>
                <a:off x="1574362" y="5751575"/>
                <a:ext cx="1276440" cy="702244"/>
              </a:xfrm>
              <a:prstGeom prst="rect">
                <a:avLst/>
              </a:prstGeom>
              <a:blipFill rotWithShape="0">
                <a:blip r:embed="rId2"/>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9" name="文字方塊 198"/>
              <p:cNvSpPr txBox="1"/>
              <p:nvPr/>
            </p:nvSpPr>
            <p:spPr>
              <a:xfrm>
                <a:off x="3877767" y="5740323"/>
                <a:ext cx="1449564"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=0.12</m:t>
                      </m:r>
                    </m:oMath>
                  </m:oMathPara>
                </a14:m>
                <a:endParaRPr lang="zh-TW" altLang="en-US" sz="2400" dirty="0"/>
              </a:p>
            </p:txBody>
          </p:sp>
        </mc:Choice>
        <mc:Fallback>
          <p:sp>
            <p:nvSpPr>
              <p:cNvPr id="199" name="文字方塊 198"/>
              <p:cNvSpPr txBox="1">
                <a:spLocks noRot="1" noChangeAspect="1" noMove="1" noResize="1" noEditPoints="1" noAdjustHandles="1" noChangeArrowheads="1" noChangeShapeType="1" noTextEdit="1"/>
              </p:cNvSpPr>
              <p:nvPr/>
            </p:nvSpPr>
            <p:spPr>
              <a:xfrm>
                <a:off x="3877767" y="5740323"/>
                <a:ext cx="1449564" cy="702244"/>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00" name="文字方塊 199"/>
              <p:cNvSpPr txBox="1"/>
              <p:nvPr/>
            </p:nvSpPr>
            <p:spPr>
              <a:xfrm>
                <a:off x="6211243" y="5717709"/>
                <a:ext cx="1449564" cy="70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zh-TW" altLang="en-US" sz="2400" i="1">
                              <a:latin typeface="Cambria Math" panose="02040503050406030204" pitchFamily="18" charset="0"/>
                            </a:rPr>
                            <m:t>𝜕</m:t>
                          </m:r>
                          <m:r>
                            <a:rPr lang="en-US" altLang="zh-TW" sz="2400" b="0" i="1" smtClean="0">
                              <a:latin typeface="Cambria Math" panose="02040503050406030204" pitchFamily="18" charset="0"/>
                            </a:rPr>
                            <m:t>𝑧</m:t>
                          </m:r>
                        </m:num>
                        <m:den>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𝑤</m:t>
                          </m:r>
                        </m:den>
                      </m:f>
                      <m:r>
                        <a:rPr lang="en-US" altLang="zh-TW" sz="2400" b="0" i="1" smtClean="0">
                          <a:latin typeface="Cambria Math" panose="02040503050406030204" pitchFamily="18" charset="0"/>
                        </a:rPr>
                        <m:t>=0.11</m:t>
                      </m:r>
                    </m:oMath>
                  </m:oMathPara>
                </a14:m>
                <a:endParaRPr lang="zh-TW" altLang="en-US" sz="2400" dirty="0"/>
              </a:p>
            </p:txBody>
          </p:sp>
        </mc:Choice>
        <mc:Fallback>
          <p:sp>
            <p:nvSpPr>
              <p:cNvPr id="200" name="文字方塊 199"/>
              <p:cNvSpPr txBox="1">
                <a:spLocks noRot="1" noChangeAspect="1" noMove="1" noResize="1" noEditPoints="1" noAdjustHandles="1" noChangeArrowheads="1" noChangeShapeType="1" noTextEdit="1"/>
              </p:cNvSpPr>
              <p:nvPr/>
            </p:nvSpPr>
            <p:spPr>
              <a:xfrm>
                <a:off x="6211243" y="5717709"/>
                <a:ext cx="1449564" cy="702244"/>
              </a:xfrm>
              <a:prstGeom prst="rect">
                <a:avLst/>
              </a:prstGeom>
              <a:blipFill rotWithShape="0">
                <a:blip r:embed="rId4"/>
                <a:stretch>
                  <a:fillRect/>
                </a:stretch>
              </a:blipFill>
            </p:spPr>
            <p:txBody>
              <a:bodyPr/>
              <a:lstStyle/>
              <a:p>
                <a:r>
                  <a:rPr lang="zh-TW" altLang="en-US">
                    <a:noFill/>
                  </a:rPr>
                  <a:t> </a:t>
                </a:r>
                <a:endParaRPr lang="zh-TW" altLang="en-US">
                  <a:noFill/>
                </a:endParaRPr>
              </a:p>
            </p:txBody>
          </p:sp>
        </mc:Fallback>
      </mc:AlternateContent>
      <p:sp>
        <p:nvSpPr>
          <p:cNvPr id="11" name="手繪多邊形 10"/>
          <p:cNvSpPr/>
          <p:nvPr/>
        </p:nvSpPr>
        <p:spPr>
          <a:xfrm rot="21124121">
            <a:off x="1168244" y="4861339"/>
            <a:ext cx="609539" cy="1303867"/>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1" name="手繪多邊形 200"/>
          <p:cNvSpPr/>
          <p:nvPr/>
        </p:nvSpPr>
        <p:spPr>
          <a:xfrm rot="20753515">
            <a:off x="3489315" y="4879396"/>
            <a:ext cx="609539" cy="1148623"/>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2" name="手繪多邊形 201"/>
          <p:cNvSpPr/>
          <p:nvPr/>
        </p:nvSpPr>
        <p:spPr>
          <a:xfrm rot="20443089">
            <a:off x="5741664" y="4898505"/>
            <a:ext cx="609539" cy="1148623"/>
          </a:xfrm>
          <a:custGeom>
            <a:avLst/>
            <a:gdLst>
              <a:gd name="connsiteX0" fmla="*/ 609539 w 609539"/>
              <a:gd name="connsiteY0" fmla="*/ 0 h 1303867"/>
              <a:gd name="connsiteX1" fmla="*/ 16873 w 609539"/>
              <a:gd name="connsiteY1" fmla="*/ 389467 h 1303867"/>
              <a:gd name="connsiteX2" fmla="*/ 220073 w 609539"/>
              <a:gd name="connsiteY2" fmla="*/ 1303867 h 1303867"/>
            </a:gdLst>
            <a:ahLst/>
            <a:cxnLst>
              <a:cxn ang="0">
                <a:pos x="connsiteX0" y="connsiteY0"/>
              </a:cxn>
              <a:cxn ang="0">
                <a:pos x="connsiteX1" y="connsiteY1"/>
              </a:cxn>
              <a:cxn ang="0">
                <a:pos x="connsiteX2" y="connsiteY2"/>
              </a:cxn>
            </a:cxnLst>
            <a:rect l="l" t="t" r="r" b="b"/>
            <a:pathLst>
              <a:path w="609539" h="1303867">
                <a:moveTo>
                  <a:pt x="609539" y="0"/>
                </a:moveTo>
                <a:cubicBezTo>
                  <a:pt x="345661" y="86078"/>
                  <a:pt x="81784" y="172156"/>
                  <a:pt x="16873" y="389467"/>
                </a:cubicBezTo>
                <a:cubicBezTo>
                  <a:pt x="-48038" y="606778"/>
                  <a:pt x="86017" y="955322"/>
                  <a:pt x="220073" y="1303867"/>
                </a:cubicBezTo>
              </a:path>
            </a:pathLst>
          </a:custGeom>
          <a:noFill/>
          <a:ln w="28575">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bldLvl="0" animBg="1"/>
      <p:bldP spid="135" grpId="0" bldLvl="0" animBg="1"/>
      <p:bldP spid="144" grpId="0" bldLvl="0" animBg="1"/>
      <p:bldP spid="145" grpId="0" bldLvl="0" animBg="1"/>
      <p:bldP spid="6" grpId="0" bldLvl="0" animBg="1"/>
      <p:bldP spid="197" grpId="0" bldLvl="0" animBg="1"/>
      <p:bldP spid="198" grpId="0" bldLvl="0" animBg="1"/>
      <p:bldP spid="10" grpId="0" bldLvl="0" animBg="1"/>
      <p:bldP spid="199" grpId="0" bldLvl="0" animBg="1"/>
      <p:bldP spid="200" grpId="0" bldLvl="0" animBg="1"/>
      <p:bldP spid="11" grpId="0" bldLvl="0" animBg="1"/>
      <p:bldP spid="201" grpId="0" bldLvl="0" animBg="1"/>
      <p:bldP spid="202"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Backward pass</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4" name="文字方塊 3"/>
              <p:cNvSpPr txBox="1"/>
              <p:nvPr/>
            </p:nvSpPr>
            <p:spPr>
              <a:xfrm>
                <a:off x="770543" y="1690689"/>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770543" y="1690689"/>
                <a:ext cx="7744807" cy="430887"/>
              </a:xfrm>
              <a:prstGeom prst="rect">
                <a:avLst/>
              </a:prstGeom>
              <a:blipFill rotWithShape="1">
                <a:blip r:embed="rId1"/>
                <a:stretch>
                  <a:fillRect l="-2754" t="-23944" b="-50704"/>
                </a:stretch>
              </a:blipFill>
            </p:spPr>
            <p:txBody>
              <a:bodyPr/>
              <a:lstStyle/>
              <a:p>
                <a:r>
                  <a:rPr lang="zh-TW" altLang="en-US">
                    <a:noFill/>
                  </a:rPr>
                  <a:t> </a:t>
                </a:r>
                <a:endParaRPr lang="zh-TW" altLang="en-US">
                  <a:noFill/>
                </a:endParaRPr>
              </a:p>
            </p:txBody>
          </p:sp>
        </mc:Fallback>
      </mc:AlternateContent>
      <p:cxnSp>
        <p:nvCxnSpPr>
          <p:cNvPr id="5" name="直線單箭頭接點 4"/>
          <p:cNvCxnSpPr/>
          <p:nvPr/>
        </p:nvCxnSpPr>
        <p:spPr>
          <a:xfrm flipV="1">
            <a:off x="664213" y="3176897"/>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664213" y="2923559"/>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3636863" y="2557366"/>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314300" y="3176897"/>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2273326" y="2703337"/>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4140" name="方程式" r:id="rId2" imgW="3352800" imgH="3352800" progId="Equation.3">
                    <p:embed/>
                  </p:oleObj>
                </mc:Choice>
                <mc:Fallback>
                  <p:oleObj name="方程式" r:id="rId2" imgW="3352800" imgH="3352800" progId="Equation.3">
                    <p:embed/>
                    <p:pic>
                      <p:nvPicPr>
                        <p:cNvPr id="0" name="Object 12"/>
                        <p:cNvPicPr>
                          <a:picLocks noChangeAspect="1" noChangeArrowheads="1"/>
                        </p:cNvPicPr>
                        <p:nvPr/>
                      </p:nvPicPr>
                      <p:blipFill>
                        <a:blip r:embed="rId3"/>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7" name="直線單箭頭接點 16"/>
          <p:cNvCxnSpPr/>
          <p:nvPr/>
        </p:nvCxnSpPr>
        <p:spPr>
          <a:xfrm flipV="1">
            <a:off x="2748319" y="288109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字方塊 17"/>
              <p:cNvSpPr txBox="1"/>
              <p:nvPr/>
            </p:nvSpPr>
            <p:spPr>
              <a:xfrm>
                <a:off x="1175271" y="2429485"/>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1175271" y="2429485"/>
                <a:ext cx="493212" cy="430887"/>
              </a:xfrm>
              <a:prstGeom prst="rect">
                <a:avLst/>
              </a:prstGeom>
              <a:blipFill rotWithShape="0">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3090065" y="2373151"/>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3090065" y="2373151"/>
                <a:ext cx="308161" cy="430887"/>
              </a:xfrm>
              <a:prstGeom prst="rect">
                <a:avLst/>
              </a:prstGeom>
              <a:blipFill rotWithShape="0">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1166999" y="3681569"/>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1166999" y="3681569"/>
                <a:ext cx="501484" cy="430887"/>
              </a:xfrm>
              <a:prstGeom prst="rect">
                <a:avLst/>
              </a:prstGeom>
              <a:blipFill rotWithShape="0">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203885" y="2639839"/>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203885" y="2639839"/>
                <a:ext cx="427874" cy="430887"/>
              </a:xfrm>
              <a:prstGeom prst="rect">
                <a:avLst/>
              </a:prstGeom>
              <a:blipFill rotWithShape="0">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217523" y="4504200"/>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4" name="文字方塊 23"/>
              <p:cNvSpPr txBox="1">
                <a:spLocks noRot="1" noChangeAspect="1" noMove="1" noResize="1" noEditPoints="1" noAdjustHandles="1" noChangeArrowheads="1" noChangeShapeType="1" noTextEdit="1"/>
              </p:cNvSpPr>
              <p:nvPr/>
            </p:nvSpPr>
            <p:spPr>
              <a:xfrm>
                <a:off x="217523" y="4504200"/>
                <a:ext cx="436145" cy="430887"/>
              </a:xfrm>
              <a:prstGeom prst="rect">
                <a:avLst/>
              </a:prstGeom>
              <a:blipFill rotWithShape="0">
                <a:blip r:embed="rId8"/>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4288828" y="2318227"/>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oMath>
                  </m:oMathPara>
                </a14:m>
                <a:endParaRPr lang="zh-TW" altLang="en-US" sz="2800" dirty="0"/>
              </a:p>
            </p:txBody>
          </p:sp>
        </mc:Choice>
        <mc:Fallback>
          <p:sp>
            <p:nvSpPr>
              <p:cNvPr id="48" name="文字方塊 47"/>
              <p:cNvSpPr txBox="1">
                <a:spLocks noRot="1" noChangeAspect="1" noMove="1" noResize="1" noEditPoints="1" noAdjustHandles="1" noChangeArrowheads="1" noChangeShapeType="1" noTextEdit="1"/>
              </p:cNvSpPr>
              <p:nvPr/>
            </p:nvSpPr>
            <p:spPr>
              <a:xfrm>
                <a:off x="4288828" y="2318227"/>
                <a:ext cx="290912" cy="430887"/>
              </a:xfrm>
              <a:prstGeom prst="rect">
                <a:avLst/>
              </a:prstGeom>
              <a:blipFill rotWithShape="0">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7" name="文字方塊 76"/>
              <p:cNvSpPr txBox="1"/>
              <p:nvPr/>
            </p:nvSpPr>
            <p:spPr>
              <a:xfrm>
                <a:off x="551924" y="5071914"/>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551924" y="5071914"/>
                <a:ext cx="461408" cy="819263"/>
              </a:xfrm>
              <a:prstGeom prst="rect">
                <a:avLst/>
              </a:prstGeom>
              <a:blipFill rotWithShape="1">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1094107" y="5071913"/>
                <a:ext cx="134953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𝑎</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𝑎</m:t>
                          </m:r>
                        </m:den>
                      </m:f>
                    </m:oMath>
                  </m:oMathPara>
                </a14:m>
                <a:endParaRPr lang="zh-TW" altLang="en-US" sz="2800" dirty="0"/>
              </a:p>
            </p:txBody>
          </p:sp>
        </mc:Choice>
        <mc:Fallback>
          <p:sp>
            <p:nvSpPr>
              <p:cNvPr id="78" name="文字方塊 77"/>
              <p:cNvSpPr txBox="1">
                <a:spLocks noRot="1" noChangeAspect="1" noMove="1" noResize="1" noEditPoints="1" noAdjustHandles="1" noChangeArrowheads="1" noChangeShapeType="1" noTextEdit="1"/>
              </p:cNvSpPr>
              <p:nvPr/>
            </p:nvSpPr>
            <p:spPr>
              <a:xfrm>
                <a:off x="1094107" y="5071913"/>
                <a:ext cx="1349537" cy="819263"/>
              </a:xfrm>
              <a:prstGeom prst="rect">
                <a:avLst/>
              </a:prstGeom>
              <a:blipFill rotWithShape="1">
                <a:blip r:embed="rId1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9" name="文字方塊 78"/>
              <p:cNvSpPr txBox="1"/>
              <p:nvPr/>
            </p:nvSpPr>
            <p:spPr>
              <a:xfrm>
                <a:off x="3184023" y="3192312"/>
                <a:ext cx="14542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p:sp>
            <p:nvSpPr>
              <p:cNvPr id="79" name="文字方塊 78"/>
              <p:cNvSpPr txBox="1">
                <a:spLocks noRot="1" noChangeAspect="1" noMove="1" noResize="1" noEditPoints="1" noAdjustHandles="1" noChangeArrowheads="1" noChangeShapeType="1" noTextEdit="1"/>
              </p:cNvSpPr>
              <p:nvPr/>
            </p:nvSpPr>
            <p:spPr>
              <a:xfrm>
                <a:off x="3184023" y="3192312"/>
                <a:ext cx="1454244" cy="430887"/>
              </a:xfrm>
              <a:prstGeom prst="rect">
                <a:avLst/>
              </a:prstGeom>
              <a:blipFill rotWithShape="0">
                <a:blip r:embed="rId12"/>
                <a:stretch>
                  <a:fillRect/>
                </a:stretch>
              </a:blipFill>
            </p:spPr>
            <p:txBody>
              <a:bodyPr/>
              <a:lstStyle/>
              <a:p>
                <a:r>
                  <a:rPr lang="zh-TW" altLang="en-US">
                    <a:noFill/>
                  </a:rPr>
                  <a:t> </a:t>
                </a:r>
                <a:endParaRPr lang="zh-TW" altLang="en-US">
                  <a:noFill/>
                </a:endParaRPr>
              </a:p>
            </p:txBody>
          </p:sp>
        </mc:Fallback>
      </mc:AlternateContent>
      <p:cxnSp>
        <p:nvCxnSpPr>
          <p:cNvPr id="80" name="直線接點 79"/>
          <p:cNvCxnSpPr/>
          <p:nvPr/>
        </p:nvCxnSpPr>
        <p:spPr>
          <a:xfrm>
            <a:off x="1457490" y="5989485"/>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1" name="向下箭號 80"/>
          <p:cNvSpPr/>
          <p:nvPr/>
        </p:nvSpPr>
        <p:spPr>
          <a:xfrm rot="16200000" flipH="1">
            <a:off x="1526359" y="6092577"/>
            <a:ext cx="446431" cy="58416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82" name="文字方塊 81"/>
              <p:cNvSpPr txBox="1"/>
              <p:nvPr/>
            </p:nvSpPr>
            <p:spPr>
              <a:xfrm>
                <a:off x="2143977" y="6148405"/>
                <a:ext cx="8620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800" b="0" i="1" smtClean="0">
                          <a:latin typeface="Cambria Math" panose="02040503050406030204" pitchFamily="18" charset="0"/>
                        </a:rPr>
                        <m:t>𝜎</m:t>
                      </m:r>
                      <m:r>
                        <a:rPr lang="en-US" altLang="zh-TW" sz="2800" b="0" i="1" smtClean="0">
                          <a:latin typeface="Cambria Math" panose="02040503050406030204" pitchFamily="18" charset="0"/>
                        </a:rPr>
                        <m:t>′</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p:sp>
            <p:nvSpPr>
              <p:cNvPr id="82" name="文字方塊 81"/>
              <p:cNvSpPr txBox="1">
                <a:spLocks noRot="1" noChangeAspect="1" noMove="1" noResize="1" noEditPoints="1" noAdjustHandles="1" noChangeArrowheads="1" noChangeShapeType="1" noTextEdit="1"/>
              </p:cNvSpPr>
              <p:nvPr/>
            </p:nvSpPr>
            <p:spPr>
              <a:xfrm>
                <a:off x="2143977" y="6148405"/>
                <a:ext cx="862031" cy="430887"/>
              </a:xfrm>
              <a:prstGeom prst="rect">
                <a:avLst/>
              </a:prstGeom>
              <a:blipFill rotWithShape="0">
                <a:blip r:embed="rId13"/>
                <a:stretch>
                  <a:fillRect/>
                </a:stretch>
              </a:blipFill>
            </p:spPr>
            <p:txBody>
              <a:bodyPr/>
              <a:lstStyle/>
              <a:p>
                <a:r>
                  <a:rPr lang="zh-TW" altLang="en-US">
                    <a:noFill/>
                  </a:rPr>
                  <a:t> </a:t>
                </a:r>
                <a:endParaRPr lang="zh-TW" altLang="en-US">
                  <a:noFill/>
                </a:endParaRPr>
              </a:p>
            </p:txBody>
          </p:sp>
        </mc:Fallback>
      </mc:AlternateContent>
      <p:grpSp>
        <p:nvGrpSpPr>
          <p:cNvPr id="61" name="群組 60"/>
          <p:cNvGrpSpPr/>
          <p:nvPr/>
        </p:nvGrpSpPr>
        <p:grpSpPr>
          <a:xfrm>
            <a:off x="3398226" y="4023380"/>
            <a:ext cx="3918289" cy="2555912"/>
            <a:chOff x="3499192" y="4150859"/>
            <a:chExt cx="3918289" cy="2555912"/>
          </a:xfrm>
        </p:grpSpPr>
        <p:pic>
          <p:nvPicPr>
            <p:cNvPr id="64" name="圖片 63"/>
            <p:cNvPicPr>
              <a:picLocks noChangeAspect="1"/>
            </p:cNvPicPr>
            <p:nvPr/>
          </p:nvPicPr>
          <p:blipFill>
            <a:blip r:embed="rId14"/>
            <a:stretch>
              <a:fillRect/>
            </a:stretch>
          </p:blipFill>
          <p:spPr>
            <a:xfrm>
              <a:off x="3499192" y="4150859"/>
              <a:ext cx="3918289" cy="2555912"/>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mc:AlternateContent xmlns:mc="http://schemas.openxmlformats.org/markup-compatibility/2006">
          <mc:Choice xmlns:a14="http://schemas.microsoft.com/office/drawing/2010/main" Requires="a14">
            <p:sp>
              <p:nvSpPr>
                <p:cNvPr id="65" name="文字方塊 64"/>
                <p:cNvSpPr txBox="1"/>
                <p:nvPr/>
              </p:nvSpPr>
              <p:spPr>
                <a:xfrm>
                  <a:off x="5916744" y="5782903"/>
                  <a:ext cx="7384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b="0" i="1" smtClean="0">
                            <a:latin typeface="Cambria Math" panose="02040503050406030204" pitchFamily="18" charset="0"/>
                          </a:rPr>
                          <m:t>𝜎</m:t>
                        </m:r>
                        <m:r>
                          <a:rPr lang="en-US" altLang="zh-TW" sz="2400" b="0" i="1" smtClean="0">
                            <a:latin typeface="Cambria Math" panose="02040503050406030204" pitchFamily="18" charset="0"/>
                          </a:rPr>
                          <m:t>′</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p:sp>
              <p:nvSpPr>
                <p:cNvPr id="84" name="文字方塊 83"/>
                <p:cNvSpPr txBox="1">
                  <a:spLocks noRot="1" noChangeAspect="1" noMove="1" noResize="1" noEditPoints="1" noAdjustHandles="1" noChangeArrowheads="1" noChangeShapeType="1" noTextEdit="1"/>
                </p:cNvSpPr>
                <p:nvPr/>
              </p:nvSpPr>
              <p:spPr>
                <a:xfrm>
                  <a:off x="5916744" y="5782903"/>
                  <a:ext cx="738407" cy="369332"/>
                </a:xfrm>
                <a:prstGeom prst="rect">
                  <a:avLst/>
                </a:prstGeom>
                <a:blipFill rotWithShape="0">
                  <a:blip r:embed="rId15"/>
                  <a:stretch>
                    <a:fillRect l="-4959" t="-1667" b="-10000"/>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7" name="文字方塊 66"/>
                <p:cNvSpPr txBox="1"/>
                <p:nvPr/>
              </p:nvSpPr>
              <p:spPr>
                <a:xfrm>
                  <a:off x="4822145" y="4960463"/>
                  <a:ext cx="66576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2400" b="0" i="1" smtClean="0">
                            <a:latin typeface="Cambria Math" panose="02040503050406030204" pitchFamily="18" charset="0"/>
                          </a:rPr>
                          <m:t>𝜎</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p:sp>
              <p:nvSpPr>
                <p:cNvPr id="85" name="文字方塊 84"/>
                <p:cNvSpPr txBox="1">
                  <a:spLocks noRot="1" noChangeAspect="1" noMove="1" noResize="1" noEditPoints="1" noAdjustHandles="1" noChangeArrowheads="1" noChangeShapeType="1" noTextEdit="1"/>
                </p:cNvSpPr>
                <p:nvPr/>
              </p:nvSpPr>
              <p:spPr>
                <a:xfrm>
                  <a:off x="4822145" y="4960463"/>
                  <a:ext cx="665760" cy="369332"/>
                </a:xfrm>
                <a:prstGeom prst="rect">
                  <a:avLst/>
                </a:prstGeom>
                <a:blipFill rotWithShape="0">
                  <a:blip r:embed="rId16"/>
                  <a:stretch>
                    <a:fillRect l="-5455"/>
                  </a:stretch>
                </a:blipFill>
              </p:spPr>
              <p:txBody>
                <a:bodyPr/>
                <a:lstStyle/>
                <a:p>
                  <a:r>
                    <a:rPr lang="zh-TW" altLang="en-US">
                      <a:noFill/>
                    </a:rPr>
                    <a:t> </a:t>
                  </a:r>
                  <a:endParaRPr lang="zh-TW" altLang="en-US">
                    <a:noFill/>
                  </a:endParaRPr>
                </a:p>
              </p:txBody>
            </p:sp>
          </mc:Fallback>
        </mc:AlternateContent>
      </p:grpSp>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77" grpId="0" bldLvl="0" animBg="1"/>
      <p:bldP spid="78" grpId="0" bldLvl="0" animBg="1"/>
      <p:bldP spid="79" grpId="0" bldLvl="0" animBg="1"/>
      <p:bldP spid="81" grpId="0" bldLvl="0" animBg="1"/>
      <p:bldP spid="82"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Backward pass</a:t>
            </a:r>
            <a:endParaRPr lang="zh-TW" altLang="en-US" dirty="0"/>
          </a:p>
        </p:txBody>
      </p:sp>
      <mc:AlternateContent xmlns:mc="http://schemas.openxmlformats.org/markup-compatibility/2006">
        <mc:Choice xmlns:a14="http://schemas.microsoft.com/office/drawing/2010/main" Requires="a14">
          <p:sp>
            <p:nvSpPr>
              <p:cNvPr id="4" name="文字方塊 3"/>
              <p:cNvSpPr txBox="1"/>
              <p:nvPr/>
            </p:nvSpPr>
            <p:spPr>
              <a:xfrm>
                <a:off x="770543" y="1690689"/>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4" name="文字方塊 3"/>
              <p:cNvSpPr txBox="1">
                <a:spLocks noRot="1" noChangeAspect="1" noMove="1" noResize="1" noEditPoints="1" noAdjustHandles="1" noChangeArrowheads="1" noChangeShapeType="1" noTextEdit="1"/>
              </p:cNvSpPr>
              <p:nvPr/>
            </p:nvSpPr>
            <p:spPr>
              <a:xfrm>
                <a:off x="770543" y="1690689"/>
                <a:ext cx="7744807" cy="430887"/>
              </a:xfrm>
              <a:prstGeom prst="rect">
                <a:avLst/>
              </a:prstGeom>
              <a:blipFill rotWithShape="1">
                <a:blip r:embed="rId1"/>
                <a:stretch>
                  <a:fillRect l="-2754" t="-23944" b="-50704"/>
                </a:stretch>
              </a:blipFill>
            </p:spPr>
            <p:txBody>
              <a:bodyPr/>
              <a:lstStyle/>
              <a:p>
                <a:r>
                  <a:rPr lang="zh-TW" altLang="en-US">
                    <a:noFill/>
                  </a:rPr>
                  <a:t> </a:t>
                </a:r>
                <a:endParaRPr lang="zh-TW" altLang="en-US">
                  <a:noFill/>
                </a:endParaRPr>
              </a:p>
            </p:txBody>
          </p:sp>
        </mc:Fallback>
      </mc:AlternateContent>
      <p:cxnSp>
        <p:nvCxnSpPr>
          <p:cNvPr id="5" name="直線單箭頭接點 4"/>
          <p:cNvCxnSpPr/>
          <p:nvPr/>
        </p:nvCxnSpPr>
        <p:spPr>
          <a:xfrm flipV="1">
            <a:off x="664213" y="3176897"/>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664213" y="2923559"/>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3636863" y="2557366"/>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314300" y="3176897"/>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2273326" y="2703337"/>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188" name="方程式" r:id="rId2" imgW="3352800" imgH="3352800" progId="Equation.3">
                    <p:embed/>
                  </p:oleObj>
                </mc:Choice>
                <mc:Fallback>
                  <p:oleObj name="方程式" r:id="rId2" imgW="3352800" imgH="3352800" progId="Equation.3">
                    <p:embed/>
                    <p:pic>
                      <p:nvPicPr>
                        <p:cNvPr id="0" name="Object 12"/>
                        <p:cNvPicPr>
                          <a:picLocks noChangeAspect="1" noChangeArrowheads="1"/>
                        </p:cNvPicPr>
                        <p:nvPr/>
                      </p:nvPicPr>
                      <p:blipFill>
                        <a:blip r:embed="rId3"/>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7" name="直線單箭頭接點 16"/>
          <p:cNvCxnSpPr/>
          <p:nvPr/>
        </p:nvCxnSpPr>
        <p:spPr>
          <a:xfrm flipV="1">
            <a:off x="2748319" y="288109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字方塊 17"/>
              <p:cNvSpPr txBox="1"/>
              <p:nvPr/>
            </p:nvSpPr>
            <p:spPr>
              <a:xfrm>
                <a:off x="1175271" y="2429485"/>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1175271" y="2429485"/>
                <a:ext cx="493212" cy="430887"/>
              </a:xfrm>
              <a:prstGeom prst="rect">
                <a:avLst/>
              </a:prstGeom>
              <a:blipFill rotWithShape="0">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3090065" y="2373151"/>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3090065" y="2373151"/>
                <a:ext cx="308161" cy="430887"/>
              </a:xfrm>
              <a:prstGeom prst="rect">
                <a:avLst/>
              </a:prstGeom>
              <a:blipFill rotWithShape="0">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1166999" y="3681569"/>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1166999" y="3681569"/>
                <a:ext cx="501484" cy="430887"/>
              </a:xfrm>
              <a:prstGeom prst="rect">
                <a:avLst/>
              </a:prstGeom>
              <a:blipFill rotWithShape="0">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203885" y="2639839"/>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203885" y="2639839"/>
                <a:ext cx="427874" cy="430887"/>
              </a:xfrm>
              <a:prstGeom prst="rect">
                <a:avLst/>
              </a:prstGeom>
              <a:blipFill rotWithShape="0">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217523" y="4504200"/>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4" name="文字方塊 23"/>
              <p:cNvSpPr txBox="1">
                <a:spLocks noRot="1" noChangeAspect="1" noMove="1" noResize="1" noEditPoints="1" noAdjustHandles="1" noChangeArrowheads="1" noChangeShapeType="1" noTextEdit="1"/>
              </p:cNvSpPr>
              <p:nvPr/>
            </p:nvSpPr>
            <p:spPr>
              <a:xfrm>
                <a:off x="217523" y="4504200"/>
                <a:ext cx="436145" cy="430887"/>
              </a:xfrm>
              <a:prstGeom prst="rect">
                <a:avLst/>
              </a:prstGeom>
              <a:blipFill rotWithShape="0">
                <a:blip r:embed="rId8"/>
                <a:stretch>
                  <a:fillRect/>
                </a:stretch>
              </a:blipFill>
            </p:spPr>
            <p:txBody>
              <a:bodyPr/>
              <a:lstStyle/>
              <a:p>
                <a:r>
                  <a:rPr lang="zh-TW" altLang="en-US">
                    <a:noFill/>
                  </a:rPr>
                  <a:t> </a:t>
                </a:r>
                <a:endParaRPr lang="zh-TW" altLang="en-US">
                  <a:noFill/>
                </a:endParaRPr>
              </a:p>
            </p:txBody>
          </p:sp>
        </mc:Fallback>
      </mc:AlternateContent>
      <p:cxnSp>
        <p:nvCxnSpPr>
          <p:cNvPr id="36" name="直線單箭頭接點 35"/>
          <p:cNvCxnSpPr/>
          <p:nvPr/>
        </p:nvCxnSpPr>
        <p:spPr>
          <a:xfrm flipV="1">
            <a:off x="5325857" y="2905651"/>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4251938" y="28542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5861051" y="2633986"/>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189" name="方程式" r:id="rId9" imgW="3352800" imgH="3352800" progId="Equation.3">
                    <p:embed/>
                  </p:oleObj>
                </mc:Choice>
                <mc:Fallback>
                  <p:oleObj name="方程式" r:id="rId9" imgW="3352800" imgH="3352800" progId="Equation.3">
                    <p:embed/>
                    <p:pic>
                      <p:nvPicPr>
                        <p:cNvPr id="0" name="Object 12"/>
                        <p:cNvPicPr>
                          <a:picLocks noChangeAspect="1" noChangeArrowheads="1"/>
                        </p:cNvPicPr>
                        <p:nvPr/>
                      </p:nvPicPr>
                      <p:blipFill>
                        <a:blip r:embed="rId3"/>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6336044" y="28416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字方塊 41"/>
              <p:cNvSpPr txBox="1"/>
              <p:nvPr/>
            </p:nvSpPr>
            <p:spPr>
              <a:xfrm>
                <a:off x="4922228" y="2376832"/>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p:sp>
            <p:nvSpPr>
              <p:cNvPr id="42" name="文字方塊 41"/>
              <p:cNvSpPr txBox="1">
                <a:spLocks noRot="1" noChangeAspect="1" noMove="1" noResize="1" noEditPoints="1" noAdjustHandles="1" noChangeArrowheads="1" noChangeShapeType="1" noTextEdit="1"/>
              </p:cNvSpPr>
              <p:nvPr/>
            </p:nvSpPr>
            <p:spPr>
              <a:xfrm>
                <a:off x="4922228" y="2376832"/>
                <a:ext cx="501484" cy="430887"/>
              </a:xfrm>
              <a:prstGeom prst="rect">
                <a:avLst/>
              </a:prstGeom>
              <a:blipFill rotWithShape="0">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3" name="文字方塊 42"/>
              <p:cNvSpPr txBox="1"/>
              <p:nvPr/>
            </p:nvSpPr>
            <p:spPr>
              <a:xfrm>
                <a:off x="6601642" y="2322421"/>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6601642" y="2322421"/>
                <a:ext cx="308161" cy="430887"/>
              </a:xfrm>
              <a:prstGeom prst="rect">
                <a:avLst/>
              </a:prstGeom>
              <a:blipFill rotWithShape="0">
                <a:blip r:embed="rId1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4288828" y="2318227"/>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oMath>
                  </m:oMathPara>
                </a14:m>
                <a:endParaRPr lang="zh-TW" altLang="en-US" sz="2800" dirty="0"/>
              </a:p>
            </p:txBody>
          </p:sp>
        </mc:Choice>
        <mc:Fallback>
          <p:sp>
            <p:nvSpPr>
              <p:cNvPr id="48" name="文字方塊 47"/>
              <p:cNvSpPr txBox="1">
                <a:spLocks noRot="1" noChangeAspect="1" noMove="1" noResize="1" noEditPoints="1" noAdjustHandles="1" noChangeArrowheads="1" noChangeShapeType="1" noTextEdit="1"/>
              </p:cNvSpPr>
              <p:nvPr/>
            </p:nvSpPr>
            <p:spPr>
              <a:xfrm>
                <a:off x="4288828" y="2318227"/>
                <a:ext cx="290912" cy="430887"/>
              </a:xfrm>
              <a:prstGeom prst="rect">
                <a:avLst/>
              </a:prstGeom>
              <a:blipFill rotWithShape="0">
                <a:blip r:embed="rId12"/>
                <a:stretch>
                  <a:fillRect/>
                </a:stretch>
              </a:blipFill>
            </p:spPr>
            <p:txBody>
              <a:bodyPr/>
              <a:lstStyle/>
              <a:p>
                <a:r>
                  <a:rPr lang="zh-TW" altLang="en-US">
                    <a:noFill/>
                  </a:rPr>
                  <a:t> </a:t>
                </a:r>
                <a:endParaRPr lang="zh-TW" altLang="en-US">
                  <a:noFill/>
                </a:endParaRPr>
              </a:p>
            </p:txBody>
          </p:sp>
        </mc:Fallback>
      </mc:AlternateContent>
      <p:grpSp>
        <p:nvGrpSpPr>
          <p:cNvPr id="49" name="群組 48"/>
          <p:cNvGrpSpPr/>
          <p:nvPr/>
        </p:nvGrpSpPr>
        <p:grpSpPr>
          <a:xfrm>
            <a:off x="5841202" y="4451937"/>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6190" name="方程式" r:id="rId13" imgW="3352800" imgH="3352800" progId="Equation.3">
                    <p:embed/>
                  </p:oleObj>
                </mc:Choice>
                <mc:Fallback>
                  <p:oleObj name="方程式" r:id="rId13" imgW="3352800" imgH="3352800" progId="Equation.3">
                    <p:embed/>
                    <p:pic>
                      <p:nvPicPr>
                        <p:cNvPr id="0" name="Object 12"/>
                        <p:cNvPicPr>
                          <a:picLocks noChangeAspect="1" noChangeArrowheads="1"/>
                        </p:cNvPicPr>
                        <p:nvPr/>
                      </p:nvPicPr>
                      <p:blipFill>
                        <a:blip r:embed="rId3"/>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6348067" y="469115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6570261" y="4174060"/>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6570261" y="4174060"/>
                <a:ext cx="409609" cy="430887"/>
              </a:xfrm>
              <a:prstGeom prst="rect">
                <a:avLst/>
              </a:prstGeom>
              <a:blipFill rotWithShape="0">
                <a:blip r:embed="rId14"/>
                <a:stretch>
                  <a:fillRect l="-10294" t="-23944" r="-35294" b="-49296"/>
                </a:stretch>
              </a:blipFill>
            </p:spPr>
            <p:txBody>
              <a:bodyPr/>
              <a:lstStyle/>
              <a:p>
                <a:r>
                  <a:rPr lang="zh-TW" altLang="en-US">
                    <a:noFill/>
                  </a:rPr>
                  <a:t> </a:t>
                </a:r>
                <a:endParaRPr lang="zh-TW" altLang="en-US">
                  <a:noFill/>
                </a:endParaRPr>
              </a:p>
            </p:txBody>
          </p:sp>
        </mc:Fallback>
      </mc:AlternateContent>
      <p:cxnSp>
        <p:nvCxnSpPr>
          <p:cNvPr id="57" name="直線單箭頭接點 56"/>
          <p:cNvCxnSpPr/>
          <p:nvPr/>
        </p:nvCxnSpPr>
        <p:spPr>
          <a:xfrm>
            <a:off x="5252427" y="4674775"/>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4264466" y="2885815"/>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7203393" y="4389504"/>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7185103" y="2541908"/>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4" name="文字方塊 43"/>
              <p:cNvSpPr txBox="1"/>
              <p:nvPr/>
            </p:nvSpPr>
            <p:spPr>
              <a:xfrm>
                <a:off x="4922228" y="3755678"/>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p:sp>
            <p:nvSpPr>
              <p:cNvPr id="44" name="文字方塊 43"/>
              <p:cNvSpPr txBox="1">
                <a:spLocks noRot="1" noChangeAspect="1" noMove="1" noResize="1" noEditPoints="1" noAdjustHandles="1" noChangeArrowheads="1" noChangeShapeType="1" noTextEdit="1"/>
              </p:cNvSpPr>
              <p:nvPr/>
            </p:nvSpPr>
            <p:spPr>
              <a:xfrm>
                <a:off x="4922228" y="3755678"/>
                <a:ext cx="490647" cy="430887"/>
              </a:xfrm>
              <a:prstGeom prst="rect">
                <a:avLst/>
              </a:prstGeom>
              <a:blipFill rotWithShape="0">
                <a:blip r:embed="rId15"/>
                <a:stretch>
                  <a:fillRect/>
                </a:stretch>
              </a:blipFill>
            </p:spPr>
            <p:txBody>
              <a:bodyPr/>
              <a:lstStyle/>
              <a:p>
                <a:r>
                  <a:rPr lang="zh-TW" altLang="en-US">
                    <a:noFill/>
                  </a:rPr>
                  <a:t> </a:t>
                </a:r>
                <a:endParaRPr lang="zh-TW" altLang="en-US">
                  <a:noFill/>
                </a:endParaRPr>
              </a:p>
            </p:txBody>
          </p:sp>
        </mc:Fallback>
      </mc:AlternateContent>
      <p:cxnSp>
        <p:nvCxnSpPr>
          <p:cNvPr id="66" name="直線單箭頭接點 65"/>
          <p:cNvCxnSpPr/>
          <p:nvPr/>
        </p:nvCxnSpPr>
        <p:spPr>
          <a:xfrm flipV="1">
            <a:off x="6104659" y="3073240"/>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文字方塊 76"/>
              <p:cNvSpPr txBox="1"/>
              <p:nvPr/>
            </p:nvSpPr>
            <p:spPr>
              <a:xfrm>
                <a:off x="551924" y="5071914"/>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551924" y="5071914"/>
                <a:ext cx="461408" cy="819263"/>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8" name="文字方塊 77"/>
              <p:cNvSpPr txBox="1"/>
              <p:nvPr/>
            </p:nvSpPr>
            <p:spPr>
              <a:xfrm>
                <a:off x="1094107" y="5071913"/>
                <a:ext cx="134953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m:t>
                      </m:r>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𝑎</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𝑎</m:t>
                          </m:r>
                        </m:den>
                      </m:f>
                    </m:oMath>
                  </m:oMathPara>
                </a14:m>
                <a:endParaRPr lang="zh-TW" altLang="en-US" sz="2800" dirty="0"/>
              </a:p>
            </p:txBody>
          </p:sp>
        </mc:Choice>
        <mc:Fallback>
          <p:sp>
            <p:nvSpPr>
              <p:cNvPr id="78" name="文字方塊 77"/>
              <p:cNvSpPr txBox="1">
                <a:spLocks noRot="1" noChangeAspect="1" noMove="1" noResize="1" noEditPoints="1" noAdjustHandles="1" noChangeArrowheads="1" noChangeShapeType="1" noTextEdit="1"/>
              </p:cNvSpPr>
              <p:nvPr/>
            </p:nvSpPr>
            <p:spPr>
              <a:xfrm>
                <a:off x="1094107" y="5071913"/>
                <a:ext cx="1349537" cy="819263"/>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9" name="文字方塊 78"/>
              <p:cNvSpPr txBox="1"/>
              <p:nvPr/>
            </p:nvSpPr>
            <p:spPr>
              <a:xfrm>
                <a:off x="3184023" y="3192312"/>
                <a:ext cx="145424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𝑎</m:t>
                      </m:r>
                      <m:r>
                        <a:rPr lang="en-US" altLang="zh-TW" sz="2800" b="0" i="1" smtClean="0">
                          <a:latin typeface="Cambria Math" panose="02040503050406030204" pitchFamily="18" charset="0"/>
                        </a:rPr>
                        <m:t>=</m:t>
                      </m:r>
                      <m:r>
                        <a:rPr lang="zh-TW" altLang="en-US" sz="2800" b="0" i="1" smtClean="0">
                          <a:latin typeface="Cambria Math" panose="02040503050406030204" pitchFamily="18" charset="0"/>
                        </a:rPr>
                        <m:t>𝜎</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𝑧</m:t>
                          </m:r>
                        </m:e>
                      </m:d>
                    </m:oMath>
                  </m:oMathPara>
                </a14:m>
                <a:endParaRPr lang="zh-TW" altLang="en-US" sz="2800" dirty="0"/>
              </a:p>
            </p:txBody>
          </p:sp>
        </mc:Choice>
        <mc:Fallback>
          <p:sp>
            <p:nvSpPr>
              <p:cNvPr id="79" name="文字方塊 78"/>
              <p:cNvSpPr txBox="1">
                <a:spLocks noRot="1" noChangeAspect="1" noMove="1" noResize="1" noEditPoints="1" noAdjustHandles="1" noChangeArrowheads="1" noChangeShapeType="1" noTextEdit="1"/>
              </p:cNvSpPr>
              <p:nvPr/>
            </p:nvSpPr>
            <p:spPr>
              <a:xfrm>
                <a:off x="3184023" y="3192312"/>
                <a:ext cx="1454244" cy="430887"/>
              </a:xfrm>
              <a:prstGeom prst="rect">
                <a:avLst/>
              </a:prstGeom>
              <a:blipFill rotWithShape="0">
                <a:blip r:embed="rId18"/>
                <a:stretch>
                  <a:fillRect/>
                </a:stretch>
              </a:blipFill>
            </p:spPr>
            <p:txBody>
              <a:bodyPr/>
              <a:lstStyle/>
              <a:p>
                <a:r>
                  <a:rPr lang="zh-TW" altLang="en-US">
                    <a:noFill/>
                  </a:rPr>
                  <a:t> </a:t>
                </a:r>
                <a:endParaRPr lang="zh-TW" altLang="en-US">
                  <a:noFill/>
                </a:endParaRPr>
              </a:p>
            </p:txBody>
          </p:sp>
        </mc:Fallback>
      </mc:AlternateContent>
      <p:cxnSp>
        <p:nvCxnSpPr>
          <p:cNvPr id="80" name="直線接點 79"/>
          <p:cNvCxnSpPr/>
          <p:nvPr/>
        </p:nvCxnSpPr>
        <p:spPr>
          <a:xfrm>
            <a:off x="1937476" y="5941975"/>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1" name="文字方塊 60"/>
              <p:cNvSpPr txBox="1"/>
              <p:nvPr/>
            </p:nvSpPr>
            <p:spPr>
              <a:xfrm>
                <a:off x="2850627" y="5023554"/>
                <a:ext cx="3557256" cy="8422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𝑎</m:t>
                          </m:r>
                        </m:den>
                      </m:f>
                      <m:r>
                        <a:rPr lang="en-US" altLang="zh-TW" sz="2800" b="0" i="1" smtClean="0">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𝑎</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i="1">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𝑎</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61" name="文字方塊 60"/>
              <p:cNvSpPr txBox="1">
                <a:spLocks noRot="1" noChangeAspect="1" noMove="1" noResize="1" noEditPoints="1" noAdjustHandles="1" noChangeArrowheads="1" noChangeShapeType="1" noTextEdit="1"/>
              </p:cNvSpPr>
              <p:nvPr/>
            </p:nvSpPr>
            <p:spPr>
              <a:xfrm>
                <a:off x="2850627" y="5023554"/>
                <a:ext cx="3557256" cy="842282"/>
              </a:xfrm>
              <a:prstGeom prst="rect">
                <a:avLst/>
              </a:prstGeom>
              <a:blipFill rotWithShape="1">
                <a:blip r:embed="rId19"/>
                <a:stretch>
                  <a:fillRect/>
                </a:stretch>
              </a:blipFill>
            </p:spPr>
            <p:txBody>
              <a:bodyPr/>
              <a:lstStyle/>
              <a:p>
                <a:r>
                  <a:rPr lang="zh-TW" altLang="en-US">
                    <a:noFill/>
                  </a:rPr>
                  <a:t> </a:t>
                </a:r>
                <a:endParaRPr lang="zh-TW" altLang="en-US">
                  <a:noFill/>
                </a:endParaRPr>
              </a:p>
            </p:txBody>
          </p:sp>
        </mc:Fallback>
      </mc:AlternateContent>
      <p:sp>
        <p:nvSpPr>
          <p:cNvPr id="64" name="文字方塊 63"/>
          <p:cNvSpPr txBox="1"/>
          <p:nvPr/>
        </p:nvSpPr>
        <p:spPr>
          <a:xfrm>
            <a:off x="6167181" y="5272934"/>
            <a:ext cx="1996566" cy="461665"/>
          </a:xfrm>
          <a:prstGeom prst="rect">
            <a:avLst/>
          </a:prstGeom>
          <a:noFill/>
        </p:spPr>
        <p:txBody>
          <a:bodyPr wrap="square" rtlCol="0">
            <a:spAutoFit/>
          </a:bodyPr>
          <a:lstStyle/>
          <a:p>
            <a:pPr algn="ctr"/>
            <a:r>
              <a:rPr lang="en-US" altLang="zh-TW" sz="2400" dirty="0"/>
              <a:t>(Chain rule)</a:t>
            </a:r>
            <a:endParaRPr lang="zh-TW" altLang="en-US" sz="2400" dirty="0"/>
          </a:p>
        </p:txBody>
      </p:sp>
      <mc:AlternateContent xmlns:mc="http://schemas.openxmlformats.org/markup-compatibility/2006">
        <mc:Choice xmlns:a14="http://schemas.microsoft.com/office/drawing/2010/main" Requires="a14">
          <p:sp>
            <p:nvSpPr>
              <p:cNvPr id="65" name="矩形 64"/>
              <p:cNvSpPr/>
              <p:nvPr/>
            </p:nvSpPr>
            <p:spPr>
              <a:xfrm>
                <a:off x="6308642" y="3129389"/>
                <a:ext cx="23636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𝑧</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𝑎</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3</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65" name="矩形 64"/>
              <p:cNvSpPr>
                <a:spLocks noRot="1" noChangeAspect="1" noMove="1" noResize="1" noEditPoints="1" noAdjustHandles="1" noChangeArrowheads="1" noChangeShapeType="1" noTextEdit="1"/>
              </p:cNvSpPr>
              <p:nvPr/>
            </p:nvSpPr>
            <p:spPr>
              <a:xfrm>
                <a:off x="6308642" y="3129389"/>
                <a:ext cx="2363660" cy="523220"/>
              </a:xfrm>
              <a:prstGeom prst="rect">
                <a:avLst/>
              </a:prstGeom>
              <a:blipFill rotWithShape="0">
                <a:blip r:embed="rId2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7" name="文字方塊 66"/>
              <p:cNvSpPr txBox="1"/>
              <p:nvPr/>
            </p:nvSpPr>
            <p:spPr>
              <a:xfrm>
                <a:off x="3716588" y="6064931"/>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p:sp>
            <p:nvSpPr>
              <p:cNvPr id="67" name="文字方塊 66"/>
              <p:cNvSpPr txBox="1">
                <a:spLocks noRot="1" noChangeAspect="1" noMove="1" noResize="1" noEditPoints="1" noAdjustHandles="1" noChangeArrowheads="1" noChangeShapeType="1" noTextEdit="1"/>
              </p:cNvSpPr>
              <p:nvPr/>
            </p:nvSpPr>
            <p:spPr>
              <a:xfrm>
                <a:off x="3716588" y="6064931"/>
                <a:ext cx="501484" cy="430887"/>
              </a:xfrm>
              <a:prstGeom prst="rect">
                <a:avLst/>
              </a:prstGeom>
              <a:blipFill rotWithShape="0">
                <a:blip r:embed="rId2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8" name="文字方塊 67"/>
              <p:cNvSpPr txBox="1"/>
              <p:nvPr/>
            </p:nvSpPr>
            <p:spPr>
              <a:xfrm>
                <a:off x="5108500" y="6064931"/>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p:sp>
            <p:nvSpPr>
              <p:cNvPr id="68" name="文字方塊 67"/>
              <p:cNvSpPr txBox="1">
                <a:spLocks noRot="1" noChangeAspect="1" noMove="1" noResize="1" noEditPoints="1" noAdjustHandles="1" noChangeArrowheads="1" noChangeShapeType="1" noTextEdit="1"/>
              </p:cNvSpPr>
              <p:nvPr/>
            </p:nvSpPr>
            <p:spPr>
              <a:xfrm>
                <a:off x="5108500" y="6064931"/>
                <a:ext cx="490647" cy="430887"/>
              </a:xfrm>
              <a:prstGeom prst="rect">
                <a:avLst/>
              </a:prstGeom>
              <a:blipFill rotWithShape="0">
                <a:blip r:embed="rId22"/>
                <a:stretch>
                  <a:fillRect/>
                </a:stretch>
              </a:blipFill>
            </p:spPr>
            <p:txBody>
              <a:bodyPr/>
              <a:lstStyle/>
              <a:p>
                <a:r>
                  <a:rPr lang="zh-TW" altLang="en-US">
                    <a:noFill/>
                  </a:rPr>
                  <a:t> </a:t>
                </a:r>
                <a:endParaRPr lang="zh-TW" altLang="en-US">
                  <a:noFill/>
                </a:endParaRPr>
              </a:p>
            </p:txBody>
          </p:sp>
        </mc:Fallback>
      </mc:AlternateContent>
      <p:cxnSp>
        <p:nvCxnSpPr>
          <p:cNvPr id="69" name="直線接點 68"/>
          <p:cNvCxnSpPr/>
          <p:nvPr/>
        </p:nvCxnSpPr>
        <p:spPr>
          <a:xfrm>
            <a:off x="3711681" y="5925042"/>
            <a:ext cx="50639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0" name="直線接點 69"/>
          <p:cNvCxnSpPr/>
          <p:nvPr/>
        </p:nvCxnSpPr>
        <p:spPr>
          <a:xfrm>
            <a:off x="5122193" y="5925042"/>
            <a:ext cx="506391" cy="0"/>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1" name="直線接點 70"/>
          <p:cNvCxnSpPr/>
          <p:nvPr/>
        </p:nvCxnSpPr>
        <p:spPr>
          <a:xfrm>
            <a:off x="4326544" y="5891176"/>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直線接點 71"/>
          <p:cNvCxnSpPr/>
          <p:nvPr/>
        </p:nvCxnSpPr>
        <p:spPr>
          <a:xfrm>
            <a:off x="5779374" y="5925042"/>
            <a:ext cx="50639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字方塊 2"/>
          <p:cNvSpPr txBox="1"/>
          <p:nvPr/>
        </p:nvSpPr>
        <p:spPr>
          <a:xfrm>
            <a:off x="4390732" y="5891176"/>
            <a:ext cx="362535" cy="523220"/>
          </a:xfrm>
          <a:prstGeom prst="rect">
            <a:avLst/>
          </a:prstGeom>
          <a:noFill/>
        </p:spPr>
        <p:txBody>
          <a:bodyPr wrap="square" rtlCol="0">
            <a:spAutoFit/>
          </a:bodyPr>
          <a:lstStyle/>
          <a:p>
            <a:r>
              <a:rPr lang="en-US" altLang="zh-TW" sz="2800" dirty="0">
                <a:solidFill>
                  <a:srgbClr val="FF0000"/>
                </a:solidFill>
              </a:rPr>
              <a:t>?</a:t>
            </a:r>
            <a:endParaRPr lang="zh-TW" altLang="en-US" sz="2800" dirty="0">
              <a:solidFill>
                <a:srgbClr val="FF0000"/>
              </a:solidFill>
            </a:endParaRPr>
          </a:p>
        </p:txBody>
      </p:sp>
      <p:sp>
        <p:nvSpPr>
          <p:cNvPr id="73" name="文字方塊 72"/>
          <p:cNvSpPr txBox="1"/>
          <p:nvPr/>
        </p:nvSpPr>
        <p:spPr>
          <a:xfrm>
            <a:off x="5868943" y="5882634"/>
            <a:ext cx="362535" cy="523220"/>
          </a:xfrm>
          <a:prstGeom prst="rect">
            <a:avLst/>
          </a:prstGeom>
          <a:noFill/>
        </p:spPr>
        <p:txBody>
          <a:bodyPr wrap="square" rtlCol="0">
            <a:spAutoFit/>
          </a:bodyPr>
          <a:lstStyle/>
          <a:p>
            <a:r>
              <a:rPr lang="en-US" altLang="zh-TW" sz="2800" dirty="0">
                <a:solidFill>
                  <a:srgbClr val="FF0000"/>
                </a:solidFill>
              </a:rPr>
              <a:t>?</a:t>
            </a:r>
            <a:endParaRPr lang="zh-TW" altLang="en-US" sz="2800" dirty="0">
              <a:solidFill>
                <a:srgbClr val="FF0000"/>
              </a:solidFill>
            </a:endParaRPr>
          </a:p>
        </p:txBody>
      </p:sp>
      <p:sp>
        <p:nvSpPr>
          <p:cNvPr id="20" name="文字方塊 19"/>
          <p:cNvSpPr txBox="1"/>
          <p:nvPr/>
        </p:nvSpPr>
        <p:spPr>
          <a:xfrm>
            <a:off x="6909803" y="5864875"/>
            <a:ext cx="1526544"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Assumed it’s known</a:t>
            </a:r>
            <a:endParaRPr lang="zh-TW" altLang="en-US" sz="2400" dirty="0"/>
          </a:p>
        </p:txBody>
      </p:sp>
      <p:sp>
        <p:nvSpPr>
          <p:cNvPr id="21" name="灯片编号占位符 20"/>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53" grpId="0" bldLvl="0" animBg="1"/>
      <p:bldP spid="44" grpId="0" bldLvl="0" animBg="1"/>
      <p:bldP spid="61" grpId="0" bldLvl="0" animBg="1"/>
      <p:bldP spid="64" grpId="0"/>
      <p:bldP spid="65" grpId="0" bldLvl="0" animBg="1"/>
      <p:bldP spid="67" grpId="0" bldLvl="0" animBg="1"/>
      <p:bldP spid="68" grpId="0" bldLvl="0" animBg="1"/>
      <p:bldP spid="3" grpId="0"/>
      <p:bldP spid="73" grpId="0"/>
      <p:bldP spid="20"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flipV="1">
            <a:off x="664213" y="3176897"/>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664213" y="2923559"/>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3636863" y="2557366"/>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314300" y="3176897"/>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2273326" y="2703337"/>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212" name="方程式" r:id="rId1" imgW="3352800" imgH="3352800" progId="Equation.3">
                    <p:embed/>
                  </p:oleObj>
                </mc:Choice>
                <mc:Fallback>
                  <p:oleObj name="方程式" r:id="rId1"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7" name="直線單箭頭接點 16"/>
          <p:cNvCxnSpPr/>
          <p:nvPr/>
        </p:nvCxnSpPr>
        <p:spPr>
          <a:xfrm flipV="1">
            <a:off x="2748319" y="288109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字方塊 17"/>
              <p:cNvSpPr txBox="1"/>
              <p:nvPr/>
            </p:nvSpPr>
            <p:spPr>
              <a:xfrm>
                <a:off x="1175271" y="2429485"/>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1175271" y="2429485"/>
                <a:ext cx="493212" cy="430887"/>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3090065" y="2373151"/>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3090065" y="2373151"/>
                <a:ext cx="308161" cy="430887"/>
              </a:xfrm>
              <a:prstGeom prst="rect">
                <a:avLst/>
              </a:prstGeom>
              <a:blipFill rotWithShape="0">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1166999" y="3681569"/>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1166999" y="3681569"/>
                <a:ext cx="501484" cy="430887"/>
              </a:xfrm>
              <a:prstGeom prst="rect">
                <a:avLst/>
              </a:prstGeom>
              <a:blipFill rotWithShape="0">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203885" y="2639839"/>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203885" y="2639839"/>
                <a:ext cx="427874" cy="430887"/>
              </a:xfrm>
              <a:prstGeom prst="rect">
                <a:avLst/>
              </a:prstGeom>
              <a:blipFill rotWithShape="0">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217523" y="4504200"/>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4" name="文字方塊 23"/>
              <p:cNvSpPr txBox="1">
                <a:spLocks noRot="1" noChangeAspect="1" noMove="1" noResize="1" noEditPoints="1" noAdjustHandles="1" noChangeArrowheads="1" noChangeShapeType="1" noTextEdit="1"/>
              </p:cNvSpPr>
              <p:nvPr/>
            </p:nvSpPr>
            <p:spPr>
              <a:xfrm>
                <a:off x="217523" y="4504200"/>
                <a:ext cx="436145" cy="430887"/>
              </a:xfrm>
              <a:prstGeom prst="rect">
                <a:avLst/>
              </a:prstGeom>
              <a:blipFill rotWithShape="0">
                <a:blip r:embed="rId7"/>
                <a:stretch>
                  <a:fillRect/>
                </a:stretch>
              </a:blipFill>
            </p:spPr>
            <p:txBody>
              <a:bodyPr/>
              <a:lstStyle/>
              <a:p>
                <a:r>
                  <a:rPr lang="zh-TW" altLang="en-US">
                    <a:noFill/>
                  </a:rPr>
                  <a:t> </a:t>
                </a:r>
                <a:endParaRPr lang="zh-TW" altLang="en-US">
                  <a:noFill/>
                </a:endParaRPr>
              </a:p>
            </p:txBody>
          </p:sp>
        </mc:Fallback>
      </mc:AlternateContent>
      <p:cxnSp>
        <p:nvCxnSpPr>
          <p:cNvPr id="36" name="直線單箭頭接點 35"/>
          <p:cNvCxnSpPr/>
          <p:nvPr/>
        </p:nvCxnSpPr>
        <p:spPr>
          <a:xfrm flipV="1">
            <a:off x="5325857" y="2905651"/>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4251938" y="28542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5861051" y="2633986"/>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213" name="方程式" r:id="rId8" imgW="3352800" imgH="3352800" progId="Equation.3">
                    <p:embed/>
                  </p:oleObj>
                </mc:Choice>
                <mc:Fallback>
                  <p:oleObj name="方程式" r:id="rId8"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6336044" y="28416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字方塊 41"/>
              <p:cNvSpPr txBox="1"/>
              <p:nvPr/>
            </p:nvSpPr>
            <p:spPr>
              <a:xfrm>
                <a:off x="4922228" y="2376832"/>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p:sp>
            <p:nvSpPr>
              <p:cNvPr id="42" name="文字方塊 41"/>
              <p:cNvSpPr txBox="1">
                <a:spLocks noRot="1" noChangeAspect="1" noMove="1" noResize="1" noEditPoints="1" noAdjustHandles="1" noChangeArrowheads="1" noChangeShapeType="1" noTextEdit="1"/>
              </p:cNvSpPr>
              <p:nvPr/>
            </p:nvSpPr>
            <p:spPr>
              <a:xfrm>
                <a:off x="4922228" y="2376832"/>
                <a:ext cx="501484" cy="430887"/>
              </a:xfrm>
              <a:prstGeom prst="rect">
                <a:avLst/>
              </a:prstGeom>
              <a:blipFill rotWithShape="0">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3" name="文字方塊 42"/>
              <p:cNvSpPr txBox="1"/>
              <p:nvPr/>
            </p:nvSpPr>
            <p:spPr>
              <a:xfrm>
                <a:off x="6601642" y="2322421"/>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6601642" y="2322421"/>
                <a:ext cx="308161" cy="430887"/>
              </a:xfrm>
              <a:prstGeom prst="rect">
                <a:avLst/>
              </a:prstGeom>
              <a:blipFill rotWithShape="0">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4288828" y="2318227"/>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oMath>
                  </m:oMathPara>
                </a14:m>
                <a:endParaRPr lang="zh-TW" altLang="en-US" sz="2800" dirty="0"/>
              </a:p>
            </p:txBody>
          </p:sp>
        </mc:Choice>
        <mc:Fallback>
          <p:sp>
            <p:nvSpPr>
              <p:cNvPr id="48" name="文字方塊 47"/>
              <p:cNvSpPr txBox="1">
                <a:spLocks noRot="1" noChangeAspect="1" noMove="1" noResize="1" noEditPoints="1" noAdjustHandles="1" noChangeArrowheads="1" noChangeShapeType="1" noTextEdit="1"/>
              </p:cNvSpPr>
              <p:nvPr/>
            </p:nvSpPr>
            <p:spPr>
              <a:xfrm>
                <a:off x="4288828" y="2318227"/>
                <a:ext cx="290912" cy="430887"/>
              </a:xfrm>
              <a:prstGeom prst="rect">
                <a:avLst/>
              </a:prstGeom>
              <a:blipFill rotWithShape="0">
                <a:blip r:embed="rId11"/>
                <a:stretch>
                  <a:fillRect/>
                </a:stretch>
              </a:blipFill>
            </p:spPr>
            <p:txBody>
              <a:bodyPr/>
              <a:lstStyle/>
              <a:p>
                <a:r>
                  <a:rPr lang="zh-TW" altLang="en-US">
                    <a:noFill/>
                  </a:rPr>
                  <a:t> </a:t>
                </a:r>
                <a:endParaRPr lang="zh-TW" altLang="en-US">
                  <a:noFill/>
                </a:endParaRPr>
              </a:p>
            </p:txBody>
          </p:sp>
        </mc:Fallback>
      </mc:AlternateContent>
      <p:grpSp>
        <p:nvGrpSpPr>
          <p:cNvPr id="49" name="群組 48"/>
          <p:cNvGrpSpPr/>
          <p:nvPr/>
        </p:nvGrpSpPr>
        <p:grpSpPr>
          <a:xfrm>
            <a:off x="5841202" y="4451937"/>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7214" name="方程式" r:id="rId12" imgW="3352800" imgH="3352800" progId="Equation.3">
                    <p:embed/>
                  </p:oleObj>
                </mc:Choice>
                <mc:Fallback>
                  <p:oleObj name="方程式" r:id="rId12"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6348067" y="469115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6570261" y="4174060"/>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6570261" y="4174060"/>
                <a:ext cx="409609" cy="430887"/>
              </a:xfrm>
              <a:prstGeom prst="rect">
                <a:avLst/>
              </a:prstGeom>
              <a:blipFill rotWithShape="0">
                <a:blip r:embed="rId13"/>
                <a:stretch>
                  <a:fillRect l="-10294" t="-23944" r="-35294" b="-49296"/>
                </a:stretch>
              </a:blipFill>
            </p:spPr>
            <p:txBody>
              <a:bodyPr/>
              <a:lstStyle/>
              <a:p>
                <a:r>
                  <a:rPr lang="zh-TW" altLang="en-US">
                    <a:noFill/>
                  </a:rPr>
                  <a:t> </a:t>
                </a:r>
                <a:endParaRPr lang="zh-TW" altLang="en-US">
                  <a:noFill/>
                </a:endParaRPr>
              </a:p>
            </p:txBody>
          </p:sp>
        </mc:Fallback>
      </mc:AlternateContent>
      <p:cxnSp>
        <p:nvCxnSpPr>
          <p:cNvPr id="57" name="直線單箭頭接點 56"/>
          <p:cNvCxnSpPr/>
          <p:nvPr/>
        </p:nvCxnSpPr>
        <p:spPr>
          <a:xfrm>
            <a:off x="5252427" y="4674775"/>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4264466" y="2885815"/>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7203393" y="4389504"/>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7185103" y="2541908"/>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4" name="文字方塊 43"/>
              <p:cNvSpPr txBox="1"/>
              <p:nvPr/>
            </p:nvSpPr>
            <p:spPr>
              <a:xfrm>
                <a:off x="4922228" y="3755678"/>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p:sp>
            <p:nvSpPr>
              <p:cNvPr id="44" name="文字方塊 43"/>
              <p:cNvSpPr txBox="1">
                <a:spLocks noRot="1" noChangeAspect="1" noMove="1" noResize="1" noEditPoints="1" noAdjustHandles="1" noChangeArrowheads="1" noChangeShapeType="1" noTextEdit="1"/>
              </p:cNvSpPr>
              <p:nvPr/>
            </p:nvSpPr>
            <p:spPr>
              <a:xfrm>
                <a:off x="4922228" y="3755678"/>
                <a:ext cx="490647" cy="430887"/>
              </a:xfrm>
              <a:prstGeom prst="rect">
                <a:avLst/>
              </a:prstGeom>
              <a:blipFill rotWithShape="0">
                <a:blip r:embed="rId14"/>
                <a:stretch>
                  <a:fillRect/>
                </a:stretch>
              </a:blipFill>
            </p:spPr>
            <p:txBody>
              <a:bodyPr/>
              <a:lstStyle/>
              <a:p>
                <a:r>
                  <a:rPr lang="zh-TW" altLang="en-US">
                    <a:noFill/>
                  </a:rPr>
                  <a:t> </a:t>
                </a:r>
                <a:endParaRPr lang="zh-TW" altLang="en-US">
                  <a:noFill/>
                </a:endParaRPr>
              </a:p>
            </p:txBody>
          </p:sp>
        </mc:Fallback>
      </mc:AlternateContent>
      <p:cxnSp>
        <p:nvCxnSpPr>
          <p:cNvPr id="66" name="直線單箭頭接點 65"/>
          <p:cNvCxnSpPr/>
          <p:nvPr/>
        </p:nvCxnSpPr>
        <p:spPr>
          <a:xfrm flipV="1">
            <a:off x="6104659" y="3073240"/>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文字方塊 76"/>
              <p:cNvSpPr txBox="1"/>
              <p:nvPr/>
            </p:nvSpPr>
            <p:spPr>
              <a:xfrm>
                <a:off x="3004265" y="3024633"/>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3004265" y="3024633"/>
                <a:ext cx="461408" cy="819263"/>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4" name="文字方塊 73"/>
              <p:cNvSpPr txBox="1"/>
              <p:nvPr/>
            </p:nvSpPr>
            <p:spPr>
              <a:xfrm>
                <a:off x="6481609" y="4765482"/>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4" name="文字方塊 73"/>
              <p:cNvSpPr txBox="1">
                <a:spLocks noRot="1" noChangeAspect="1" noMove="1" noResize="1" noEditPoints="1" noAdjustHandles="1" noChangeArrowheads="1" noChangeShapeType="1" noTextEdit="1"/>
              </p:cNvSpPr>
              <p:nvPr/>
            </p:nvSpPr>
            <p:spPr>
              <a:xfrm>
                <a:off x="6481609" y="4765482"/>
                <a:ext cx="641201" cy="819263"/>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5" name="文字方塊 74"/>
              <p:cNvSpPr txBox="1"/>
              <p:nvPr/>
            </p:nvSpPr>
            <p:spPr>
              <a:xfrm>
                <a:off x="6481609" y="2915975"/>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6481609" y="2915975"/>
                <a:ext cx="548227" cy="819263"/>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6" name="文字方塊 75"/>
              <p:cNvSpPr txBox="1"/>
              <p:nvPr/>
            </p:nvSpPr>
            <p:spPr>
              <a:xfrm>
                <a:off x="935688" y="5330104"/>
                <a:ext cx="4464620" cy="958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r>
                        <a:rPr lang="en-US" altLang="zh-TW" sz="2800" b="0" i="1" smtClean="0">
                          <a:latin typeface="Cambria Math" panose="02040503050406030204" pitchFamily="18" charset="0"/>
                        </a:rPr>
                        <m:t>=</m:t>
                      </m:r>
                      <m:r>
                        <a:rPr lang="zh-TW" altLang="en-US" sz="2800" i="1">
                          <a:latin typeface="Cambria Math" panose="02040503050406030204" pitchFamily="18" charset="0"/>
                        </a:rPr>
                        <m:t>𝜎</m:t>
                      </m:r>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d>
                        <m:dPr>
                          <m:begChr m:val="["/>
                          <m:endChr m:val="]"/>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3</m:t>
                              </m:r>
                            </m:sub>
                          </m:sSub>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b="0" i="1" smtClean="0">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e>
                      </m:d>
                    </m:oMath>
                  </m:oMathPara>
                </a14:m>
                <a:endParaRPr lang="zh-TW" altLang="en-US" sz="2800" dirty="0"/>
              </a:p>
            </p:txBody>
          </p:sp>
        </mc:Choice>
        <mc:Fallback>
          <p:sp>
            <p:nvSpPr>
              <p:cNvPr id="76" name="文字方塊 75"/>
              <p:cNvSpPr txBox="1">
                <a:spLocks noRot="1" noChangeAspect="1" noMove="1" noResize="1" noEditPoints="1" noAdjustHandles="1" noChangeArrowheads="1" noChangeShapeType="1" noTextEdit="1"/>
              </p:cNvSpPr>
              <p:nvPr/>
            </p:nvSpPr>
            <p:spPr>
              <a:xfrm>
                <a:off x="935688" y="5330104"/>
                <a:ext cx="4464620" cy="958852"/>
              </a:xfrm>
              <a:prstGeom prst="rect">
                <a:avLst/>
              </a:prstGeom>
              <a:blipFill rotWithShape="1">
                <a:blip r:embed="rId18"/>
                <a:stretch>
                  <a:fillRect/>
                </a:stretch>
              </a:blipFill>
            </p:spPr>
            <p:txBody>
              <a:bodyPr/>
              <a:lstStyle/>
              <a:p>
                <a:r>
                  <a:rPr lang="zh-TW" altLang="en-US">
                    <a:noFill/>
                  </a:rPr>
                  <a:t> </a:t>
                </a:r>
                <a:endParaRPr lang="zh-TW" altLang="en-US">
                  <a:noFill/>
                </a:endParaRPr>
              </a:p>
            </p:txBody>
          </p:sp>
        </mc:Fallback>
      </mc:AlternateContent>
      <p:sp>
        <p:nvSpPr>
          <p:cNvPr id="8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Backward pass</a:t>
            </a:r>
            <a:endParaRPr lang="zh-TW" altLang="en-US" dirty="0"/>
          </a:p>
        </p:txBody>
      </p:sp>
      <mc:AlternateContent xmlns:mc="http://schemas.openxmlformats.org/markup-compatibility/2006">
        <mc:Choice xmlns:a14="http://schemas.microsoft.com/office/drawing/2010/main" Requires="a14">
          <p:sp>
            <p:nvSpPr>
              <p:cNvPr id="83" name="文字方塊 82"/>
              <p:cNvSpPr txBox="1"/>
              <p:nvPr/>
            </p:nvSpPr>
            <p:spPr>
              <a:xfrm>
                <a:off x="770543" y="1690689"/>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83" name="文字方塊 82"/>
              <p:cNvSpPr txBox="1">
                <a:spLocks noRot="1" noChangeAspect="1" noMove="1" noResize="1" noEditPoints="1" noAdjustHandles="1" noChangeArrowheads="1" noChangeShapeType="1" noTextEdit="1"/>
              </p:cNvSpPr>
              <p:nvPr/>
            </p:nvSpPr>
            <p:spPr>
              <a:xfrm>
                <a:off x="770543" y="1690689"/>
                <a:ext cx="7744807" cy="430887"/>
              </a:xfrm>
              <a:prstGeom prst="rect">
                <a:avLst/>
              </a:prstGeom>
              <a:blipFill rotWithShape="1">
                <a:blip r:embed="rId19"/>
                <a:stretch>
                  <a:fillRect l="-2754" t="-23944" b="-50704"/>
                </a:stretch>
              </a:blipFill>
            </p:spPr>
            <p:txBody>
              <a:bodyPr/>
              <a:lstStyle/>
              <a:p>
                <a:r>
                  <a:rPr lang="zh-TW" altLang="en-US">
                    <a:noFill/>
                  </a:rPr>
                  <a:t> </a:t>
                </a:r>
                <a:endParaRPr lang="zh-TW" altLang="en-US">
                  <a:noFill/>
                </a:endParaRPr>
              </a:p>
            </p:txBody>
          </p:sp>
        </mc:Fallback>
      </mc:AlternateContent>
      <p:sp>
        <p:nvSpPr>
          <p:cNvPr id="2" name="灯片编号占位符 1"/>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bldLvl="0" animBg="1"/>
      <p:bldP spid="74" grpId="0" bldLvl="0" animBg="1"/>
      <p:bldP spid="75" grpId="0" bldLvl="0" animBg="1"/>
      <p:bldP spid="76"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線單箭頭接點 16"/>
          <p:cNvCxnSpPr/>
          <p:nvPr/>
        </p:nvCxnSpPr>
        <p:spPr>
          <a:xfrm flipV="1">
            <a:off x="2748319" y="288109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5325857" y="2905651"/>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4251938" y="28542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5861051" y="2633986"/>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8222" name="方程式" r:id="rId1" imgW="3352800" imgH="3352800" progId="Equation.3">
                    <p:embed/>
                  </p:oleObj>
                </mc:Choice>
                <mc:Fallback>
                  <p:oleObj name="方程式" r:id="rId1"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6336044" y="28416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字方塊 41"/>
              <p:cNvSpPr txBox="1"/>
              <p:nvPr/>
            </p:nvSpPr>
            <p:spPr>
              <a:xfrm>
                <a:off x="4922228" y="2376832"/>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p:sp>
            <p:nvSpPr>
              <p:cNvPr id="42" name="文字方塊 41"/>
              <p:cNvSpPr txBox="1">
                <a:spLocks noRot="1" noChangeAspect="1" noMove="1" noResize="1" noEditPoints="1" noAdjustHandles="1" noChangeArrowheads="1" noChangeShapeType="1" noTextEdit="1"/>
              </p:cNvSpPr>
              <p:nvPr/>
            </p:nvSpPr>
            <p:spPr>
              <a:xfrm>
                <a:off x="4922228" y="2376832"/>
                <a:ext cx="501484" cy="430887"/>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p:grpSp>
        <p:nvGrpSpPr>
          <p:cNvPr id="49" name="群組 48"/>
          <p:cNvGrpSpPr/>
          <p:nvPr/>
        </p:nvGrpSpPr>
        <p:grpSpPr>
          <a:xfrm>
            <a:off x="5841202" y="4451937"/>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8223" name="方程式" r:id="rId4" imgW="3352800" imgH="3352800" progId="Equation.3">
                    <p:embed/>
                  </p:oleObj>
                </mc:Choice>
                <mc:Fallback>
                  <p:oleObj name="方程式" r:id="rId4"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6348067" y="469115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5252427" y="4674775"/>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4264466" y="2885815"/>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p:nvPr/>
        </p:nvCxnSpPr>
        <p:spPr>
          <a:xfrm flipV="1">
            <a:off x="6104659" y="3073240"/>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文字方塊 76"/>
              <p:cNvSpPr txBox="1"/>
              <p:nvPr/>
            </p:nvSpPr>
            <p:spPr>
              <a:xfrm>
                <a:off x="3004265" y="3024633"/>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3004265" y="3024633"/>
                <a:ext cx="461408" cy="819263"/>
              </a:xfrm>
              <a:prstGeom prst="rect">
                <a:avLst/>
              </a:prstGeom>
              <a:blipFill rotWithShape="1">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4" name="文字方塊 73"/>
              <p:cNvSpPr txBox="1"/>
              <p:nvPr/>
            </p:nvSpPr>
            <p:spPr>
              <a:xfrm>
                <a:off x="6481609" y="4765482"/>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4" name="文字方塊 73"/>
              <p:cNvSpPr txBox="1">
                <a:spLocks noRot="1" noChangeAspect="1" noMove="1" noResize="1" noEditPoints="1" noAdjustHandles="1" noChangeArrowheads="1" noChangeShapeType="1" noTextEdit="1"/>
              </p:cNvSpPr>
              <p:nvPr/>
            </p:nvSpPr>
            <p:spPr>
              <a:xfrm>
                <a:off x="6481609" y="4765482"/>
                <a:ext cx="641201" cy="819263"/>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5" name="文字方塊 74"/>
              <p:cNvSpPr txBox="1"/>
              <p:nvPr/>
            </p:nvSpPr>
            <p:spPr>
              <a:xfrm>
                <a:off x="6481609" y="2915975"/>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6481609" y="2915975"/>
                <a:ext cx="548227" cy="819263"/>
              </a:xfrm>
              <a:prstGeom prst="rect">
                <a:avLst/>
              </a:prstGeom>
              <a:blipFill rotWithShape="1">
                <a:blip r:embed="rId7"/>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6" name="文字方塊 75"/>
              <p:cNvSpPr txBox="1"/>
              <p:nvPr/>
            </p:nvSpPr>
            <p:spPr>
              <a:xfrm>
                <a:off x="935688" y="5347037"/>
                <a:ext cx="4464620" cy="958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r>
                        <a:rPr lang="en-US" altLang="zh-TW" sz="2800" b="0" i="1" smtClean="0">
                          <a:latin typeface="Cambria Math" panose="02040503050406030204" pitchFamily="18" charset="0"/>
                        </a:rPr>
                        <m:t>=</m:t>
                      </m:r>
                      <m:r>
                        <a:rPr lang="zh-TW" altLang="en-US" sz="2800" i="1">
                          <a:latin typeface="Cambria Math" panose="02040503050406030204" pitchFamily="18" charset="0"/>
                        </a:rPr>
                        <m:t>𝜎</m:t>
                      </m:r>
                      <m:r>
                        <a:rPr lang="en-US" altLang="zh-TW" sz="2800" i="1">
                          <a:latin typeface="Cambria Math" panose="02040503050406030204" pitchFamily="18" charset="0"/>
                        </a:rPr>
                        <m:t>′</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𝑧</m:t>
                          </m:r>
                        </m:e>
                      </m:d>
                      <m:d>
                        <m:dPr>
                          <m:begChr m:val="["/>
                          <m:endChr m:val="]"/>
                          <m:ctrlPr>
                            <a:rPr lang="en-US" altLang="zh-TW" sz="2800" i="1" smtClean="0">
                              <a:latin typeface="Cambria Math" panose="02040503050406030204" pitchFamily="18" charset="0"/>
                            </a:rPr>
                          </m:ctrlPr>
                        </m:dPr>
                        <m:e>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i="1">
                                  <a:latin typeface="Cambria Math" panose="02040503050406030204" pitchFamily="18" charset="0"/>
                                  <a:ea typeface="Cambria Math" panose="02040503050406030204" pitchFamily="18" charset="0"/>
                                </a:rPr>
                                <m:t>3</m:t>
                              </m:r>
                            </m:sub>
                          </m:sSub>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b="0" i="1" smtClean="0">
                              <a:latin typeface="Cambria Math" panose="02040503050406030204" pitchFamily="18" charset="0"/>
                              <a:ea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e>
                      </m:d>
                    </m:oMath>
                  </m:oMathPara>
                </a14:m>
                <a:endParaRPr lang="zh-TW" altLang="en-US" sz="2800" dirty="0"/>
              </a:p>
            </p:txBody>
          </p:sp>
        </mc:Choice>
        <mc:Fallback>
          <p:sp>
            <p:nvSpPr>
              <p:cNvPr id="76" name="文字方塊 75"/>
              <p:cNvSpPr txBox="1">
                <a:spLocks noRot="1" noChangeAspect="1" noMove="1" noResize="1" noEditPoints="1" noAdjustHandles="1" noChangeArrowheads="1" noChangeShapeType="1" noTextEdit="1"/>
              </p:cNvSpPr>
              <p:nvPr/>
            </p:nvSpPr>
            <p:spPr>
              <a:xfrm>
                <a:off x="935688" y="5347037"/>
                <a:ext cx="4464620" cy="958852"/>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8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Backward pass</a:t>
            </a:r>
            <a:endParaRPr lang="zh-TW" altLang="en-US" dirty="0"/>
          </a:p>
        </p:txBody>
      </p:sp>
      <p:sp>
        <p:nvSpPr>
          <p:cNvPr id="61" name="流程圖: 抽選 60"/>
          <p:cNvSpPr/>
          <p:nvPr/>
        </p:nvSpPr>
        <p:spPr>
          <a:xfrm rot="16200000">
            <a:off x="3550779" y="2521809"/>
            <a:ext cx="742170" cy="664797"/>
          </a:xfrm>
          <a:prstGeom prst="flowChartExtra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 name="矩形 1"/>
              <p:cNvSpPr/>
              <p:nvPr/>
            </p:nvSpPr>
            <p:spPr>
              <a:xfrm>
                <a:off x="3293751" y="1979371"/>
                <a:ext cx="10466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r>
                            <a:rPr lang="en-US" altLang="zh-TW" sz="2800" i="1">
                              <a:solidFill>
                                <a:srgbClr val="FF0000"/>
                              </a:solidFill>
                              <a:latin typeface="Cambria Math" panose="02040503050406030204" pitchFamily="18" charset="0"/>
                            </a:rPr>
                            <m:t>𝑧</m:t>
                          </m:r>
                        </m:e>
                      </m:d>
                    </m:oMath>
                  </m:oMathPara>
                </a14:m>
                <a:endParaRPr lang="zh-TW" altLang="en-US" sz="2800" dirty="0">
                  <a:solidFill>
                    <a:srgbClr val="FF0000"/>
                  </a:solidFill>
                </a:endParaRPr>
              </a:p>
            </p:txBody>
          </p:sp>
        </mc:Choice>
        <mc:Fallback>
          <p:sp>
            <p:nvSpPr>
              <p:cNvPr id="2" name="矩形 1"/>
              <p:cNvSpPr>
                <a:spLocks noRot="1" noChangeAspect="1" noMove="1" noResize="1" noEditPoints="1" noAdjustHandles="1" noChangeArrowheads="1" noChangeShapeType="1" noTextEdit="1"/>
              </p:cNvSpPr>
              <p:nvPr/>
            </p:nvSpPr>
            <p:spPr>
              <a:xfrm>
                <a:off x="3293751" y="1979371"/>
                <a:ext cx="1046697" cy="523220"/>
              </a:xfrm>
              <a:prstGeom prst="rect">
                <a:avLst/>
              </a:prstGeom>
              <a:blipFill rotWithShape="1">
                <a:blip r:embed="rId9"/>
                <a:stretch>
                  <a:fillRect/>
                </a:stretch>
              </a:blipFill>
            </p:spPr>
            <p:txBody>
              <a:bodyPr/>
              <a:lstStyle/>
              <a:p>
                <a:r>
                  <a:rPr lang="zh-TW" altLang="en-US">
                    <a:noFill/>
                  </a:rPr>
                  <a:t> </a:t>
                </a:r>
                <a:endParaRPr lang="zh-TW" altLang="en-US">
                  <a:noFill/>
                </a:endParaRPr>
              </a:p>
            </p:txBody>
          </p:sp>
        </mc:Fallback>
      </mc:AlternateContent>
      <p:cxnSp>
        <p:nvCxnSpPr>
          <p:cNvPr id="4" name="直線單箭頭接點 3"/>
          <p:cNvCxnSpPr/>
          <p:nvPr/>
        </p:nvCxnSpPr>
        <p:spPr>
          <a:xfrm flipH="1" flipV="1">
            <a:off x="6304202" y="4664575"/>
            <a:ext cx="6477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flipH="1" flipV="1">
            <a:off x="6324051" y="2824094"/>
            <a:ext cx="6477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a:stCxn id="39" idx="1"/>
          </p:cNvCxnSpPr>
          <p:nvPr/>
        </p:nvCxnSpPr>
        <p:spPr>
          <a:xfrm flipH="1" flipV="1">
            <a:off x="4264466" y="2834257"/>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50" idx="1"/>
            <a:endCxn id="61" idx="2"/>
          </p:cNvCxnSpPr>
          <p:nvPr/>
        </p:nvCxnSpPr>
        <p:spPr>
          <a:xfrm flipH="1" flipV="1">
            <a:off x="4254263" y="2854208"/>
            <a:ext cx="1586939" cy="18103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4" name="文字方塊 43"/>
              <p:cNvSpPr txBox="1"/>
              <p:nvPr/>
            </p:nvSpPr>
            <p:spPr>
              <a:xfrm>
                <a:off x="4922228" y="3755678"/>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p:sp>
            <p:nvSpPr>
              <p:cNvPr id="44" name="文字方塊 43"/>
              <p:cNvSpPr txBox="1">
                <a:spLocks noRot="1" noChangeAspect="1" noMove="1" noResize="1" noEditPoints="1" noAdjustHandles="1" noChangeArrowheads="1" noChangeShapeType="1" noTextEdit="1"/>
              </p:cNvSpPr>
              <p:nvPr/>
            </p:nvSpPr>
            <p:spPr>
              <a:xfrm>
                <a:off x="4922228" y="3755678"/>
                <a:ext cx="490647" cy="430887"/>
              </a:xfrm>
              <a:prstGeom prst="rect">
                <a:avLst/>
              </a:prstGeom>
              <a:blipFill rotWithShape="0">
                <a:blip r:embed="rId10"/>
                <a:stretch>
                  <a:fillRect/>
                </a:stretch>
              </a:blipFill>
            </p:spPr>
            <p:txBody>
              <a:bodyPr/>
              <a:lstStyle/>
              <a:p>
                <a:r>
                  <a:rPr lang="zh-TW" altLang="en-US">
                    <a:noFill/>
                  </a:rPr>
                  <a:t> </a:t>
                </a:r>
                <a:endParaRPr lang="zh-TW" altLang="en-US">
                  <a:noFill/>
                </a:endParaRPr>
              </a:p>
            </p:txBody>
          </p:sp>
        </mc:Fallback>
      </mc:AlternateContent>
      <p:cxnSp>
        <p:nvCxnSpPr>
          <p:cNvPr id="68" name="直線單箭頭接點 67"/>
          <p:cNvCxnSpPr/>
          <p:nvPr/>
        </p:nvCxnSpPr>
        <p:spPr>
          <a:xfrm flipH="1">
            <a:off x="2632547" y="2841642"/>
            <a:ext cx="84924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文字方塊 2"/>
              <p:cNvSpPr txBox="1"/>
              <p:nvPr/>
            </p:nvSpPr>
            <p:spPr>
              <a:xfrm>
                <a:off x="532396" y="4310860"/>
                <a:ext cx="5423997" cy="830997"/>
              </a:xfrm>
              <a:prstGeom prst="rect">
                <a:avLst/>
              </a:prstGeom>
              <a:noFill/>
            </p:spPr>
            <p:txBody>
              <a:bodyPr wrap="square" rtlCol="0">
                <a:spAutoFit/>
              </a:bodyPr>
              <a:lstStyle/>
              <a:p>
                <a14:m>
                  <m:oMath xmlns:m="http://schemas.openxmlformats.org/officeDocument/2006/math">
                    <m:r>
                      <a:rPr lang="zh-TW" altLang="en-US" sz="2400" i="1">
                        <a:solidFill>
                          <a:srgbClr val="FF0000"/>
                        </a:solidFill>
                        <a:latin typeface="Cambria Math" panose="02040503050406030204" pitchFamily="18" charset="0"/>
                      </a:rPr>
                      <m:t>𝜎</m:t>
                    </m:r>
                    <m:r>
                      <a:rPr lang="en-US" altLang="zh-TW" sz="2400" i="1">
                        <a:solidFill>
                          <a:srgbClr val="FF0000"/>
                        </a:solidFill>
                        <a:latin typeface="Cambria Math" panose="02040503050406030204" pitchFamily="18" charset="0"/>
                      </a:rPr>
                      <m:t>′</m:t>
                    </m:r>
                    <m:d>
                      <m:dPr>
                        <m:ctrlPr>
                          <a:rPr lang="en-US" altLang="zh-TW" sz="2400" i="1">
                            <a:solidFill>
                              <a:srgbClr val="FF0000"/>
                            </a:solidFill>
                            <a:latin typeface="Cambria Math" panose="02040503050406030204" pitchFamily="18" charset="0"/>
                          </a:rPr>
                        </m:ctrlPr>
                      </m:dPr>
                      <m:e>
                        <m:r>
                          <a:rPr lang="en-US" altLang="zh-TW" sz="2400" i="1">
                            <a:solidFill>
                              <a:srgbClr val="FF0000"/>
                            </a:solidFill>
                            <a:latin typeface="Cambria Math" panose="02040503050406030204" pitchFamily="18" charset="0"/>
                          </a:rPr>
                          <m:t>𝑧</m:t>
                        </m:r>
                      </m:e>
                    </m:d>
                  </m:oMath>
                </a14:m>
                <a:r>
                  <a:rPr lang="zh-TW" altLang="en-US" sz="2400" dirty="0">
                    <a:solidFill>
                      <a:srgbClr val="FF0000"/>
                    </a:solidFill>
                  </a:rPr>
                  <a:t> </a:t>
                </a:r>
                <a:r>
                  <a:rPr lang="en-US" altLang="zh-TW" sz="2400" dirty="0"/>
                  <a:t>is a constant because z is </a:t>
                </a:r>
              </a:p>
              <a:p>
                <a:r>
                  <a:rPr lang="en-US" altLang="zh-TW" sz="2400" dirty="0"/>
                  <a:t>already determined in the forward pass.</a:t>
                </a:r>
                <a:endParaRPr lang="zh-TW" altLang="en-US" sz="2400" dirty="0"/>
              </a:p>
            </p:txBody>
          </p:sp>
        </mc:Choice>
        <mc:Fallback>
          <p:sp>
            <p:nvSpPr>
              <p:cNvPr id="3" name="文字方塊 2"/>
              <p:cNvSpPr txBox="1">
                <a:spLocks noRot="1" noChangeAspect="1" noMove="1" noResize="1" noEditPoints="1" noAdjustHandles="1" noChangeArrowheads="1" noChangeShapeType="1" noTextEdit="1"/>
              </p:cNvSpPr>
              <p:nvPr/>
            </p:nvSpPr>
            <p:spPr>
              <a:xfrm>
                <a:off x="532396" y="4310860"/>
                <a:ext cx="5423997" cy="830997"/>
              </a:xfrm>
              <a:prstGeom prst="rect">
                <a:avLst/>
              </a:prstGeom>
              <a:blipFill rotWithShape="1">
                <a:blip r:embed="rId11"/>
                <a:stretch>
                  <a:fillRect l="-1685" t="-5882" b="-16176"/>
                </a:stretch>
              </a:blipFill>
            </p:spPr>
            <p:txBody>
              <a:bodyPr/>
              <a:lstStyle/>
              <a:p>
                <a:r>
                  <a:rPr lang="zh-TW" altLang="en-US">
                    <a:noFill/>
                  </a:rPr>
                  <a:t> </a:t>
                </a:r>
                <a:endParaRPr lang="zh-TW" altLang="en-US">
                  <a:noFill/>
                </a:endParaRPr>
              </a:p>
            </p:txBody>
          </p:sp>
        </mc:Fallback>
      </mc:AlternateContent>
      <p:sp>
        <p:nvSpPr>
          <p:cNvPr id="5" name="灯片编号占位符 4"/>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線單箭頭接點 4"/>
          <p:cNvCxnSpPr/>
          <p:nvPr/>
        </p:nvCxnSpPr>
        <p:spPr>
          <a:xfrm flipV="1">
            <a:off x="664213" y="3176897"/>
            <a:ext cx="1686350" cy="15884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單箭頭接點 5"/>
          <p:cNvCxnSpPr/>
          <p:nvPr/>
        </p:nvCxnSpPr>
        <p:spPr>
          <a:xfrm flipV="1">
            <a:off x="664213" y="2923559"/>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 name="群組 6"/>
          <p:cNvGrpSpPr/>
          <p:nvPr/>
        </p:nvGrpSpPr>
        <p:grpSpPr>
          <a:xfrm>
            <a:off x="3636863" y="2557366"/>
            <a:ext cx="574158" cy="574158"/>
            <a:chOff x="5170781" y="1854574"/>
            <a:chExt cx="574158" cy="574158"/>
          </a:xfrm>
        </p:grpSpPr>
        <p:sp>
          <p:nvSpPr>
            <p:cNvPr id="8" name="橢圓 7"/>
            <p:cNvSpPr/>
            <p:nvPr/>
          </p:nvSpPr>
          <p:spPr>
            <a:xfrm>
              <a:off x="5170781" y="18545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9" name="手繪多邊形 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0" name="群組 9"/>
          <p:cNvGrpSpPr/>
          <p:nvPr/>
        </p:nvGrpSpPr>
        <p:grpSpPr>
          <a:xfrm>
            <a:off x="2314300" y="3176897"/>
            <a:ext cx="458287" cy="838405"/>
            <a:chOff x="10102194" y="1939763"/>
            <a:chExt cx="458287" cy="838405"/>
          </a:xfrm>
        </p:grpSpPr>
        <p:sp>
          <p:nvSpPr>
            <p:cNvPr id="11" name="矩形 10"/>
            <p:cNvSpPr/>
            <p:nvPr/>
          </p:nvSpPr>
          <p:spPr>
            <a:xfrm>
              <a:off x="10102194" y="2322963"/>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 name="直線單箭頭接點 11"/>
            <p:cNvCxnSpPr/>
            <p:nvPr/>
          </p:nvCxnSpPr>
          <p:spPr>
            <a:xfrm flipV="1">
              <a:off x="10329096" y="1939763"/>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0118802" y="2316503"/>
              <a:ext cx="441679" cy="461665"/>
            </a:xfrm>
            <a:prstGeom prst="rect">
              <a:avLst/>
            </a:prstGeom>
            <a:noFill/>
          </p:spPr>
          <p:txBody>
            <a:bodyPr wrap="square" rtlCol="0">
              <a:spAutoFit/>
            </a:bodyPr>
            <a:lstStyle/>
            <a:p>
              <a:pPr algn="ctr"/>
              <a:r>
                <a:rPr lang="en-US" altLang="zh-TW" sz="2400" dirty="0"/>
                <a:t>b</a:t>
              </a:r>
              <a:endParaRPr lang="zh-TW" altLang="en-US" sz="2400" dirty="0"/>
            </a:p>
          </p:txBody>
        </p:sp>
      </p:grpSp>
      <p:grpSp>
        <p:nvGrpSpPr>
          <p:cNvPr id="14" name="群組 13"/>
          <p:cNvGrpSpPr/>
          <p:nvPr/>
        </p:nvGrpSpPr>
        <p:grpSpPr>
          <a:xfrm>
            <a:off x="2273326" y="2703337"/>
            <a:ext cx="474993" cy="425277"/>
            <a:chOff x="3357891" y="3538413"/>
            <a:chExt cx="474993" cy="425277"/>
          </a:xfrm>
        </p:grpSpPr>
        <p:sp>
          <p:nvSpPr>
            <p:cNvPr id="15" name="矩形 14"/>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9260" name="方程式" r:id="rId1" imgW="3352800" imgH="3352800" progId="Equation.3">
                    <p:embed/>
                  </p:oleObj>
                </mc:Choice>
                <mc:Fallback>
                  <p:oleObj name="方程式" r:id="rId1"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17" name="直線單箭頭接點 16"/>
          <p:cNvCxnSpPr/>
          <p:nvPr/>
        </p:nvCxnSpPr>
        <p:spPr>
          <a:xfrm flipV="1">
            <a:off x="2748319" y="288109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字方塊 17"/>
              <p:cNvSpPr txBox="1"/>
              <p:nvPr/>
            </p:nvSpPr>
            <p:spPr>
              <a:xfrm>
                <a:off x="1175271" y="2429485"/>
                <a:ext cx="493212"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18" name="文字方塊 17"/>
              <p:cNvSpPr txBox="1">
                <a:spLocks noRot="1" noChangeAspect="1" noMove="1" noResize="1" noEditPoints="1" noAdjustHandles="1" noChangeArrowheads="1" noChangeShapeType="1" noTextEdit="1"/>
              </p:cNvSpPr>
              <p:nvPr/>
            </p:nvSpPr>
            <p:spPr>
              <a:xfrm>
                <a:off x="1175271" y="2429485"/>
                <a:ext cx="493212" cy="430887"/>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19" name="文字方塊 18"/>
              <p:cNvSpPr txBox="1"/>
              <p:nvPr/>
            </p:nvSpPr>
            <p:spPr>
              <a:xfrm>
                <a:off x="3090065" y="2373151"/>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m:oMathPara>
                </a14:m>
                <a:endParaRPr lang="zh-TW" altLang="en-US" sz="2800" dirty="0"/>
              </a:p>
            </p:txBody>
          </p:sp>
        </mc:Choice>
        <mc:Fallback>
          <p:sp>
            <p:nvSpPr>
              <p:cNvPr id="19" name="文字方塊 18"/>
              <p:cNvSpPr txBox="1">
                <a:spLocks noRot="1" noChangeAspect="1" noMove="1" noResize="1" noEditPoints="1" noAdjustHandles="1" noChangeArrowheads="1" noChangeShapeType="1" noTextEdit="1"/>
              </p:cNvSpPr>
              <p:nvPr/>
            </p:nvSpPr>
            <p:spPr>
              <a:xfrm>
                <a:off x="3090065" y="2373151"/>
                <a:ext cx="308161" cy="430887"/>
              </a:xfrm>
              <a:prstGeom prst="rect">
                <a:avLst/>
              </a:prstGeom>
              <a:blipFill rotWithShape="0">
                <a:blip r:embed="rId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2" name="文字方塊 21"/>
              <p:cNvSpPr txBox="1"/>
              <p:nvPr/>
            </p:nvSpPr>
            <p:spPr>
              <a:xfrm>
                <a:off x="1166999" y="3681569"/>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2" name="文字方塊 21"/>
              <p:cNvSpPr txBox="1">
                <a:spLocks noRot="1" noChangeAspect="1" noMove="1" noResize="1" noEditPoints="1" noAdjustHandles="1" noChangeArrowheads="1" noChangeShapeType="1" noTextEdit="1"/>
              </p:cNvSpPr>
              <p:nvPr/>
            </p:nvSpPr>
            <p:spPr>
              <a:xfrm>
                <a:off x="1166999" y="3681569"/>
                <a:ext cx="501484" cy="430887"/>
              </a:xfrm>
              <a:prstGeom prst="rect">
                <a:avLst/>
              </a:prstGeom>
              <a:blipFill rotWithShape="0">
                <a:blip r:embed="rId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3" name="文字方塊 22"/>
              <p:cNvSpPr txBox="1"/>
              <p:nvPr/>
            </p:nvSpPr>
            <p:spPr>
              <a:xfrm>
                <a:off x="203885" y="2639839"/>
                <a:ext cx="427874"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1</m:t>
                          </m:r>
                        </m:sub>
                      </m:sSub>
                    </m:oMath>
                  </m:oMathPara>
                </a14:m>
                <a:endParaRPr lang="zh-TW" altLang="en-US" sz="2800" dirty="0"/>
              </a:p>
            </p:txBody>
          </p:sp>
        </mc:Choice>
        <mc:Fallback>
          <p:sp>
            <p:nvSpPr>
              <p:cNvPr id="23" name="文字方塊 22"/>
              <p:cNvSpPr txBox="1">
                <a:spLocks noRot="1" noChangeAspect="1" noMove="1" noResize="1" noEditPoints="1" noAdjustHandles="1" noChangeArrowheads="1" noChangeShapeType="1" noTextEdit="1"/>
              </p:cNvSpPr>
              <p:nvPr/>
            </p:nvSpPr>
            <p:spPr>
              <a:xfrm>
                <a:off x="203885" y="2639839"/>
                <a:ext cx="427874" cy="430887"/>
              </a:xfrm>
              <a:prstGeom prst="rect">
                <a:avLst/>
              </a:prstGeom>
              <a:blipFill rotWithShape="0">
                <a:blip r:embed="rId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24" name="文字方塊 23"/>
              <p:cNvSpPr txBox="1"/>
              <p:nvPr/>
            </p:nvSpPr>
            <p:spPr>
              <a:xfrm>
                <a:off x="217523" y="4504200"/>
                <a:ext cx="436145" cy="430887"/>
              </a:xfrm>
              <a:prstGeom prst="rect">
                <a:avLst/>
              </a:prstGeom>
            </p:spPr>
            <p:style>
              <a:lnRef idx="1">
                <a:schemeClr val="accent4"/>
              </a:lnRef>
              <a:fillRef idx="2">
                <a:schemeClr val="accent4"/>
              </a:fillRef>
              <a:effectRef idx="1">
                <a:schemeClr val="accent4"/>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𝑥</m:t>
                          </m:r>
                        </m:e>
                        <m:sub>
                          <m:r>
                            <a:rPr lang="en-US" altLang="zh-TW" sz="2800" b="0" i="1" smtClean="0">
                              <a:latin typeface="Cambria Math" panose="02040503050406030204" pitchFamily="18" charset="0"/>
                              <a:ea typeface="Cambria Math" panose="02040503050406030204" pitchFamily="18" charset="0"/>
                            </a:rPr>
                            <m:t>2</m:t>
                          </m:r>
                        </m:sub>
                      </m:sSub>
                    </m:oMath>
                  </m:oMathPara>
                </a14:m>
                <a:endParaRPr lang="zh-TW" altLang="en-US" sz="2800" dirty="0"/>
              </a:p>
            </p:txBody>
          </p:sp>
        </mc:Choice>
        <mc:Fallback>
          <p:sp>
            <p:nvSpPr>
              <p:cNvPr id="24" name="文字方塊 23"/>
              <p:cNvSpPr txBox="1">
                <a:spLocks noRot="1" noChangeAspect="1" noMove="1" noResize="1" noEditPoints="1" noAdjustHandles="1" noChangeArrowheads="1" noChangeShapeType="1" noTextEdit="1"/>
              </p:cNvSpPr>
              <p:nvPr/>
            </p:nvSpPr>
            <p:spPr>
              <a:xfrm>
                <a:off x="217523" y="4504200"/>
                <a:ext cx="436145" cy="430887"/>
              </a:xfrm>
              <a:prstGeom prst="rect">
                <a:avLst/>
              </a:prstGeom>
              <a:blipFill rotWithShape="0">
                <a:blip r:embed="rId7"/>
                <a:stretch>
                  <a:fillRect/>
                </a:stretch>
              </a:blipFill>
            </p:spPr>
            <p:txBody>
              <a:bodyPr/>
              <a:lstStyle/>
              <a:p>
                <a:r>
                  <a:rPr lang="zh-TW" altLang="en-US">
                    <a:noFill/>
                  </a:rPr>
                  <a:t> </a:t>
                </a:r>
                <a:endParaRPr lang="zh-TW" altLang="en-US">
                  <a:noFill/>
                </a:endParaRPr>
              </a:p>
            </p:txBody>
          </p:sp>
        </mc:Fallback>
      </mc:AlternateContent>
      <p:cxnSp>
        <p:nvCxnSpPr>
          <p:cNvPr id="36" name="直線單箭頭接點 35"/>
          <p:cNvCxnSpPr/>
          <p:nvPr/>
        </p:nvCxnSpPr>
        <p:spPr>
          <a:xfrm flipV="1">
            <a:off x="5325857" y="2905651"/>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4251938" y="285420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5861051" y="2633986"/>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9261" name="方程式" r:id="rId8" imgW="3352800" imgH="3352800" progId="Equation.3">
                    <p:embed/>
                  </p:oleObj>
                </mc:Choice>
                <mc:Fallback>
                  <p:oleObj name="方程式" r:id="rId8"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6336044" y="2841642"/>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文字方塊 41"/>
              <p:cNvSpPr txBox="1"/>
              <p:nvPr/>
            </p:nvSpPr>
            <p:spPr>
              <a:xfrm>
                <a:off x="4922228" y="2376832"/>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3</m:t>
                          </m:r>
                        </m:sub>
                      </m:sSub>
                    </m:oMath>
                  </m:oMathPara>
                </a14:m>
                <a:endParaRPr lang="zh-TW" altLang="en-US" sz="2800" dirty="0"/>
              </a:p>
            </p:txBody>
          </p:sp>
        </mc:Choice>
        <mc:Fallback>
          <p:sp>
            <p:nvSpPr>
              <p:cNvPr id="42" name="文字方塊 41"/>
              <p:cNvSpPr txBox="1">
                <a:spLocks noRot="1" noChangeAspect="1" noMove="1" noResize="1" noEditPoints="1" noAdjustHandles="1" noChangeArrowheads="1" noChangeShapeType="1" noTextEdit="1"/>
              </p:cNvSpPr>
              <p:nvPr/>
            </p:nvSpPr>
            <p:spPr>
              <a:xfrm>
                <a:off x="4922228" y="2376832"/>
                <a:ext cx="501484" cy="430887"/>
              </a:xfrm>
              <a:prstGeom prst="rect">
                <a:avLst/>
              </a:prstGeom>
              <a:blipFill rotWithShape="0">
                <a:blip r:embed="rId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3" name="文字方塊 42"/>
              <p:cNvSpPr txBox="1"/>
              <p:nvPr/>
            </p:nvSpPr>
            <p:spPr>
              <a:xfrm>
                <a:off x="6601642" y="2322421"/>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6601642" y="2322421"/>
                <a:ext cx="308161" cy="430887"/>
              </a:xfrm>
              <a:prstGeom prst="rect">
                <a:avLst/>
              </a:prstGeom>
              <a:blipFill rotWithShape="0">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48" name="文字方塊 47"/>
              <p:cNvSpPr txBox="1"/>
              <p:nvPr/>
            </p:nvSpPr>
            <p:spPr>
              <a:xfrm>
                <a:off x="4288828" y="2318227"/>
                <a:ext cx="290912"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oMath>
                  </m:oMathPara>
                </a14:m>
                <a:endParaRPr lang="zh-TW" altLang="en-US" sz="2800" dirty="0"/>
              </a:p>
            </p:txBody>
          </p:sp>
        </mc:Choice>
        <mc:Fallback>
          <p:sp>
            <p:nvSpPr>
              <p:cNvPr id="48" name="文字方塊 47"/>
              <p:cNvSpPr txBox="1">
                <a:spLocks noRot="1" noChangeAspect="1" noMove="1" noResize="1" noEditPoints="1" noAdjustHandles="1" noChangeArrowheads="1" noChangeShapeType="1" noTextEdit="1"/>
              </p:cNvSpPr>
              <p:nvPr/>
            </p:nvSpPr>
            <p:spPr>
              <a:xfrm>
                <a:off x="4288828" y="2318227"/>
                <a:ext cx="290912" cy="430887"/>
              </a:xfrm>
              <a:prstGeom prst="rect">
                <a:avLst/>
              </a:prstGeom>
              <a:blipFill rotWithShape="0">
                <a:blip r:embed="rId11"/>
                <a:stretch>
                  <a:fillRect/>
                </a:stretch>
              </a:blipFill>
            </p:spPr>
            <p:txBody>
              <a:bodyPr/>
              <a:lstStyle/>
              <a:p>
                <a:r>
                  <a:rPr lang="zh-TW" altLang="en-US">
                    <a:noFill/>
                  </a:rPr>
                  <a:t> </a:t>
                </a:r>
                <a:endParaRPr lang="zh-TW" altLang="en-US">
                  <a:noFill/>
                </a:endParaRPr>
              </a:p>
            </p:txBody>
          </p:sp>
        </mc:Fallback>
      </mc:AlternateContent>
      <p:grpSp>
        <p:nvGrpSpPr>
          <p:cNvPr id="49" name="群組 48"/>
          <p:cNvGrpSpPr/>
          <p:nvPr/>
        </p:nvGrpSpPr>
        <p:grpSpPr>
          <a:xfrm>
            <a:off x="5841202" y="4451937"/>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9262" name="方程式" r:id="rId12" imgW="3352800" imgH="3352800" progId="Equation.3">
                    <p:embed/>
                  </p:oleObj>
                </mc:Choice>
                <mc:Fallback>
                  <p:oleObj name="方程式" r:id="rId12"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6348067" y="4691150"/>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6570261" y="4174060"/>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6570261" y="4174060"/>
                <a:ext cx="409609" cy="430887"/>
              </a:xfrm>
              <a:prstGeom prst="rect">
                <a:avLst/>
              </a:prstGeom>
              <a:blipFill rotWithShape="0">
                <a:blip r:embed="rId13"/>
                <a:stretch>
                  <a:fillRect l="-10294" t="-23944" r="-35294" b="-49296"/>
                </a:stretch>
              </a:blipFill>
            </p:spPr>
            <p:txBody>
              <a:bodyPr/>
              <a:lstStyle/>
              <a:p>
                <a:r>
                  <a:rPr lang="zh-TW" altLang="en-US">
                    <a:noFill/>
                  </a:rPr>
                  <a:t> </a:t>
                </a:r>
                <a:endParaRPr lang="zh-TW" altLang="en-US">
                  <a:noFill/>
                </a:endParaRPr>
              </a:p>
            </p:txBody>
          </p:sp>
        </mc:Fallback>
      </mc:AlternateContent>
      <p:cxnSp>
        <p:nvCxnSpPr>
          <p:cNvPr id="57" name="直線單箭頭接點 56"/>
          <p:cNvCxnSpPr/>
          <p:nvPr/>
        </p:nvCxnSpPr>
        <p:spPr>
          <a:xfrm>
            <a:off x="5252427" y="4674775"/>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8" name="直線單箭頭接點 57"/>
          <p:cNvCxnSpPr>
            <a:endCxn id="50" idx="1"/>
          </p:cNvCxnSpPr>
          <p:nvPr/>
        </p:nvCxnSpPr>
        <p:spPr>
          <a:xfrm>
            <a:off x="4264466" y="2885815"/>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7203393" y="4389504"/>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7185103" y="2541908"/>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4" name="文字方塊 43"/>
              <p:cNvSpPr txBox="1"/>
              <p:nvPr/>
            </p:nvSpPr>
            <p:spPr>
              <a:xfrm>
                <a:off x="4922228" y="3755678"/>
                <a:ext cx="490647"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4</m:t>
                          </m:r>
                        </m:sub>
                      </m:sSub>
                    </m:oMath>
                  </m:oMathPara>
                </a14:m>
                <a:endParaRPr lang="zh-TW" altLang="en-US" sz="2800" dirty="0"/>
              </a:p>
            </p:txBody>
          </p:sp>
        </mc:Choice>
        <mc:Fallback>
          <p:sp>
            <p:nvSpPr>
              <p:cNvPr id="44" name="文字方塊 43"/>
              <p:cNvSpPr txBox="1">
                <a:spLocks noRot="1" noChangeAspect="1" noMove="1" noResize="1" noEditPoints="1" noAdjustHandles="1" noChangeArrowheads="1" noChangeShapeType="1" noTextEdit="1"/>
              </p:cNvSpPr>
              <p:nvPr/>
            </p:nvSpPr>
            <p:spPr>
              <a:xfrm>
                <a:off x="4922228" y="3755678"/>
                <a:ext cx="490647" cy="430887"/>
              </a:xfrm>
              <a:prstGeom prst="rect">
                <a:avLst/>
              </a:prstGeom>
              <a:blipFill rotWithShape="0">
                <a:blip r:embed="rId14"/>
                <a:stretch>
                  <a:fillRect/>
                </a:stretch>
              </a:blipFill>
            </p:spPr>
            <p:txBody>
              <a:bodyPr/>
              <a:lstStyle/>
              <a:p>
                <a:r>
                  <a:rPr lang="zh-TW" altLang="en-US">
                    <a:noFill/>
                  </a:rPr>
                  <a:t> </a:t>
                </a:r>
                <a:endParaRPr lang="zh-TW" altLang="en-US">
                  <a:noFill/>
                </a:endParaRPr>
              </a:p>
            </p:txBody>
          </p:sp>
        </mc:Fallback>
      </mc:AlternateContent>
      <p:cxnSp>
        <p:nvCxnSpPr>
          <p:cNvPr id="66" name="直線單箭頭接點 65"/>
          <p:cNvCxnSpPr/>
          <p:nvPr/>
        </p:nvCxnSpPr>
        <p:spPr>
          <a:xfrm flipV="1">
            <a:off x="6104659" y="3073240"/>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7" name="文字方塊 76"/>
              <p:cNvSpPr txBox="1"/>
              <p:nvPr/>
            </p:nvSpPr>
            <p:spPr>
              <a:xfrm>
                <a:off x="3004265" y="3024633"/>
                <a:ext cx="461408"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smtClean="0">
                              <a:latin typeface="Cambria Math" panose="02040503050406030204" pitchFamily="18" charset="0"/>
                            </a:rPr>
                            <m:t>𝑧</m:t>
                          </m:r>
                        </m:den>
                      </m:f>
                    </m:oMath>
                  </m:oMathPara>
                </a14:m>
                <a:endParaRPr lang="zh-TW" altLang="en-US" sz="2800" dirty="0"/>
              </a:p>
            </p:txBody>
          </p:sp>
        </mc:Choice>
        <mc:Fallback>
          <p:sp>
            <p:nvSpPr>
              <p:cNvPr id="77" name="文字方塊 76"/>
              <p:cNvSpPr txBox="1">
                <a:spLocks noRot="1" noChangeAspect="1" noMove="1" noResize="1" noEditPoints="1" noAdjustHandles="1" noChangeArrowheads="1" noChangeShapeType="1" noTextEdit="1"/>
              </p:cNvSpPr>
              <p:nvPr/>
            </p:nvSpPr>
            <p:spPr>
              <a:xfrm>
                <a:off x="3004265" y="3024633"/>
                <a:ext cx="461408" cy="819263"/>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4" name="文字方塊 73"/>
              <p:cNvSpPr txBox="1"/>
              <p:nvPr/>
            </p:nvSpPr>
            <p:spPr>
              <a:xfrm>
                <a:off x="6481609" y="4765482"/>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4" name="文字方塊 73"/>
              <p:cNvSpPr txBox="1">
                <a:spLocks noRot="1" noChangeAspect="1" noMove="1" noResize="1" noEditPoints="1" noAdjustHandles="1" noChangeArrowheads="1" noChangeShapeType="1" noTextEdit="1"/>
              </p:cNvSpPr>
              <p:nvPr/>
            </p:nvSpPr>
            <p:spPr>
              <a:xfrm>
                <a:off x="6481609" y="4765482"/>
                <a:ext cx="641201" cy="819263"/>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75" name="文字方塊 74"/>
              <p:cNvSpPr txBox="1"/>
              <p:nvPr/>
            </p:nvSpPr>
            <p:spPr>
              <a:xfrm>
                <a:off x="6481609" y="2915975"/>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6481609" y="2915975"/>
                <a:ext cx="548227" cy="819263"/>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p:sp>
        <p:nvSpPr>
          <p:cNvPr id="8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Backward pass</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83" name="文字方塊 82"/>
              <p:cNvSpPr txBox="1"/>
              <p:nvPr/>
            </p:nvSpPr>
            <p:spPr>
              <a:xfrm>
                <a:off x="770543" y="1690689"/>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83" name="文字方塊 82"/>
              <p:cNvSpPr txBox="1">
                <a:spLocks noRot="1" noChangeAspect="1" noMove="1" noResize="1" noEditPoints="1" noAdjustHandles="1" noChangeArrowheads="1" noChangeShapeType="1" noTextEdit="1"/>
              </p:cNvSpPr>
              <p:nvPr/>
            </p:nvSpPr>
            <p:spPr>
              <a:xfrm>
                <a:off x="770543" y="1690689"/>
                <a:ext cx="7744807" cy="430887"/>
              </a:xfrm>
              <a:prstGeom prst="rect">
                <a:avLst/>
              </a:prstGeom>
              <a:blipFill rotWithShape="1">
                <a:blip r:embed="rId18"/>
                <a:stretch>
                  <a:fillRect l="-2754" t="-23944" b="-50704"/>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1" name="文字方塊 60"/>
              <p:cNvSpPr txBox="1"/>
              <p:nvPr/>
            </p:nvSpPr>
            <p:spPr>
              <a:xfrm>
                <a:off x="8224536" y="2525803"/>
                <a:ext cx="4301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dirty="0"/>
              </a:p>
            </p:txBody>
          </p:sp>
        </mc:Choice>
        <mc:Fallback>
          <p:sp>
            <p:nvSpPr>
              <p:cNvPr id="61" name="文字方塊 60"/>
              <p:cNvSpPr txBox="1">
                <a:spLocks noRot="1" noChangeAspect="1" noMove="1" noResize="1" noEditPoints="1" noAdjustHandles="1" noChangeArrowheads="1" noChangeShapeType="1" noTextEdit="1"/>
              </p:cNvSpPr>
              <p:nvPr/>
            </p:nvSpPr>
            <p:spPr>
              <a:xfrm>
                <a:off x="8224536" y="2525803"/>
                <a:ext cx="430118" cy="430887"/>
              </a:xfrm>
              <a:prstGeom prst="rect">
                <a:avLst/>
              </a:prstGeom>
              <a:blipFill rotWithShape="0">
                <a:blip r:embed="rId19"/>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4" name="文字方塊 63"/>
              <p:cNvSpPr txBox="1"/>
              <p:nvPr/>
            </p:nvSpPr>
            <p:spPr>
              <a:xfrm>
                <a:off x="8263575" y="4334460"/>
                <a:ext cx="4383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dirty="0"/>
              </a:p>
            </p:txBody>
          </p:sp>
        </mc:Choice>
        <mc:Fallback>
          <p:sp>
            <p:nvSpPr>
              <p:cNvPr id="64" name="文字方塊 63"/>
              <p:cNvSpPr txBox="1">
                <a:spLocks noRot="1" noChangeAspect="1" noMove="1" noResize="1" noEditPoints="1" noAdjustHandles="1" noChangeArrowheads="1" noChangeShapeType="1" noTextEdit="1"/>
              </p:cNvSpPr>
              <p:nvPr/>
            </p:nvSpPr>
            <p:spPr>
              <a:xfrm>
                <a:off x="8263575" y="4334460"/>
                <a:ext cx="438390" cy="430887"/>
              </a:xfrm>
              <a:prstGeom prst="rect">
                <a:avLst/>
              </a:prstGeom>
              <a:blipFill rotWithShape="0">
                <a:blip r:embed="rId20"/>
                <a:stretch>
                  <a:fillRect/>
                </a:stretch>
              </a:blipFill>
            </p:spPr>
            <p:txBody>
              <a:bodyPr/>
              <a:lstStyle/>
              <a:p>
                <a:r>
                  <a:rPr lang="zh-TW" altLang="en-US">
                    <a:noFill/>
                  </a:rPr>
                  <a:t> </a:t>
                </a:r>
                <a:endParaRPr lang="zh-TW" altLang="en-US">
                  <a:noFill/>
                </a:endParaRPr>
              </a:p>
            </p:txBody>
          </p:sp>
        </mc:Fallback>
      </mc:AlternateContent>
      <p:sp>
        <p:nvSpPr>
          <p:cNvPr id="2" name="文字方塊 1"/>
          <p:cNvSpPr txBox="1"/>
          <p:nvPr/>
        </p:nvSpPr>
        <p:spPr>
          <a:xfrm>
            <a:off x="177469" y="4946475"/>
            <a:ext cx="3746473" cy="523220"/>
          </a:xfrm>
          <a:prstGeom prst="rect">
            <a:avLst/>
          </a:prstGeom>
          <a:noFill/>
        </p:spPr>
        <p:txBody>
          <a:bodyPr wrap="square" rtlCol="0">
            <a:spAutoFit/>
          </a:bodyPr>
          <a:lstStyle/>
          <a:p>
            <a:r>
              <a:rPr lang="en-US" altLang="zh-TW" sz="2800" b="1" i="1" u="sng" dirty="0"/>
              <a:t>Case 1. Output Layer</a:t>
            </a:r>
            <a:endParaRPr lang="zh-TW" altLang="en-US" sz="2800" b="1" i="1" u="sng" dirty="0"/>
          </a:p>
        </p:txBody>
      </p:sp>
      <mc:AlternateContent xmlns:mc="http://schemas.openxmlformats.org/markup-compatibility/2006">
        <mc:Choice xmlns:a14="http://schemas.microsoft.com/office/drawing/2010/main" Requires="a14">
          <p:sp>
            <p:nvSpPr>
              <p:cNvPr id="65" name="文字方塊 64"/>
              <p:cNvSpPr txBox="1"/>
              <p:nvPr/>
            </p:nvSpPr>
            <p:spPr>
              <a:xfrm>
                <a:off x="1180851" y="5605949"/>
                <a:ext cx="2190984" cy="892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b="0" i="1" smtClean="0">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i="1">
                                  <a:latin typeface="Cambria Math" panose="02040503050406030204" pitchFamily="18" charset="0"/>
                                </a:rPr>
                                <m:t>1</m:t>
                              </m:r>
                            </m:sub>
                          </m:sSub>
                        </m:den>
                      </m:f>
                    </m:oMath>
                  </m:oMathPara>
                </a14:m>
                <a:endParaRPr lang="zh-TW" altLang="en-US" sz="2800" dirty="0"/>
              </a:p>
            </p:txBody>
          </p:sp>
        </mc:Choice>
        <mc:Fallback>
          <p:sp>
            <p:nvSpPr>
              <p:cNvPr id="65" name="文字方塊 64"/>
              <p:cNvSpPr txBox="1">
                <a:spLocks noRot="1" noChangeAspect="1" noMove="1" noResize="1" noEditPoints="1" noAdjustHandles="1" noChangeArrowheads="1" noChangeShapeType="1" noTextEdit="1"/>
              </p:cNvSpPr>
              <p:nvPr/>
            </p:nvSpPr>
            <p:spPr>
              <a:xfrm>
                <a:off x="1180851" y="5605949"/>
                <a:ext cx="2190984" cy="892873"/>
              </a:xfrm>
              <a:prstGeom prst="rect">
                <a:avLst/>
              </a:prstGeom>
              <a:blipFill rotWithShape="1">
                <a:blip r:embed="rId21"/>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7" name="文字方塊 66"/>
              <p:cNvSpPr txBox="1"/>
              <p:nvPr/>
            </p:nvSpPr>
            <p:spPr>
              <a:xfrm>
                <a:off x="3780248" y="5605949"/>
                <a:ext cx="2283959" cy="8928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r>
                        <a:rPr lang="en-US" altLang="zh-TW" sz="2800" b="0" i="1" smtClean="0">
                          <a:latin typeface="Cambria Math" panose="02040503050406030204" pitchFamily="18" charset="0"/>
                        </a:rPr>
                        <m:t>=</m:t>
                      </m:r>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2</m:t>
                              </m:r>
                            </m:sub>
                          </m:sSub>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f>
                        <m:fPr>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𝑦</m:t>
                              </m:r>
                            </m:e>
                            <m:sub>
                              <m:r>
                                <a:rPr lang="en-US" altLang="zh-TW" sz="2800" b="0" i="1" smtClean="0">
                                  <a:latin typeface="Cambria Math" panose="02040503050406030204" pitchFamily="18" charset="0"/>
                                </a:rPr>
                                <m:t>2</m:t>
                              </m:r>
                            </m:sub>
                          </m:sSub>
                        </m:den>
                      </m:f>
                    </m:oMath>
                  </m:oMathPara>
                </a14:m>
                <a:endParaRPr lang="zh-TW" altLang="en-US" sz="2800" dirty="0"/>
              </a:p>
            </p:txBody>
          </p:sp>
        </mc:Choice>
        <mc:Fallback>
          <p:sp>
            <p:nvSpPr>
              <p:cNvPr id="67" name="文字方塊 66"/>
              <p:cNvSpPr txBox="1">
                <a:spLocks noRot="1" noChangeAspect="1" noMove="1" noResize="1" noEditPoints="1" noAdjustHandles="1" noChangeArrowheads="1" noChangeShapeType="1" noTextEdit="1"/>
              </p:cNvSpPr>
              <p:nvPr/>
            </p:nvSpPr>
            <p:spPr>
              <a:xfrm>
                <a:off x="3780248" y="5605949"/>
                <a:ext cx="2283959" cy="892873"/>
              </a:xfrm>
              <a:prstGeom prst="rect">
                <a:avLst/>
              </a:prstGeom>
              <a:blipFill rotWithShape="1">
                <a:blip r:embed="rId22"/>
                <a:stretch>
                  <a:fillRect/>
                </a:stretch>
              </a:blipFill>
            </p:spPr>
            <p:txBody>
              <a:bodyPr/>
              <a:lstStyle/>
              <a:p>
                <a:r>
                  <a:rPr lang="zh-TW" altLang="en-US">
                    <a:noFill/>
                  </a:rPr>
                  <a:t> </a:t>
                </a:r>
                <a:endParaRPr lang="zh-TW" altLang="en-US">
                  <a:noFill/>
                </a:endParaRPr>
              </a:p>
            </p:txBody>
          </p:sp>
        </mc:Fallback>
      </mc:AlternateContent>
      <p:sp>
        <p:nvSpPr>
          <p:cNvPr id="3" name="文字方塊 2"/>
          <p:cNvSpPr txBox="1"/>
          <p:nvPr/>
        </p:nvSpPr>
        <p:spPr>
          <a:xfrm>
            <a:off x="6518921" y="5836383"/>
            <a:ext cx="1021829" cy="4616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ltLang="zh-TW" sz="2400" dirty="0"/>
              <a:t>Done!</a:t>
            </a:r>
            <a:endParaRPr lang="zh-TW" altLang="en-US" sz="2400" dirty="0"/>
          </a:p>
        </p:txBody>
      </p:sp>
      <p:sp>
        <p:nvSpPr>
          <p:cNvPr id="4" name="灯片编号占位符 3"/>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5" grpId="0" bldLvl="0" animBg="1"/>
      <p:bldP spid="67" grpId="0" bldLvl="0" animBg="1"/>
      <p:bldP spid="3" grpId="0" bldLvl="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474238" y="3870715"/>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1009432" y="3599050"/>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270" name="方程式" r:id="rId1" imgW="3352800" imgH="3352800" progId="Equation.3">
                    <p:embed/>
                  </p:oleObj>
                </mc:Choice>
                <mc:Fallback>
                  <p:oleObj name="方程式" r:id="rId1"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1484425" y="3806706"/>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字方塊 42"/>
              <p:cNvSpPr txBox="1"/>
              <p:nvPr/>
            </p:nvSpPr>
            <p:spPr>
              <a:xfrm>
                <a:off x="1750023" y="3287485"/>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1750023" y="3287485"/>
                <a:ext cx="308161" cy="430887"/>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p:grpSp>
        <p:nvGrpSpPr>
          <p:cNvPr id="49" name="群組 48"/>
          <p:cNvGrpSpPr/>
          <p:nvPr/>
        </p:nvGrpSpPr>
        <p:grpSpPr>
          <a:xfrm>
            <a:off x="989583" y="5417001"/>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0271" name="方程式" r:id="rId4" imgW="3352800" imgH="3352800" progId="Equation.3">
                    <p:embed/>
                  </p:oleObj>
                </mc:Choice>
                <mc:Fallback>
                  <p:oleObj name="方程式" r:id="rId4"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1496448" y="5656214"/>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1718642" y="5139124"/>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1718642" y="5139124"/>
                <a:ext cx="409609" cy="430887"/>
              </a:xfrm>
              <a:prstGeom prst="rect">
                <a:avLst/>
              </a:prstGeom>
              <a:blipFill rotWithShape="0">
                <a:blip r:embed="rId5"/>
                <a:stretch>
                  <a:fillRect l="-10294" t="-23611" r="-35294" b="-48611"/>
                </a:stretch>
              </a:blipFill>
            </p:spPr>
            <p:txBody>
              <a:bodyPr/>
              <a:lstStyle/>
              <a:p>
                <a:r>
                  <a:rPr lang="zh-TW" altLang="en-US">
                    <a:noFill/>
                  </a:rPr>
                  <a:t> </a:t>
                </a:r>
                <a:endParaRPr lang="zh-TW" altLang="en-US">
                  <a:noFill/>
                </a:endParaRPr>
              </a:p>
            </p:txBody>
          </p:sp>
        </mc:Fallback>
      </mc:AlternateContent>
      <p:cxnSp>
        <p:nvCxnSpPr>
          <p:cNvPr id="57" name="直線單箭頭接點 56"/>
          <p:cNvCxnSpPr/>
          <p:nvPr/>
        </p:nvCxnSpPr>
        <p:spPr>
          <a:xfrm>
            <a:off x="400808" y="5639839"/>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2351774" y="5354568"/>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群組 62"/>
          <p:cNvGrpSpPr/>
          <p:nvPr/>
        </p:nvGrpSpPr>
        <p:grpSpPr>
          <a:xfrm>
            <a:off x="2333484" y="3506972"/>
            <a:ext cx="1007119" cy="574158"/>
            <a:chOff x="7204153" y="2522858"/>
            <a:chExt cx="1007119" cy="574158"/>
          </a:xfrm>
        </p:grpSpPr>
        <p:grpSp>
          <p:nvGrpSpPr>
            <p:cNvPr id="45" name="群組 44"/>
            <p:cNvGrpSpPr/>
            <p:nvPr/>
          </p:nvGrpSpPr>
          <p:grpSpPr>
            <a:xfrm>
              <a:off x="7204153" y="2522858"/>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0" name="直線單箭頭接點 59"/>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6" name="直線單箭頭接點 65"/>
          <p:cNvCxnSpPr/>
          <p:nvPr/>
        </p:nvCxnSpPr>
        <p:spPr>
          <a:xfrm flipV="1">
            <a:off x="1253040" y="4038304"/>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文字方塊 74"/>
              <p:cNvSpPr txBox="1"/>
              <p:nvPr/>
            </p:nvSpPr>
            <p:spPr>
              <a:xfrm>
                <a:off x="1629990" y="3881039"/>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1629990" y="3881039"/>
                <a:ext cx="548227" cy="819263"/>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sp>
        <p:nvSpPr>
          <p:cNvPr id="8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Backward pass</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83" name="文字方塊 82"/>
              <p:cNvSpPr txBox="1"/>
              <p:nvPr/>
            </p:nvSpPr>
            <p:spPr>
              <a:xfrm>
                <a:off x="770543" y="1690689"/>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83" name="文字方塊 82"/>
              <p:cNvSpPr txBox="1">
                <a:spLocks noRot="1" noChangeAspect="1" noMove="1" noResize="1" noEditPoints="1" noAdjustHandles="1" noChangeArrowheads="1" noChangeShapeType="1" noTextEdit="1"/>
              </p:cNvSpPr>
              <p:nvPr/>
            </p:nvSpPr>
            <p:spPr>
              <a:xfrm>
                <a:off x="770543" y="1690689"/>
                <a:ext cx="7744807" cy="430887"/>
              </a:xfrm>
              <a:prstGeom prst="rect">
                <a:avLst/>
              </a:prstGeom>
              <a:blipFill rotWithShape="1">
                <a:blip r:embed="rId7"/>
                <a:stretch>
                  <a:fillRect l="-2754" t="-23944" b="-50704"/>
                </a:stretch>
              </a:blipFill>
            </p:spPr>
            <p:txBody>
              <a:bodyPr/>
              <a:lstStyle/>
              <a:p>
                <a:r>
                  <a:rPr lang="zh-TW" altLang="en-US">
                    <a:noFill/>
                  </a:rPr>
                  <a:t> </a:t>
                </a:r>
                <a:endParaRPr lang="zh-TW" altLang="en-US">
                  <a:noFill/>
                </a:endParaRPr>
              </a:p>
            </p:txBody>
          </p:sp>
        </mc:Fallback>
      </mc:AlternateContent>
      <p:sp>
        <p:nvSpPr>
          <p:cNvPr id="2" name="文字方塊 1"/>
          <p:cNvSpPr txBox="1"/>
          <p:nvPr/>
        </p:nvSpPr>
        <p:spPr>
          <a:xfrm>
            <a:off x="210386" y="2337922"/>
            <a:ext cx="3980871" cy="523220"/>
          </a:xfrm>
          <a:prstGeom prst="rect">
            <a:avLst/>
          </a:prstGeom>
          <a:noFill/>
        </p:spPr>
        <p:txBody>
          <a:bodyPr wrap="square" rtlCol="0">
            <a:spAutoFit/>
          </a:bodyPr>
          <a:lstStyle/>
          <a:p>
            <a:r>
              <a:rPr lang="en-US" altLang="zh-TW" sz="2800" b="1" i="1" u="sng" dirty="0"/>
              <a:t>Case 2. Not Output Layer</a:t>
            </a:r>
            <a:endParaRPr lang="zh-TW" altLang="en-US" sz="2800" b="1" i="1" u="sng" dirty="0"/>
          </a:p>
        </p:txBody>
      </p:sp>
      <p:cxnSp>
        <p:nvCxnSpPr>
          <p:cNvPr id="68" name="直線單箭頭接點 67"/>
          <p:cNvCxnSpPr/>
          <p:nvPr/>
        </p:nvCxnSpPr>
        <p:spPr>
          <a:xfrm>
            <a:off x="439773" y="3806706"/>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449275" y="5176704"/>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07487" y="3438148"/>
            <a:ext cx="740228" cy="523220"/>
          </a:xfrm>
          <a:prstGeom prst="rect">
            <a:avLst/>
          </a:prstGeom>
          <a:noFill/>
        </p:spPr>
        <p:txBody>
          <a:bodyPr wrap="square" rtlCol="0">
            <a:spAutoFit/>
          </a:bodyPr>
          <a:lstStyle/>
          <a:p>
            <a:r>
              <a:rPr lang="en-US" altLang="zh-TW" sz="2800" dirty="0"/>
              <a:t>……</a:t>
            </a:r>
            <a:endParaRPr lang="zh-TW" altLang="en-US" sz="2800" dirty="0"/>
          </a:p>
        </p:txBody>
      </p:sp>
      <p:sp>
        <p:nvSpPr>
          <p:cNvPr id="70" name="文字方塊 69"/>
          <p:cNvSpPr txBox="1"/>
          <p:nvPr/>
        </p:nvSpPr>
        <p:spPr>
          <a:xfrm>
            <a:off x="3443016" y="5317912"/>
            <a:ext cx="740228" cy="523220"/>
          </a:xfrm>
          <a:prstGeom prst="rect">
            <a:avLst/>
          </a:prstGeom>
          <a:noFill/>
        </p:spPr>
        <p:txBody>
          <a:bodyPr wrap="square" rtlCol="0">
            <a:spAutoFit/>
          </a:bodyPr>
          <a:lstStyle/>
          <a:p>
            <a:r>
              <a:rPr lang="en-US" altLang="zh-TW" sz="2800" dirty="0"/>
              <a:t>……</a:t>
            </a:r>
            <a:endParaRPr lang="zh-TW" altLang="en-US" sz="2800" dirty="0"/>
          </a:p>
        </p:txBody>
      </p:sp>
      <mc:AlternateContent xmlns:mc="http://schemas.openxmlformats.org/markup-compatibility/2006">
        <mc:Choice xmlns:a14="http://schemas.microsoft.com/office/drawing/2010/main" Requires="a14">
          <p:sp>
            <p:nvSpPr>
              <p:cNvPr id="71" name="文字方塊 70"/>
              <p:cNvSpPr txBox="1"/>
              <p:nvPr/>
            </p:nvSpPr>
            <p:spPr>
              <a:xfrm>
                <a:off x="1629990" y="5738942"/>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1" name="文字方塊 70"/>
              <p:cNvSpPr txBox="1">
                <a:spLocks noRot="1" noChangeAspect="1" noMove="1" noResize="1" noEditPoints="1" noAdjustHandles="1" noChangeArrowheads="1" noChangeShapeType="1" noTextEdit="1"/>
              </p:cNvSpPr>
              <p:nvPr/>
            </p:nvSpPr>
            <p:spPr>
              <a:xfrm>
                <a:off x="1629990" y="5738942"/>
                <a:ext cx="641201" cy="819263"/>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474238" y="3870715"/>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1009432" y="3599050"/>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1322" name="方程式" r:id="rId1" imgW="3352800" imgH="3352800" progId="Equation.3">
                    <p:embed/>
                  </p:oleObj>
                </mc:Choice>
                <mc:Fallback>
                  <p:oleObj name="方程式" r:id="rId1"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1484425" y="3806706"/>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字方塊 42"/>
              <p:cNvSpPr txBox="1"/>
              <p:nvPr/>
            </p:nvSpPr>
            <p:spPr>
              <a:xfrm>
                <a:off x="1750023" y="3287485"/>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1750023" y="3287485"/>
                <a:ext cx="308161" cy="430887"/>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p:grpSp>
        <p:nvGrpSpPr>
          <p:cNvPr id="49" name="群組 48"/>
          <p:cNvGrpSpPr/>
          <p:nvPr/>
        </p:nvGrpSpPr>
        <p:grpSpPr>
          <a:xfrm>
            <a:off x="989583" y="5417001"/>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1323" name="方程式" r:id="rId4" imgW="3352800" imgH="3352800" progId="Equation.3">
                    <p:embed/>
                  </p:oleObj>
                </mc:Choice>
                <mc:Fallback>
                  <p:oleObj name="方程式" r:id="rId4"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1496448" y="5656214"/>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1718642" y="5139124"/>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1718642" y="5139124"/>
                <a:ext cx="409609" cy="430887"/>
              </a:xfrm>
              <a:prstGeom prst="rect">
                <a:avLst/>
              </a:prstGeom>
              <a:blipFill rotWithShape="0">
                <a:blip r:embed="rId5"/>
                <a:stretch>
                  <a:fillRect l="-10294" t="-23611" r="-35294" b="-48611"/>
                </a:stretch>
              </a:blipFill>
            </p:spPr>
            <p:txBody>
              <a:bodyPr/>
              <a:lstStyle/>
              <a:p>
                <a:r>
                  <a:rPr lang="zh-TW" altLang="en-US">
                    <a:noFill/>
                  </a:rPr>
                  <a:t> </a:t>
                </a:r>
                <a:endParaRPr lang="zh-TW" altLang="en-US">
                  <a:noFill/>
                </a:endParaRPr>
              </a:p>
            </p:txBody>
          </p:sp>
        </mc:Fallback>
      </mc:AlternateContent>
      <p:cxnSp>
        <p:nvCxnSpPr>
          <p:cNvPr id="57" name="直線單箭頭接點 56"/>
          <p:cNvCxnSpPr/>
          <p:nvPr/>
        </p:nvCxnSpPr>
        <p:spPr>
          <a:xfrm>
            <a:off x="400808" y="5639839"/>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2351774" y="5354568"/>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群組 44"/>
          <p:cNvGrpSpPr/>
          <p:nvPr/>
        </p:nvGrpSpPr>
        <p:grpSpPr>
          <a:xfrm>
            <a:off x="2333484" y="3506972"/>
            <a:ext cx="574158" cy="574158"/>
            <a:chOff x="5170781" y="1854574"/>
            <a:chExt cx="574158" cy="574158"/>
          </a:xfrm>
        </p:grpSpPr>
        <p:sp>
          <p:nvSpPr>
            <p:cNvPr id="46" name="橢圓 45"/>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7" name="手繪多邊形 46"/>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66" name="直線單箭頭接點 65"/>
          <p:cNvCxnSpPr/>
          <p:nvPr/>
        </p:nvCxnSpPr>
        <p:spPr>
          <a:xfrm flipV="1">
            <a:off x="1253040" y="4038304"/>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文字方塊 74"/>
              <p:cNvSpPr txBox="1"/>
              <p:nvPr/>
            </p:nvSpPr>
            <p:spPr>
              <a:xfrm>
                <a:off x="1629990" y="3881039"/>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1629990" y="3881039"/>
                <a:ext cx="548227" cy="819263"/>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sp>
        <p:nvSpPr>
          <p:cNvPr id="8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Backward pass</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83" name="文字方塊 82"/>
              <p:cNvSpPr txBox="1"/>
              <p:nvPr/>
            </p:nvSpPr>
            <p:spPr>
              <a:xfrm>
                <a:off x="770543" y="1690689"/>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83" name="文字方塊 82"/>
              <p:cNvSpPr txBox="1">
                <a:spLocks noRot="1" noChangeAspect="1" noMove="1" noResize="1" noEditPoints="1" noAdjustHandles="1" noChangeArrowheads="1" noChangeShapeType="1" noTextEdit="1"/>
              </p:cNvSpPr>
              <p:nvPr/>
            </p:nvSpPr>
            <p:spPr>
              <a:xfrm>
                <a:off x="770543" y="1690689"/>
                <a:ext cx="7744807" cy="430887"/>
              </a:xfrm>
              <a:prstGeom prst="rect">
                <a:avLst/>
              </a:prstGeom>
              <a:blipFill rotWithShape="1">
                <a:blip r:embed="rId7"/>
                <a:stretch>
                  <a:fillRect l="-2754" t="-23944" b="-50704"/>
                </a:stretch>
              </a:blipFill>
            </p:spPr>
            <p:txBody>
              <a:bodyPr/>
              <a:lstStyle/>
              <a:p>
                <a:r>
                  <a:rPr lang="zh-TW" altLang="en-US">
                    <a:noFill/>
                  </a:rPr>
                  <a:t> </a:t>
                </a:r>
                <a:endParaRPr lang="zh-TW" altLang="en-US">
                  <a:noFill/>
                </a:endParaRPr>
              </a:p>
            </p:txBody>
          </p:sp>
        </mc:Fallback>
      </mc:AlternateContent>
      <p:sp>
        <p:nvSpPr>
          <p:cNvPr id="2" name="文字方塊 1"/>
          <p:cNvSpPr txBox="1"/>
          <p:nvPr/>
        </p:nvSpPr>
        <p:spPr>
          <a:xfrm>
            <a:off x="210386" y="2337922"/>
            <a:ext cx="3980871" cy="523220"/>
          </a:xfrm>
          <a:prstGeom prst="rect">
            <a:avLst/>
          </a:prstGeom>
          <a:noFill/>
        </p:spPr>
        <p:txBody>
          <a:bodyPr wrap="square" rtlCol="0">
            <a:spAutoFit/>
          </a:bodyPr>
          <a:lstStyle/>
          <a:p>
            <a:r>
              <a:rPr lang="en-US" altLang="zh-TW" sz="2800" b="1" i="1" u="sng" dirty="0"/>
              <a:t>Case 2. Not Output Layer</a:t>
            </a:r>
            <a:endParaRPr lang="zh-TW" altLang="en-US" sz="2800" b="1" i="1" u="sng" dirty="0"/>
          </a:p>
        </p:txBody>
      </p:sp>
      <p:cxnSp>
        <p:nvCxnSpPr>
          <p:cNvPr id="68" name="直線單箭頭接點 67"/>
          <p:cNvCxnSpPr/>
          <p:nvPr/>
        </p:nvCxnSpPr>
        <p:spPr>
          <a:xfrm>
            <a:off x="439773" y="3806706"/>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449275" y="5176704"/>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70"/>
              <p:cNvSpPr txBox="1"/>
              <p:nvPr/>
            </p:nvSpPr>
            <p:spPr>
              <a:xfrm>
                <a:off x="1629990" y="5738942"/>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1" name="文字方塊 70"/>
              <p:cNvSpPr txBox="1">
                <a:spLocks noRot="1" noChangeAspect="1" noMove="1" noResize="1" noEditPoints="1" noAdjustHandles="1" noChangeArrowheads="1" noChangeShapeType="1" noTextEdit="1"/>
              </p:cNvSpPr>
              <p:nvPr/>
            </p:nvSpPr>
            <p:spPr>
              <a:xfrm>
                <a:off x="1629990" y="5738942"/>
                <a:ext cx="641201" cy="819263"/>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cxnSp>
        <p:nvCxnSpPr>
          <p:cNvPr id="34" name="直線單箭頭接點 33"/>
          <p:cNvCxnSpPr/>
          <p:nvPr/>
        </p:nvCxnSpPr>
        <p:spPr>
          <a:xfrm flipV="1">
            <a:off x="3987323" y="3880914"/>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2913404" y="3829471"/>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p:cNvGrpSpPr/>
          <p:nvPr/>
        </p:nvGrpSpPr>
        <p:grpSpPr>
          <a:xfrm>
            <a:off x="4522517" y="3609249"/>
            <a:ext cx="474993" cy="425277"/>
            <a:chOff x="3357891" y="3538413"/>
            <a:chExt cx="474993" cy="425277"/>
          </a:xfrm>
        </p:grpSpPr>
        <p:sp>
          <p:nvSpPr>
            <p:cNvPr id="42" name="矩形 4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4"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1324" name="方程式" r:id="rId9" imgW="3352800" imgH="3352800" progId="Equation.3">
                    <p:embed/>
                  </p:oleObj>
                </mc:Choice>
                <mc:Fallback>
                  <p:oleObj name="方程式" r:id="rId9"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8" name="直線單箭頭接點 47"/>
          <p:cNvCxnSpPr/>
          <p:nvPr/>
        </p:nvCxnSpPr>
        <p:spPr>
          <a:xfrm flipV="1">
            <a:off x="4997510" y="3816905"/>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文字方塊 57"/>
              <p:cNvSpPr txBox="1"/>
              <p:nvPr/>
            </p:nvSpPr>
            <p:spPr>
              <a:xfrm>
                <a:off x="3583694" y="3352095"/>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5</m:t>
                          </m:r>
                        </m:sub>
                      </m:sSub>
                    </m:oMath>
                  </m:oMathPara>
                </a14:m>
                <a:endParaRPr lang="zh-TW" altLang="en-US" sz="2800" dirty="0"/>
              </a:p>
            </p:txBody>
          </p:sp>
        </mc:Choice>
        <mc:Fallback>
          <p:sp>
            <p:nvSpPr>
              <p:cNvPr id="58" name="文字方塊 57"/>
              <p:cNvSpPr txBox="1">
                <a:spLocks noRot="1" noChangeAspect="1" noMove="1" noResize="1" noEditPoints="1" noAdjustHandles="1" noChangeArrowheads="1" noChangeShapeType="1" noTextEdit="1"/>
              </p:cNvSpPr>
              <p:nvPr/>
            </p:nvSpPr>
            <p:spPr>
              <a:xfrm>
                <a:off x="3583694" y="3352095"/>
                <a:ext cx="501484" cy="430887"/>
              </a:xfrm>
              <a:prstGeom prst="rect">
                <a:avLst/>
              </a:prstGeom>
              <a:blipFill rotWithShape="0">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1" name="文字方塊 60"/>
              <p:cNvSpPr txBox="1"/>
              <p:nvPr/>
            </p:nvSpPr>
            <p:spPr>
              <a:xfrm>
                <a:off x="5263108" y="3297684"/>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𝑧</m:t>
                          </m:r>
                        </m:e>
                        <m:sub>
                          <m:r>
                            <a:rPr lang="en-US" altLang="zh-TW" sz="2800" b="0" i="1" smtClean="0">
                              <a:latin typeface="Cambria Math" panose="02040503050406030204" pitchFamily="18" charset="0"/>
                              <a:ea typeface="Cambria Math" panose="02040503050406030204" pitchFamily="18" charset="0"/>
                            </a:rPr>
                            <m:t>𝑎</m:t>
                          </m:r>
                        </m:sub>
                      </m:sSub>
                    </m:oMath>
                  </m:oMathPara>
                </a14:m>
                <a:endParaRPr lang="zh-TW" altLang="en-US" sz="2800" dirty="0"/>
              </a:p>
            </p:txBody>
          </p:sp>
        </mc:Choice>
        <mc:Fallback>
          <p:sp>
            <p:nvSpPr>
              <p:cNvPr id="61" name="文字方塊 60"/>
              <p:cNvSpPr txBox="1">
                <a:spLocks noRot="1" noChangeAspect="1" noMove="1" noResize="1" noEditPoints="1" noAdjustHandles="1" noChangeArrowheads="1" noChangeShapeType="1" noTextEdit="1"/>
              </p:cNvSpPr>
              <p:nvPr/>
            </p:nvSpPr>
            <p:spPr>
              <a:xfrm>
                <a:off x="5263108" y="3297684"/>
                <a:ext cx="308161" cy="430887"/>
              </a:xfrm>
              <a:prstGeom prst="rect">
                <a:avLst/>
              </a:prstGeom>
              <a:blipFill rotWithShape="0">
                <a:blip r:embed="rId11"/>
                <a:stretch>
                  <a:fillRect r="-192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4" name="文字方塊 63"/>
              <p:cNvSpPr txBox="1"/>
              <p:nvPr/>
            </p:nvSpPr>
            <p:spPr>
              <a:xfrm>
                <a:off x="2950294" y="3293490"/>
                <a:ext cx="375103"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64" name="文字方塊 63"/>
              <p:cNvSpPr txBox="1">
                <a:spLocks noRot="1" noChangeAspect="1" noMove="1" noResize="1" noEditPoints="1" noAdjustHandles="1" noChangeArrowheads="1" noChangeShapeType="1" noTextEdit="1"/>
              </p:cNvSpPr>
              <p:nvPr/>
            </p:nvSpPr>
            <p:spPr>
              <a:xfrm>
                <a:off x="2950294" y="3293490"/>
                <a:ext cx="375103" cy="430887"/>
              </a:xfrm>
              <a:prstGeom prst="rect">
                <a:avLst/>
              </a:prstGeom>
              <a:blipFill rotWithShape="0">
                <a:blip r:embed="rId12"/>
                <a:stretch>
                  <a:fillRect/>
                </a:stretch>
              </a:blipFill>
            </p:spPr>
            <p:txBody>
              <a:bodyPr/>
              <a:lstStyle/>
              <a:p>
                <a:r>
                  <a:rPr lang="zh-TW" altLang="en-US">
                    <a:noFill/>
                  </a:rPr>
                  <a:t> </a:t>
                </a:r>
                <a:endParaRPr lang="zh-TW" altLang="en-US">
                  <a:noFill/>
                </a:endParaRPr>
              </a:p>
            </p:txBody>
          </p:sp>
        </mc:Fallback>
      </mc:AlternateContent>
      <p:grpSp>
        <p:nvGrpSpPr>
          <p:cNvPr id="65" name="群組 64"/>
          <p:cNvGrpSpPr/>
          <p:nvPr/>
        </p:nvGrpSpPr>
        <p:grpSpPr>
          <a:xfrm>
            <a:off x="4502668" y="5427200"/>
            <a:ext cx="474993" cy="425277"/>
            <a:chOff x="3357891" y="3538413"/>
            <a:chExt cx="474993" cy="425277"/>
          </a:xfrm>
        </p:grpSpPr>
        <p:sp>
          <p:nvSpPr>
            <p:cNvPr id="67" name="矩形 66"/>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72"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1325" name="方程式" r:id="rId13" imgW="3352800" imgH="3352800" progId="Equation.3">
                    <p:embed/>
                  </p:oleObj>
                </mc:Choice>
                <mc:Fallback>
                  <p:oleObj name="方程式" r:id="rId13"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73" name="直線單箭頭接點 72"/>
          <p:cNvCxnSpPr/>
          <p:nvPr/>
        </p:nvCxnSpPr>
        <p:spPr>
          <a:xfrm flipV="1">
            <a:off x="5009533" y="566641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913893" y="5650038"/>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7" idx="1"/>
          </p:cNvCxnSpPr>
          <p:nvPr/>
        </p:nvCxnSpPr>
        <p:spPr>
          <a:xfrm>
            <a:off x="2925932" y="3861078"/>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p:cNvGrpSpPr/>
          <p:nvPr/>
        </p:nvGrpSpPr>
        <p:grpSpPr>
          <a:xfrm>
            <a:off x="5864859" y="5364767"/>
            <a:ext cx="1005547" cy="574158"/>
            <a:chOff x="7251018" y="4360929"/>
            <a:chExt cx="1005547" cy="574158"/>
          </a:xfrm>
        </p:grpSpPr>
        <p:grpSp>
          <p:nvGrpSpPr>
            <p:cNvPr id="79" name="群組 78"/>
            <p:cNvGrpSpPr/>
            <p:nvPr/>
          </p:nvGrpSpPr>
          <p:grpSpPr>
            <a:xfrm>
              <a:off x="7251018" y="4360929"/>
              <a:ext cx="574158" cy="574158"/>
              <a:chOff x="5170781" y="1854574"/>
              <a:chExt cx="574158" cy="574158"/>
            </a:xfrm>
          </p:grpSpPr>
          <p:sp>
            <p:nvSpPr>
              <p:cNvPr id="81" name="橢圓 80"/>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手繪多邊形 83"/>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0" name="直線單箭頭接點 79"/>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5846569" y="3517171"/>
            <a:ext cx="1007119" cy="574158"/>
            <a:chOff x="7204153" y="2522858"/>
            <a:chExt cx="1007119" cy="574158"/>
          </a:xfrm>
        </p:grpSpPr>
        <p:grpSp>
          <p:nvGrpSpPr>
            <p:cNvPr id="86" name="群組 85"/>
            <p:cNvGrpSpPr/>
            <p:nvPr/>
          </p:nvGrpSpPr>
          <p:grpSpPr>
            <a:xfrm>
              <a:off x="7204153" y="2522858"/>
              <a:ext cx="574158" cy="574158"/>
              <a:chOff x="5170781" y="1854574"/>
              <a:chExt cx="574158" cy="574158"/>
            </a:xfrm>
          </p:grpSpPr>
          <p:sp>
            <p:nvSpPr>
              <p:cNvPr id="88" name="橢圓 87"/>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手繪多邊形 8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7" name="直線單箭頭接點 86"/>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90" name="文字方塊 89"/>
              <p:cNvSpPr txBox="1"/>
              <p:nvPr/>
            </p:nvSpPr>
            <p:spPr>
              <a:xfrm>
                <a:off x="3583694" y="4730941"/>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6</m:t>
                          </m:r>
                        </m:sub>
                      </m:sSub>
                    </m:oMath>
                  </m:oMathPara>
                </a14:m>
                <a:endParaRPr lang="zh-TW" altLang="en-US" sz="2800" dirty="0"/>
              </a:p>
            </p:txBody>
          </p:sp>
        </mc:Choice>
        <mc:Fallback>
          <p:sp>
            <p:nvSpPr>
              <p:cNvPr id="90" name="文字方塊 89"/>
              <p:cNvSpPr txBox="1">
                <a:spLocks noRot="1" noChangeAspect="1" noMove="1" noResize="1" noEditPoints="1" noAdjustHandles="1" noChangeArrowheads="1" noChangeShapeType="1" noTextEdit="1"/>
              </p:cNvSpPr>
              <p:nvPr/>
            </p:nvSpPr>
            <p:spPr>
              <a:xfrm>
                <a:off x="3583694" y="4730941"/>
                <a:ext cx="501484" cy="430887"/>
              </a:xfrm>
              <a:prstGeom prst="rect">
                <a:avLst/>
              </a:prstGeom>
              <a:blipFill rotWithShape="0">
                <a:blip r:embed="rId14"/>
                <a:stretch>
                  <a:fillRect/>
                </a:stretch>
              </a:blipFill>
            </p:spPr>
            <p:txBody>
              <a:bodyPr/>
              <a:lstStyle/>
              <a:p>
                <a:r>
                  <a:rPr lang="zh-TW" altLang="en-US">
                    <a:noFill/>
                  </a:rPr>
                  <a:t> </a:t>
                </a:r>
                <a:endParaRPr lang="zh-TW" altLang="en-US">
                  <a:noFill/>
                </a:endParaRPr>
              </a:p>
            </p:txBody>
          </p:sp>
        </mc:Fallback>
      </mc:AlternateContent>
      <p:cxnSp>
        <p:nvCxnSpPr>
          <p:cNvPr id="91" name="直線單箭頭接點 90"/>
          <p:cNvCxnSpPr/>
          <p:nvPr/>
        </p:nvCxnSpPr>
        <p:spPr>
          <a:xfrm flipV="1">
            <a:off x="4766125" y="4048503"/>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文字方塊 92"/>
              <p:cNvSpPr txBox="1"/>
              <p:nvPr/>
            </p:nvSpPr>
            <p:spPr>
              <a:xfrm>
                <a:off x="5143075" y="3891238"/>
                <a:ext cx="640368"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i="1">
                                  <a:latin typeface="Cambria Math" panose="02040503050406030204" pitchFamily="18" charset="0"/>
                                  <a:ea typeface="Cambria Math" panose="02040503050406030204" pitchFamily="18" charset="0"/>
                                </a:rPr>
                                <m:t>𝑎</m:t>
                              </m:r>
                            </m:sub>
                          </m:sSub>
                        </m:den>
                      </m:f>
                    </m:oMath>
                  </m:oMathPara>
                </a14:m>
                <a:endParaRPr lang="zh-TW" altLang="en-US" sz="2800" dirty="0"/>
              </a:p>
            </p:txBody>
          </p:sp>
        </mc:Choice>
        <mc:Fallback>
          <p:sp>
            <p:nvSpPr>
              <p:cNvPr id="93" name="文字方塊 92"/>
              <p:cNvSpPr txBox="1">
                <a:spLocks noRot="1" noChangeAspect="1" noMove="1" noResize="1" noEditPoints="1" noAdjustHandles="1" noChangeArrowheads="1" noChangeShapeType="1" noTextEdit="1"/>
              </p:cNvSpPr>
              <p:nvPr/>
            </p:nvSpPr>
            <p:spPr>
              <a:xfrm>
                <a:off x="5143075" y="3891238"/>
                <a:ext cx="640368" cy="892039"/>
              </a:xfrm>
              <a:prstGeom prst="rect">
                <a:avLst/>
              </a:prstGeom>
              <a:blipFill rotWithShape="1">
                <a:blip r:embed="rId1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4" name="文字方塊 93"/>
              <p:cNvSpPr txBox="1"/>
              <p:nvPr/>
            </p:nvSpPr>
            <p:spPr>
              <a:xfrm>
                <a:off x="5293288" y="5136137"/>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𝑧</m:t>
                          </m:r>
                        </m:e>
                        <m:sub>
                          <m:r>
                            <a:rPr lang="en-US" altLang="zh-TW" sz="2800" b="0" i="1" smtClean="0">
                              <a:latin typeface="Cambria Math" panose="02040503050406030204" pitchFamily="18" charset="0"/>
                              <a:ea typeface="Cambria Math" panose="02040503050406030204" pitchFamily="18" charset="0"/>
                            </a:rPr>
                            <m:t>𝑏</m:t>
                          </m:r>
                        </m:sub>
                      </m:sSub>
                    </m:oMath>
                  </m:oMathPara>
                </a14:m>
                <a:endParaRPr lang="zh-TW" altLang="en-US" sz="2800" dirty="0"/>
              </a:p>
            </p:txBody>
          </p:sp>
        </mc:Choice>
        <mc:Fallback>
          <p:sp>
            <p:nvSpPr>
              <p:cNvPr id="94" name="文字方塊 93"/>
              <p:cNvSpPr txBox="1">
                <a:spLocks noRot="1" noChangeAspect="1" noMove="1" noResize="1" noEditPoints="1" noAdjustHandles="1" noChangeArrowheads="1" noChangeShapeType="1" noTextEdit="1"/>
              </p:cNvSpPr>
              <p:nvPr/>
            </p:nvSpPr>
            <p:spPr>
              <a:xfrm>
                <a:off x="5293288" y="5136137"/>
                <a:ext cx="308161" cy="430887"/>
              </a:xfrm>
              <a:prstGeom prst="rect">
                <a:avLst/>
              </a:prstGeom>
              <a:blipFill rotWithShape="0">
                <a:blip r:embed="rId16"/>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5" name="文字方塊 94"/>
              <p:cNvSpPr txBox="1"/>
              <p:nvPr/>
            </p:nvSpPr>
            <p:spPr>
              <a:xfrm>
                <a:off x="5143074" y="5775573"/>
                <a:ext cx="634596"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b="0" i="1" smtClean="0">
                                  <a:latin typeface="Cambria Math" panose="02040503050406030204" pitchFamily="18" charset="0"/>
                                  <a:ea typeface="Cambria Math" panose="02040503050406030204" pitchFamily="18" charset="0"/>
                                </a:rPr>
                                <m:t>𝑏</m:t>
                              </m:r>
                            </m:sub>
                          </m:sSub>
                        </m:den>
                      </m:f>
                    </m:oMath>
                  </m:oMathPara>
                </a14:m>
                <a:endParaRPr lang="zh-TW" altLang="en-US" sz="2800" dirty="0"/>
              </a:p>
            </p:txBody>
          </p:sp>
        </mc:Choice>
        <mc:Fallback>
          <p:sp>
            <p:nvSpPr>
              <p:cNvPr id="95" name="文字方塊 94"/>
              <p:cNvSpPr txBox="1">
                <a:spLocks noRot="1" noChangeAspect="1" noMove="1" noResize="1" noEditPoints="1" noAdjustHandles="1" noChangeArrowheads="1" noChangeShapeType="1" noTextEdit="1"/>
              </p:cNvSpPr>
              <p:nvPr/>
            </p:nvSpPr>
            <p:spPr>
              <a:xfrm>
                <a:off x="5143074" y="5775573"/>
                <a:ext cx="634596" cy="892039"/>
              </a:xfrm>
              <a:prstGeom prst="rect">
                <a:avLst/>
              </a:prstGeom>
              <a:blipFill rotWithShape="1">
                <a:blip r:embed="rId17"/>
                <a:stretch>
                  <a:fillRect/>
                </a:stretch>
              </a:blipFill>
            </p:spPr>
            <p:txBody>
              <a:bodyPr/>
              <a:lstStyle/>
              <a:p>
                <a:r>
                  <a:rPr lang="zh-TW" altLang="en-US">
                    <a:noFill/>
                  </a:rPr>
                  <a:t> </a:t>
                </a:r>
                <a:endParaRPr lang="zh-TW" altLang="en-US">
                  <a:noFill/>
                </a:endParaRPr>
              </a:p>
            </p:txBody>
          </p:sp>
        </mc:Fallback>
      </mc:AlternateContent>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ldLvl="0" animBg="1"/>
      <p:bldP spid="61" grpId="0" bldLvl="0" animBg="1"/>
      <p:bldP spid="64" grpId="0" bldLvl="0" animBg="1"/>
      <p:bldP spid="90" grpId="0" bldLvl="0" animBg="1"/>
      <p:bldP spid="93" grpId="0" bldLvl="0" animBg="1"/>
      <p:bldP spid="94" grpId="0" bldLvl="0" animBg="1"/>
      <p:bldP spid="95" grpId="0" bldLvl="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線單箭頭接點 35"/>
          <p:cNvCxnSpPr/>
          <p:nvPr/>
        </p:nvCxnSpPr>
        <p:spPr>
          <a:xfrm flipV="1">
            <a:off x="474238" y="3870715"/>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8" name="群組 37"/>
          <p:cNvGrpSpPr/>
          <p:nvPr/>
        </p:nvGrpSpPr>
        <p:grpSpPr>
          <a:xfrm>
            <a:off x="1009432" y="3599050"/>
            <a:ext cx="474993" cy="425277"/>
            <a:chOff x="3357891" y="3538413"/>
            <a:chExt cx="474993" cy="425277"/>
          </a:xfrm>
        </p:grpSpPr>
        <p:sp>
          <p:nvSpPr>
            <p:cNvPr id="39" name="矩形 38"/>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0"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2346" name="方程式" r:id="rId1" imgW="3352800" imgH="3352800" progId="Equation.3">
                    <p:embed/>
                  </p:oleObj>
                </mc:Choice>
                <mc:Fallback>
                  <p:oleObj name="方程式" r:id="rId1"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1" name="直線單箭頭接點 40"/>
          <p:cNvCxnSpPr/>
          <p:nvPr/>
        </p:nvCxnSpPr>
        <p:spPr>
          <a:xfrm flipV="1">
            <a:off x="1484425" y="3806706"/>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文字方塊 42"/>
              <p:cNvSpPr txBox="1"/>
              <p:nvPr/>
            </p:nvSpPr>
            <p:spPr>
              <a:xfrm>
                <a:off x="1750023" y="3287485"/>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43" name="文字方塊 42"/>
              <p:cNvSpPr txBox="1">
                <a:spLocks noRot="1" noChangeAspect="1" noMove="1" noResize="1" noEditPoints="1" noAdjustHandles="1" noChangeArrowheads="1" noChangeShapeType="1" noTextEdit="1"/>
              </p:cNvSpPr>
              <p:nvPr/>
            </p:nvSpPr>
            <p:spPr>
              <a:xfrm>
                <a:off x="1750023" y="3287485"/>
                <a:ext cx="308161" cy="430887"/>
              </a:xfrm>
              <a:prstGeom prst="rect">
                <a:avLst/>
              </a:prstGeom>
              <a:blipFill rotWithShape="0">
                <a:blip r:embed="rId3"/>
                <a:stretch>
                  <a:fillRect/>
                </a:stretch>
              </a:blipFill>
            </p:spPr>
            <p:txBody>
              <a:bodyPr/>
              <a:lstStyle/>
              <a:p>
                <a:r>
                  <a:rPr lang="zh-TW" altLang="en-US">
                    <a:noFill/>
                  </a:rPr>
                  <a:t> </a:t>
                </a:r>
                <a:endParaRPr lang="zh-TW" altLang="en-US">
                  <a:noFill/>
                </a:endParaRPr>
              </a:p>
            </p:txBody>
          </p:sp>
        </mc:Fallback>
      </mc:AlternateContent>
      <p:grpSp>
        <p:nvGrpSpPr>
          <p:cNvPr id="49" name="群組 48"/>
          <p:cNvGrpSpPr/>
          <p:nvPr/>
        </p:nvGrpSpPr>
        <p:grpSpPr>
          <a:xfrm>
            <a:off x="989583" y="5417001"/>
            <a:ext cx="474993" cy="425277"/>
            <a:chOff x="3357891" y="3538413"/>
            <a:chExt cx="474993" cy="425277"/>
          </a:xfrm>
        </p:grpSpPr>
        <p:sp>
          <p:nvSpPr>
            <p:cNvPr id="50" name="矩形 49"/>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51"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2347" name="方程式" r:id="rId4" imgW="3352800" imgH="3352800" progId="Equation.3">
                    <p:embed/>
                  </p:oleObj>
                </mc:Choice>
                <mc:Fallback>
                  <p:oleObj name="方程式" r:id="rId4"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52" name="直線單箭頭接點 51"/>
          <p:cNvCxnSpPr/>
          <p:nvPr/>
        </p:nvCxnSpPr>
        <p:spPr>
          <a:xfrm flipV="1">
            <a:off x="1496448" y="5656214"/>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3" name="文字方塊 52"/>
              <p:cNvSpPr txBox="1"/>
              <p:nvPr/>
            </p:nvSpPr>
            <p:spPr>
              <a:xfrm>
                <a:off x="1718642" y="5139124"/>
                <a:ext cx="409609"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14:m>
                  <m:oMath xmlns:m="http://schemas.openxmlformats.org/officeDocument/2006/math">
                    <m:r>
                      <a:rPr lang="en-US" altLang="zh-TW" sz="2800" i="1" smtClean="0">
                        <a:latin typeface="Cambria Math" panose="02040503050406030204" pitchFamily="18" charset="0"/>
                        <a:ea typeface="Cambria Math" panose="02040503050406030204" pitchFamily="18" charset="0"/>
                      </a:rPr>
                      <m:t>𝑧</m:t>
                    </m:r>
                  </m:oMath>
                </a14:m>
                <a:r>
                  <a:rPr lang="en-US" altLang="zh-TW" sz="2800" dirty="0"/>
                  <a:t>’’</a:t>
                </a:r>
                <a:endParaRPr lang="zh-TW" altLang="en-US" sz="2800" dirty="0"/>
              </a:p>
            </p:txBody>
          </p:sp>
        </mc:Choice>
        <mc:Fallback>
          <p:sp>
            <p:nvSpPr>
              <p:cNvPr id="53" name="文字方塊 52"/>
              <p:cNvSpPr txBox="1">
                <a:spLocks noRot="1" noChangeAspect="1" noMove="1" noResize="1" noEditPoints="1" noAdjustHandles="1" noChangeArrowheads="1" noChangeShapeType="1" noTextEdit="1"/>
              </p:cNvSpPr>
              <p:nvPr/>
            </p:nvSpPr>
            <p:spPr>
              <a:xfrm>
                <a:off x="1718642" y="5139124"/>
                <a:ext cx="409609" cy="430887"/>
              </a:xfrm>
              <a:prstGeom prst="rect">
                <a:avLst/>
              </a:prstGeom>
              <a:blipFill rotWithShape="0">
                <a:blip r:embed="rId5"/>
                <a:stretch>
                  <a:fillRect l="-10294" t="-23611" r="-35294" b="-48611"/>
                </a:stretch>
              </a:blipFill>
            </p:spPr>
            <p:txBody>
              <a:bodyPr/>
              <a:lstStyle/>
              <a:p>
                <a:r>
                  <a:rPr lang="zh-TW" altLang="en-US">
                    <a:noFill/>
                  </a:rPr>
                  <a:t> </a:t>
                </a:r>
                <a:endParaRPr lang="zh-TW" altLang="en-US">
                  <a:noFill/>
                </a:endParaRPr>
              </a:p>
            </p:txBody>
          </p:sp>
        </mc:Fallback>
      </mc:AlternateContent>
      <p:cxnSp>
        <p:nvCxnSpPr>
          <p:cNvPr id="57" name="直線單箭頭接點 56"/>
          <p:cNvCxnSpPr/>
          <p:nvPr/>
        </p:nvCxnSpPr>
        <p:spPr>
          <a:xfrm>
            <a:off x="400808" y="5639839"/>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2" name="群組 61"/>
          <p:cNvGrpSpPr/>
          <p:nvPr/>
        </p:nvGrpSpPr>
        <p:grpSpPr>
          <a:xfrm>
            <a:off x="2351774" y="5354568"/>
            <a:ext cx="1005547" cy="574158"/>
            <a:chOff x="7251018" y="4360929"/>
            <a:chExt cx="1005547" cy="574158"/>
          </a:xfrm>
        </p:grpSpPr>
        <p:grpSp>
          <p:nvGrpSpPr>
            <p:cNvPr id="54" name="群組 53"/>
            <p:cNvGrpSpPr/>
            <p:nvPr/>
          </p:nvGrpSpPr>
          <p:grpSpPr>
            <a:xfrm>
              <a:off x="7251018" y="4360929"/>
              <a:ext cx="574158" cy="574158"/>
              <a:chOff x="5170781" y="1854574"/>
              <a:chExt cx="574158" cy="574158"/>
            </a:xfrm>
          </p:grpSpPr>
          <p:sp>
            <p:nvSpPr>
              <p:cNvPr id="55" name="橢圓 54"/>
              <p:cNvSpPr/>
              <p:nvPr/>
            </p:nvSpPr>
            <p:spPr>
              <a:xfrm>
                <a:off x="5170781" y="18545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手繪多邊形 55"/>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59" name="直線單箭頭接點 58"/>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6" name="直線單箭頭接點 65"/>
          <p:cNvCxnSpPr/>
          <p:nvPr/>
        </p:nvCxnSpPr>
        <p:spPr>
          <a:xfrm flipV="1">
            <a:off x="1253040" y="4038304"/>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文字方塊 74"/>
              <p:cNvSpPr txBox="1"/>
              <p:nvPr/>
            </p:nvSpPr>
            <p:spPr>
              <a:xfrm>
                <a:off x="1629990" y="3881039"/>
                <a:ext cx="548227"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5" name="文字方塊 74"/>
              <p:cNvSpPr txBox="1">
                <a:spLocks noRot="1" noChangeAspect="1" noMove="1" noResize="1" noEditPoints="1" noAdjustHandles="1" noChangeArrowheads="1" noChangeShapeType="1" noTextEdit="1"/>
              </p:cNvSpPr>
              <p:nvPr/>
            </p:nvSpPr>
            <p:spPr>
              <a:xfrm>
                <a:off x="1629990" y="3881039"/>
                <a:ext cx="548227" cy="819263"/>
              </a:xfrm>
              <a:prstGeom prst="rect">
                <a:avLst/>
              </a:prstGeom>
              <a:blipFill rotWithShape="1">
                <a:blip r:embed="rId6"/>
                <a:stretch>
                  <a:fillRect/>
                </a:stretch>
              </a:blipFill>
            </p:spPr>
            <p:txBody>
              <a:bodyPr/>
              <a:lstStyle/>
              <a:p>
                <a:r>
                  <a:rPr lang="zh-TW" altLang="en-US">
                    <a:noFill/>
                  </a:rPr>
                  <a:t> </a:t>
                </a:r>
                <a:endParaRPr lang="zh-TW" altLang="en-US">
                  <a:noFill/>
                </a:endParaRPr>
              </a:p>
            </p:txBody>
          </p:sp>
        </mc:Fallback>
      </mc:AlternateContent>
      <p:sp>
        <p:nvSpPr>
          <p:cNvPr id="82" name="標題 1"/>
          <p:cNvSpPr>
            <a:spLocks noGrp="1"/>
          </p:cNvSpPr>
          <p:nvPr>
            <p:ph type="title"/>
          </p:nvPr>
        </p:nvSpPr>
        <p:spPr/>
        <p:txBody>
          <a:bodyPr/>
          <a:lstStyle/>
          <a:p>
            <a:r>
              <a:rPr sz="3600" b="1" kern="0" spc="-5" dirty="0">
                <a:solidFill>
                  <a:srgbClr val="00294D"/>
                </a:solidFill>
                <a:latin typeface="Calibri" panose="020F0502020204030204"/>
                <a:cs typeface="Calibri" panose="020F0502020204030204"/>
              </a:rPr>
              <a:t>Backpropagation – Backward pass</a:t>
            </a:r>
            <a:endParaRPr sz="3600" b="1" kern="0" spc="-5" dirty="0">
              <a:solidFill>
                <a:srgbClr val="00294D"/>
              </a:solidFill>
              <a:latin typeface="Calibri" panose="020F0502020204030204"/>
              <a:cs typeface="Calibri" panose="020F0502020204030204"/>
            </a:endParaRPr>
          </a:p>
        </p:txBody>
      </p:sp>
      <mc:AlternateContent xmlns:mc="http://schemas.openxmlformats.org/markup-compatibility/2006">
        <mc:Choice xmlns:a14="http://schemas.microsoft.com/office/drawing/2010/main" Requires="a14">
          <p:sp>
            <p:nvSpPr>
              <p:cNvPr id="83" name="文字方塊 82"/>
              <p:cNvSpPr txBox="1"/>
              <p:nvPr/>
            </p:nvSpPr>
            <p:spPr>
              <a:xfrm>
                <a:off x="770543" y="1690689"/>
                <a:ext cx="7744807" cy="430887"/>
              </a:xfrm>
              <a:prstGeom prst="rect">
                <a:avLst/>
              </a:prstGeom>
              <a:noFill/>
            </p:spPr>
            <p:txBody>
              <a:bodyPr wrap="square" lIns="0" tIns="0" rIns="0" bIns="0" rtlCol="0">
                <a:spAutoFit/>
              </a:bodyPr>
              <a:lstStyle/>
              <a:p>
                <a:r>
                  <a:rPr lang="en-US" altLang="zh-TW" sz="2800" dirty="0"/>
                  <a:t>Compute </a:t>
                </a:r>
                <a14:m>
                  <m:oMath xmlns:m="http://schemas.openxmlformats.org/officeDocument/2006/math">
                    <m:f>
                      <m:fPr>
                        <m:type m:val="lin"/>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b="0" i="1" smtClean="0">
                            <a:latin typeface="Cambria Math" panose="02040503050406030204" pitchFamily="18" charset="0"/>
                          </a:rPr>
                          <m:t>𝑧</m:t>
                        </m:r>
                      </m:den>
                    </m:f>
                  </m:oMath>
                </a14:m>
                <a:r>
                  <a:rPr lang="en-US" altLang="zh-TW" sz="2800" dirty="0"/>
                  <a:t> for all activation function inputs z</a:t>
                </a:r>
                <a:endParaRPr lang="zh-TW" altLang="en-US" sz="2800" dirty="0"/>
              </a:p>
            </p:txBody>
          </p:sp>
        </mc:Choice>
        <mc:Fallback>
          <p:sp>
            <p:nvSpPr>
              <p:cNvPr id="83" name="文字方塊 82"/>
              <p:cNvSpPr txBox="1">
                <a:spLocks noRot="1" noChangeAspect="1" noMove="1" noResize="1" noEditPoints="1" noAdjustHandles="1" noChangeArrowheads="1" noChangeShapeType="1" noTextEdit="1"/>
              </p:cNvSpPr>
              <p:nvPr/>
            </p:nvSpPr>
            <p:spPr>
              <a:xfrm>
                <a:off x="770543" y="1690689"/>
                <a:ext cx="7744807" cy="430887"/>
              </a:xfrm>
              <a:prstGeom prst="rect">
                <a:avLst/>
              </a:prstGeom>
              <a:blipFill rotWithShape="1">
                <a:blip r:embed="rId7"/>
                <a:stretch>
                  <a:fillRect l="-2754" t="-23944" b="-50704"/>
                </a:stretch>
              </a:blipFill>
            </p:spPr>
            <p:txBody>
              <a:bodyPr/>
              <a:lstStyle/>
              <a:p>
                <a:r>
                  <a:rPr lang="zh-TW" altLang="en-US">
                    <a:noFill/>
                  </a:rPr>
                  <a:t> </a:t>
                </a:r>
                <a:endParaRPr lang="zh-TW" altLang="en-US">
                  <a:noFill/>
                </a:endParaRPr>
              </a:p>
            </p:txBody>
          </p:sp>
        </mc:Fallback>
      </mc:AlternateContent>
      <p:sp>
        <p:nvSpPr>
          <p:cNvPr id="2" name="文字方塊 1"/>
          <p:cNvSpPr txBox="1"/>
          <p:nvPr/>
        </p:nvSpPr>
        <p:spPr>
          <a:xfrm>
            <a:off x="210386" y="2337922"/>
            <a:ext cx="3980871" cy="523220"/>
          </a:xfrm>
          <a:prstGeom prst="rect">
            <a:avLst/>
          </a:prstGeom>
          <a:noFill/>
        </p:spPr>
        <p:txBody>
          <a:bodyPr wrap="square" rtlCol="0">
            <a:spAutoFit/>
          </a:bodyPr>
          <a:lstStyle/>
          <a:p>
            <a:r>
              <a:rPr lang="en-US" altLang="zh-TW" sz="2800" b="1" i="1" u="sng" dirty="0"/>
              <a:t>Case 2. Not Output Layer</a:t>
            </a:r>
            <a:endParaRPr lang="zh-TW" altLang="en-US" sz="2800" b="1" i="1" u="sng" dirty="0"/>
          </a:p>
        </p:txBody>
      </p:sp>
      <p:cxnSp>
        <p:nvCxnSpPr>
          <p:cNvPr id="68" name="直線單箭頭接點 67"/>
          <p:cNvCxnSpPr/>
          <p:nvPr/>
        </p:nvCxnSpPr>
        <p:spPr>
          <a:xfrm>
            <a:off x="439773" y="3806706"/>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449275" y="5176704"/>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文字方塊 70"/>
              <p:cNvSpPr txBox="1"/>
              <p:nvPr/>
            </p:nvSpPr>
            <p:spPr>
              <a:xfrm>
                <a:off x="1629990" y="5738942"/>
                <a:ext cx="641201" cy="8192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r>
                            <a:rPr lang="en-US" altLang="zh-TW" sz="2800" i="1">
                              <a:latin typeface="Cambria Math" panose="02040503050406030204" pitchFamily="18" charset="0"/>
                            </a:rPr>
                            <m:t>′′</m:t>
                          </m:r>
                        </m:den>
                      </m:f>
                    </m:oMath>
                  </m:oMathPara>
                </a14:m>
                <a:endParaRPr lang="zh-TW" altLang="en-US" sz="2800" dirty="0"/>
              </a:p>
            </p:txBody>
          </p:sp>
        </mc:Choice>
        <mc:Fallback>
          <p:sp>
            <p:nvSpPr>
              <p:cNvPr id="71" name="文字方塊 70"/>
              <p:cNvSpPr txBox="1">
                <a:spLocks noRot="1" noChangeAspect="1" noMove="1" noResize="1" noEditPoints="1" noAdjustHandles="1" noChangeArrowheads="1" noChangeShapeType="1" noTextEdit="1"/>
              </p:cNvSpPr>
              <p:nvPr/>
            </p:nvSpPr>
            <p:spPr>
              <a:xfrm>
                <a:off x="1629990" y="5738942"/>
                <a:ext cx="641201" cy="819263"/>
              </a:xfrm>
              <a:prstGeom prst="rect">
                <a:avLst/>
              </a:prstGeom>
              <a:blipFill rotWithShape="1">
                <a:blip r:embed="rId8"/>
                <a:stretch>
                  <a:fillRect/>
                </a:stretch>
              </a:blipFill>
            </p:spPr>
            <p:txBody>
              <a:bodyPr/>
              <a:lstStyle/>
              <a:p>
                <a:r>
                  <a:rPr lang="zh-TW" altLang="en-US">
                    <a:noFill/>
                  </a:rPr>
                  <a:t> </a:t>
                </a:r>
                <a:endParaRPr lang="zh-TW" altLang="en-US">
                  <a:noFill/>
                </a:endParaRPr>
              </a:p>
            </p:txBody>
          </p:sp>
        </mc:Fallback>
      </mc:AlternateContent>
      <p:cxnSp>
        <p:nvCxnSpPr>
          <p:cNvPr id="34" name="直線單箭頭接點 33"/>
          <p:cNvCxnSpPr/>
          <p:nvPr/>
        </p:nvCxnSpPr>
        <p:spPr>
          <a:xfrm flipV="1">
            <a:off x="3987323" y="3880914"/>
            <a:ext cx="496229" cy="393307"/>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2913404" y="3829471"/>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群組 36"/>
          <p:cNvGrpSpPr/>
          <p:nvPr/>
        </p:nvGrpSpPr>
        <p:grpSpPr>
          <a:xfrm>
            <a:off x="4522517" y="3609249"/>
            <a:ext cx="474993" cy="425277"/>
            <a:chOff x="3357891" y="3538413"/>
            <a:chExt cx="474993" cy="425277"/>
          </a:xfrm>
        </p:grpSpPr>
        <p:sp>
          <p:nvSpPr>
            <p:cNvPr id="42" name="矩形 41"/>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44"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2348" name="方程式" r:id="rId9" imgW="3352800" imgH="3352800" progId="Equation.3">
                    <p:embed/>
                  </p:oleObj>
                </mc:Choice>
                <mc:Fallback>
                  <p:oleObj name="方程式" r:id="rId9"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48" name="直線單箭頭接點 47"/>
          <p:cNvCxnSpPr/>
          <p:nvPr/>
        </p:nvCxnSpPr>
        <p:spPr>
          <a:xfrm flipV="1">
            <a:off x="4997510" y="3816905"/>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8" name="文字方塊 57"/>
              <p:cNvSpPr txBox="1"/>
              <p:nvPr/>
            </p:nvSpPr>
            <p:spPr>
              <a:xfrm>
                <a:off x="3583694" y="3352095"/>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5</m:t>
                          </m:r>
                        </m:sub>
                      </m:sSub>
                    </m:oMath>
                  </m:oMathPara>
                </a14:m>
                <a:endParaRPr lang="zh-TW" altLang="en-US" sz="2800" dirty="0"/>
              </a:p>
            </p:txBody>
          </p:sp>
        </mc:Choice>
        <mc:Fallback>
          <p:sp>
            <p:nvSpPr>
              <p:cNvPr id="58" name="文字方塊 57"/>
              <p:cNvSpPr txBox="1">
                <a:spLocks noRot="1" noChangeAspect="1" noMove="1" noResize="1" noEditPoints="1" noAdjustHandles="1" noChangeArrowheads="1" noChangeShapeType="1" noTextEdit="1"/>
              </p:cNvSpPr>
              <p:nvPr/>
            </p:nvSpPr>
            <p:spPr>
              <a:xfrm>
                <a:off x="3583694" y="3352095"/>
                <a:ext cx="501484" cy="430887"/>
              </a:xfrm>
              <a:prstGeom prst="rect">
                <a:avLst/>
              </a:prstGeom>
              <a:blipFill rotWithShape="0">
                <a:blip r:embed="rId10"/>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1" name="文字方塊 60"/>
              <p:cNvSpPr txBox="1"/>
              <p:nvPr/>
            </p:nvSpPr>
            <p:spPr>
              <a:xfrm>
                <a:off x="5263108" y="3297684"/>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𝑧</m:t>
                          </m:r>
                        </m:e>
                        <m:sub>
                          <m:r>
                            <a:rPr lang="en-US" altLang="zh-TW" sz="2800" b="0" i="1" smtClean="0">
                              <a:latin typeface="Cambria Math" panose="02040503050406030204" pitchFamily="18" charset="0"/>
                              <a:ea typeface="Cambria Math" panose="02040503050406030204" pitchFamily="18" charset="0"/>
                            </a:rPr>
                            <m:t>𝑎</m:t>
                          </m:r>
                        </m:sub>
                      </m:sSub>
                    </m:oMath>
                  </m:oMathPara>
                </a14:m>
                <a:endParaRPr lang="zh-TW" altLang="en-US" sz="2800" dirty="0"/>
              </a:p>
            </p:txBody>
          </p:sp>
        </mc:Choice>
        <mc:Fallback>
          <p:sp>
            <p:nvSpPr>
              <p:cNvPr id="61" name="文字方塊 60"/>
              <p:cNvSpPr txBox="1">
                <a:spLocks noRot="1" noChangeAspect="1" noMove="1" noResize="1" noEditPoints="1" noAdjustHandles="1" noChangeArrowheads="1" noChangeShapeType="1" noTextEdit="1"/>
              </p:cNvSpPr>
              <p:nvPr/>
            </p:nvSpPr>
            <p:spPr>
              <a:xfrm>
                <a:off x="5263108" y="3297684"/>
                <a:ext cx="308161" cy="430887"/>
              </a:xfrm>
              <a:prstGeom prst="rect">
                <a:avLst/>
              </a:prstGeom>
              <a:blipFill rotWithShape="0">
                <a:blip r:embed="rId11"/>
                <a:stretch>
                  <a:fillRect r="-1923"/>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64" name="文字方塊 63"/>
              <p:cNvSpPr txBox="1"/>
              <p:nvPr/>
            </p:nvSpPr>
            <p:spPr>
              <a:xfrm>
                <a:off x="2950294" y="3293490"/>
                <a:ext cx="375103" cy="430887"/>
              </a:xfrm>
              <a:prstGeom prst="rect">
                <a:avLst/>
              </a:prstGeom>
            </p:spPr>
            <p:style>
              <a:lnRef idx="1">
                <a:schemeClr val="accent6"/>
              </a:lnRef>
              <a:fillRef idx="2">
                <a:schemeClr val="accent6"/>
              </a:fillRef>
              <a:effectRef idx="1">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ea typeface="Cambria Math" panose="02040503050406030204" pitchFamily="18" charset="0"/>
                        </a:rPr>
                        <m:t>𝑎</m:t>
                      </m:r>
                      <m:r>
                        <a:rPr lang="en-US" altLang="zh-TW" sz="2800" b="0" i="1" smtClean="0">
                          <a:latin typeface="Cambria Math" panose="02040503050406030204" pitchFamily="18" charset="0"/>
                          <a:ea typeface="Cambria Math" panose="02040503050406030204" pitchFamily="18" charset="0"/>
                        </a:rPr>
                        <m:t>′</m:t>
                      </m:r>
                    </m:oMath>
                  </m:oMathPara>
                </a14:m>
                <a:endParaRPr lang="zh-TW" altLang="en-US" sz="2800" dirty="0"/>
              </a:p>
            </p:txBody>
          </p:sp>
        </mc:Choice>
        <mc:Fallback>
          <p:sp>
            <p:nvSpPr>
              <p:cNvPr id="64" name="文字方塊 63"/>
              <p:cNvSpPr txBox="1">
                <a:spLocks noRot="1" noChangeAspect="1" noMove="1" noResize="1" noEditPoints="1" noAdjustHandles="1" noChangeArrowheads="1" noChangeShapeType="1" noTextEdit="1"/>
              </p:cNvSpPr>
              <p:nvPr/>
            </p:nvSpPr>
            <p:spPr>
              <a:xfrm>
                <a:off x="2950294" y="3293490"/>
                <a:ext cx="375103" cy="430887"/>
              </a:xfrm>
              <a:prstGeom prst="rect">
                <a:avLst/>
              </a:prstGeom>
              <a:blipFill rotWithShape="0">
                <a:blip r:embed="rId12"/>
                <a:stretch>
                  <a:fillRect/>
                </a:stretch>
              </a:blipFill>
            </p:spPr>
            <p:txBody>
              <a:bodyPr/>
              <a:lstStyle/>
              <a:p>
                <a:r>
                  <a:rPr lang="zh-TW" altLang="en-US">
                    <a:noFill/>
                  </a:rPr>
                  <a:t> </a:t>
                </a:r>
                <a:endParaRPr lang="zh-TW" altLang="en-US">
                  <a:noFill/>
                </a:endParaRPr>
              </a:p>
            </p:txBody>
          </p:sp>
        </mc:Fallback>
      </mc:AlternateContent>
      <p:grpSp>
        <p:nvGrpSpPr>
          <p:cNvPr id="65" name="群組 64"/>
          <p:cNvGrpSpPr/>
          <p:nvPr/>
        </p:nvGrpSpPr>
        <p:grpSpPr>
          <a:xfrm>
            <a:off x="4502668" y="5427200"/>
            <a:ext cx="474993" cy="425277"/>
            <a:chOff x="3357891" y="3538413"/>
            <a:chExt cx="474993" cy="425277"/>
          </a:xfrm>
        </p:grpSpPr>
        <p:sp>
          <p:nvSpPr>
            <p:cNvPr id="67" name="矩形 66"/>
            <p:cNvSpPr/>
            <p:nvPr/>
          </p:nvSpPr>
          <p:spPr>
            <a:xfrm>
              <a:off x="3357891" y="3538413"/>
              <a:ext cx="474993" cy="4252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72" name="Object 12"/>
            <p:cNvGraphicFramePr>
              <a:graphicFrameLocks noChangeAspect="1"/>
            </p:cNvGraphicFramePr>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12349" name="方程式" r:id="rId13" imgW="3352800" imgH="3352800" progId="Equation.3">
                    <p:embed/>
                  </p:oleObj>
                </mc:Choice>
                <mc:Fallback>
                  <p:oleObj name="方程式" r:id="rId13" imgW="3352800" imgH="3352800" progId="Equation.3">
                    <p:embed/>
                    <p:pic>
                      <p:nvPicPr>
                        <p:cNvPr id="0" name="Object 12"/>
                        <p:cNvPicPr>
                          <a:picLocks noChangeAspect="1" noChangeArrowheads="1"/>
                        </p:cNvPicPr>
                        <p:nvPr/>
                      </p:nvPicPr>
                      <p:blipFill>
                        <a:blip r:embed="rId2"/>
                        <a:srcRect/>
                        <a:stretch>
                          <a:fillRect/>
                        </a:stretch>
                      </p:blipFill>
                      <p:spPr bwMode="auto">
                        <a:xfrm>
                          <a:off x="3435128" y="3545009"/>
                          <a:ext cx="385763" cy="387350"/>
                        </a:xfrm>
                        <a:prstGeom prst="rect">
                          <a:avLst/>
                        </a:prstGeom>
                        <a:noFill/>
                      </p:spPr>
                    </p:pic>
                  </p:oleObj>
                </mc:Fallback>
              </mc:AlternateContent>
            </a:graphicData>
          </a:graphic>
        </p:graphicFrame>
      </p:grpSp>
      <p:cxnSp>
        <p:nvCxnSpPr>
          <p:cNvPr id="73" name="直線單箭頭接點 72"/>
          <p:cNvCxnSpPr/>
          <p:nvPr/>
        </p:nvCxnSpPr>
        <p:spPr>
          <a:xfrm flipV="1">
            <a:off x="5009533" y="5666413"/>
            <a:ext cx="83935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a:off x="3913893" y="5650038"/>
            <a:ext cx="569659" cy="0"/>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endCxn id="67" idx="1"/>
          </p:cNvCxnSpPr>
          <p:nvPr/>
        </p:nvCxnSpPr>
        <p:spPr>
          <a:xfrm>
            <a:off x="2925932" y="3861078"/>
            <a:ext cx="1576736" cy="177876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8" name="群組 77"/>
          <p:cNvGrpSpPr/>
          <p:nvPr/>
        </p:nvGrpSpPr>
        <p:grpSpPr>
          <a:xfrm>
            <a:off x="5864859" y="5364767"/>
            <a:ext cx="1005547" cy="574158"/>
            <a:chOff x="7251018" y="4360929"/>
            <a:chExt cx="1005547" cy="574158"/>
          </a:xfrm>
        </p:grpSpPr>
        <p:grpSp>
          <p:nvGrpSpPr>
            <p:cNvPr id="79" name="群組 78"/>
            <p:cNvGrpSpPr/>
            <p:nvPr/>
          </p:nvGrpSpPr>
          <p:grpSpPr>
            <a:xfrm>
              <a:off x="7251018" y="4360929"/>
              <a:ext cx="574158" cy="574158"/>
              <a:chOff x="5170781" y="1854574"/>
              <a:chExt cx="574158" cy="574158"/>
            </a:xfrm>
          </p:grpSpPr>
          <p:sp>
            <p:nvSpPr>
              <p:cNvPr id="81" name="橢圓 80"/>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4" name="手繪多邊形 83"/>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0" name="直線單箭頭接點 79"/>
            <p:cNvCxnSpPr/>
            <p:nvPr/>
          </p:nvCxnSpPr>
          <p:spPr>
            <a:xfrm>
              <a:off x="7826300" y="4663918"/>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群組 84"/>
          <p:cNvGrpSpPr/>
          <p:nvPr/>
        </p:nvGrpSpPr>
        <p:grpSpPr>
          <a:xfrm>
            <a:off x="5846569" y="3517171"/>
            <a:ext cx="1007119" cy="574158"/>
            <a:chOff x="7204153" y="2522858"/>
            <a:chExt cx="1007119" cy="574158"/>
          </a:xfrm>
        </p:grpSpPr>
        <p:grpSp>
          <p:nvGrpSpPr>
            <p:cNvPr id="86" name="群組 85"/>
            <p:cNvGrpSpPr/>
            <p:nvPr/>
          </p:nvGrpSpPr>
          <p:grpSpPr>
            <a:xfrm>
              <a:off x="7204153" y="2522858"/>
              <a:ext cx="574158" cy="574158"/>
              <a:chOff x="5170781" y="1854574"/>
              <a:chExt cx="574158" cy="574158"/>
            </a:xfrm>
          </p:grpSpPr>
          <p:sp>
            <p:nvSpPr>
              <p:cNvPr id="88" name="橢圓 87"/>
              <p:cNvSpPr/>
              <p:nvPr/>
            </p:nvSpPr>
            <p:spPr>
              <a:xfrm>
                <a:off x="5170781" y="185457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9" name="手繪多邊形 88"/>
              <p:cNvSpPr/>
              <p:nvPr/>
            </p:nvSpPr>
            <p:spPr>
              <a:xfrm>
                <a:off x="5232704" y="198052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7" name="直線單箭頭接點 86"/>
            <p:cNvCxnSpPr/>
            <p:nvPr/>
          </p:nvCxnSpPr>
          <p:spPr>
            <a:xfrm>
              <a:off x="7781007" y="2822862"/>
              <a:ext cx="43026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1" name="直線單箭頭接點 90"/>
          <p:cNvCxnSpPr/>
          <p:nvPr/>
        </p:nvCxnSpPr>
        <p:spPr>
          <a:xfrm flipV="1">
            <a:off x="4766125" y="4048503"/>
            <a:ext cx="0" cy="38419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3" name="文字方塊 92"/>
              <p:cNvSpPr txBox="1"/>
              <p:nvPr/>
            </p:nvSpPr>
            <p:spPr>
              <a:xfrm>
                <a:off x="5143075" y="3891238"/>
                <a:ext cx="640368"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i="1">
                                  <a:latin typeface="Cambria Math" panose="02040503050406030204" pitchFamily="18" charset="0"/>
                                  <a:ea typeface="Cambria Math" panose="02040503050406030204" pitchFamily="18" charset="0"/>
                                </a:rPr>
                                <m:t>𝑎</m:t>
                              </m:r>
                            </m:sub>
                          </m:sSub>
                        </m:den>
                      </m:f>
                    </m:oMath>
                  </m:oMathPara>
                </a14:m>
                <a:endParaRPr lang="zh-TW" altLang="en-US" sz="2800" dirty="0"/>
              </a:p>
            </p:txBody>
          </p:sp>
        </mc:Choice>
        <mc:Fallback>
          <p:sp>
            <p:nvSpPr>
              <p:cNvPr id="93" name="文字方塊 92"/>
              <p:cNvSpPr txBox="1">
                <a:spLocks noRot="1" noChangeAspect="1" noMove="1" noResize="1" noEditPoints="1" noAdjustHandles="1" noChangeArrowheads="1" noChangeShapeType="1" noTextEdit="1"/>
              </p:cNvSpPr>
              <p:nvPr/>
            </p:nvSpPr>
            <p:spPr>
              <a:xfrm>
                <a:off x="5143075" y="3891238"/>
                <a:ext cx="640368" cy="892039"/>
              </a:xfrm>
              <a:prstGeom prst="rect">
                <a:avLst/>
              </a:prstGeom>
              <a:blipFill rotWithShape="1">
                <a:blip r:embed="rId14"/>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4" name="文字方塊 93"/>
              <p:cNvSpPr txBox="1"/>
              <p:nvPr/>
            </p:nvSpPr>
            <p:spPr>
              <a:xfrm>
                <a:off x="5293288" y="5136137"/>
                <a:ext cx="308161" cy="430887"/>
              </a:xfrm>
              <a:prstGeom prst="rect">
                <a:avLst/>
              </a:prstGeom>
            </p:spPr>
            <p:style>
              <a:lnRef idx="1">
                <a:schemeClr val="accent5"/>
              </a:lnRef>
              <a:fillRef idx="2">
                <a:schemeClr val="accent5"/>
              </a:fillRef>
              <a:effectRef idx="1">
                <a:schemeClr val="accent5"/>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b="0" i="1" smtClean="0">
                              <a:latin typeface="Cambria Math" panose="02040503050406030204" pitchFamily="18" charset="0"/>
                              <a:ea typeface="Cambria Math" panose="02040503050406030204" pitchFamily="18" charset="0"/>
                            </a:rPr>
                            <m:t>𝑧</m:t>
                          </m:r>
                        </m:e>
                        <m:sub>
                          <m:r>
                            <a:rPr lang="en-US" altLang="zh-TW" sz="2800" b="0" i="1" smtClean="0">
                              <a:latin typeface="Cambria Math" panose="02040503050406030204" pitchFamily="18" charset="0"/>
                              <a:ea typeface="Cambria Math" panose="02040503050406030204" pitchFamily="18" charset="0"/>
                            </a:rPr>
                            <m:t>𝑏</m:t>
                          </m:r>
                        </m:sub>
                      </m:sSub>
                    </m:oMath>
                  </m:oMathPara>
                </a14:m>
                <a:endParaRPr lang="zh-TW" altLang="en-US" sz="2800" dirty="0"/>
              </a:p>
            </p:txBody>
          </p:sp>
        </mc:Choice>
        <mc:Fallback>
          <p:sp>
            <p:nvSpPr>
              <p:cNvPr id="94" name="文字方塊 93"/>
              <p:cNvSpPr txBox="1">
                <a:spLocks noRot="1" noChangeAspect="1" noMove="1" noResize="1" noEditPoints="1" noAdjustHandles="1" noChangeArrowheads="1" noChangeShapeType="1" noTextEdit="1"/>
              </p:cNvSpPr>
              <p:nvPr/>
            </p:nvSpPr>
            <p:spPr>
              <a:xfrm>
                <a:off x="5293288" y="5136137"/>
                <a:ext cx="308161" cy="430887"/>
              </a:xfrm>
              <a:prstGeom prst="rect">
                <a:avLst/>
              </a:prstGeom>
              <a:blipFill rotWithShape="0">
                <a:blip r:embed="rId15"/>
                <a:stretch>
                  <a:fillRect/>
                </a:stretch>
              </a:blipFill>
            </p:spPr>
            <p:txBody>
              <a:bodyPr/>
              <a:lstStyle/>
              <a:p>
                <a:r>
                  <a:rPr lang="zh-TW" altLang="en-US">
                    <a:noFill/>
                  </a:rPr>
                  <a:t> </a:t>
                </a:r>
                <a:endParaRPr lang="zh-TW" altLang="en-US">
                  <a:noFill/>
                </a:endParaRPr>
              </a:p>
            </p:txBody>
          </p:sp>
        </mc:Fallback>
      </mc:AlternateContent>
      <mc:AlternateContent xmlns:mc="http://schemas.openxmlformats.org/markup-compatibility/2006">
        <mc:Choice xmlns:a14="http://schemas.microsoft.com/office/drawing/2010/main" Requires="a14">
          <p:sp>
            <p:nvSpPr>
              <p:cNvPr id="95" name="文字方塊 94"/>
              <p:cNvSpPr txBox="1"/>
              <p:nvPr/>
            </p:nvSpPr>
            <p:spPr>
              <a:xfrm>
                <a:off x="5143074" y="5775573"/>
                <a:ext cx="634596" cy="892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800" i="1" smtClean="0">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sSub>
                            <m:sSubPr>
                              <m:ctrlPr>
                                <a:rPr lang="en-US" altLang="zh-TW" sz="2800" i="1">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𝑧</m:t>
                              </m:r>
                            </m:e>
                            <m:sub>
                              <m:r>
                                <a:rPr lang="en-US" altLang="zh-TW" sz="2800" b="0" i="1" smtClean="0">
                                  <a:latin typeface="Cambria Math" panose="02040503050406030204" pitchFamily="18" charset="0"/>
                                  <a:ea typeface="Cambria Math" panose="02040503050406030204" pitchFamily="18" charset="0"/>
                                </a:rPr>
                                <m:t>𝑏</m:t>
                              </m:r>
                            </m:sub>
                          </m:sSub>
                        </m:den>
                      </m:f>
                    </m:oMath>
                  </m:oMathPara>
                </a14:m>
                <a:endParaRPr lang="zh-TW" altLang="en-US" sz="2800" dirty="0"/>
              </a:p>
            </p:txBody>
          </p:sp>
        </mc:Choice>
        <mc:Fallback>
          <p:sp>
            <p:nvSpPr>
              <p:cNvPr id="95" name="文字方塊 94"/>
              <p:cNvSpPr txBox="1">
                <a:spLocks noRot="1" noChangeAspect="1" noMove="1" noResize="1" noEditPoints="1" noAdjustHandles="1" noChangeArrowheads="1" noChangeShapeType="1" noTextEdit="1"/>
              </p:cNvSpPr>
              <p:nvPr/>
            </p:nvSpPr>
            <p:spPr>
              <a:xfrm>
                <a:off x="5143074" y="5775573"/>
                <a:ext cx="634596" cy="892039"/>
              </a:xfrm>
              <a:prstGeom prst="rect">
                <a:avLst/>
              </a:prstGeom>
              <a:blipFill rotWithShape="1">
                <a:blip r:embed="rId16"/>
                <a:stretch>
                  <a:fillRect/>
                </a:stretch>
              </a:blipFill>
            </p:spPr>
            <p:txBody>
              <a:bodyPr/>
              <a:lstStyle/>
              <a:p>
                <a:r>
                  <a:rPr lang="zh-TW" altLang="en-US">
                    <a:noFill/>
                  </a:rPr>
                  <a:t> </a:t>
                </a:r>
                <a:endParaRPr lang="zh-TW" altLang="en-US">
                  <a:noFill/>
                </a:endParaRPr>
              </a:p>
            </p:txBody>
          </p:sp>
        </mc:Fallback>
      </mc:AlternateContent>
      <p:sp>
        <p:nvSpPr>
          <p:cNvPr id="60" name="流程圖: 抽選 59"/>
          <p:cNvSpPr/>
          <p:nvPr/>
        </p:nvSpPr>
        <p:spPr>
          <a:xfrm rot="16200000">
            <a:off x="2222115" y="3471720"/>
            <a:ext cx="742170" cy="664797"/>
          </a:xfrm>
          <a:prstGeom prst="flowChartExtra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63" name="矩形 62"/>
              <p:cNvSpPr/>
              <p:nvPr/>
            </p:nvSpPr>
            <p:spPr>
              <a:xfrm>
                <a:off x="2127802" y="4135994"/>
                <a:ext cx="1133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TW" altLang="en-US" sz="2800" i="1" smtClean="0">
                          <a:solidFill>
                            <a:srgbClr val="FF0000"/>
                          </a:solidFill>
                          <a:latin typeface="Cambria Math" panose="02040503050406030204" pitchFamily="18" charset="0"/>
                        </a:rPr>
                        <m:t>𝜎</m:t>
                      </m:r>
                      <m:r>
                        <a:rPr lang="en-US" altLang="zh-TW" sz="2800" i="1">
                          <a:solidFill>
                            <a:srgbClr val="FF0000"/>
                          </a:solidFill>
                          <a:latin typeface="Cambria Math" panose="02040503050406030204" pitchFamily="18" charset="0"/>
                        </a:rPr>
                        <m:t>′</m:t>
                      </m:r>
                      <m:d>
                        <m:dPr>
                          <m:ctrlPr>
                            <a:rPr lang="en-US" altLang="zh-TW" sz="2800" i="1">
                              <a:solidFill>
                                <a:srgbClr val="FF0000"/>
                              </a:solidFill>
                              <a:latin typeface="Cambria Math" panose="02040503050406030204" pitchFamily="18" charset="0"/>
                            </a:rPr>
                          </m:ctrlPr>
                        </m:dPr>
                        <m:e>
                          <m:r>
                            <a:rPr lang="en-US" altLang="zh-TW" sz="2800" b="0" i="1" smtClean="0">
                              <a:solidFill>
                                <a:srgbClr val="FF0000"/>
                              </a:solidFill>
                              <a:latin typeface="Cambria Math" panose="02040503050406030204" pitchFamily="18" charset="0"/>
                            </a:rPr>
                            <m:t>𝑧</m:t>
                          </m:r>
                          <m:r>
                            <a:rPr lang="en-US" altLang="zh-TW" sz="2800" b="0" i="1" smtClean="0">
                              <a:solidFill>
                                <a:srgbClr val="FF0000"/>
                              </a:solidFill>
                              <a:latin typeface="Cambria Math" panose="02040503050406030204" pitchFamily="18" charset="0"/>
                            </a:rPr>
                            <m:t>′</m:t>
                          </m:r>
                        </m:e>
                      </m:d>
                    </m:oMath>
                  </m:oMathPara>
                </a14:m>
                <a:endParaRPr lang="zh-TW" altLang="en-US" sz="2800" dirty="0">
                  <a:solidFill>
                    <a:srgbClr val="FF0000"/>
                  </a:solidFill>
                </a:endParaRPr>
              </a:p>
            </p:txBody>
          </p:sp>
        </mc:Choice>
        <mc:Fallback>
          <p:sp>
            <p:nvSpPr>
              <p:cNvPr id="63" name="矩形 62"/>
              <p:cNvSpPr>
                <a:spLocks noRot="1" noChangeAspect="1" noMove="1" noResize="1" noEditPoints="1" noAdjustHandles="1" noChangeArrowheads="1" noChangeShapeType="1" noTextEdit="1"/>
              </p:cNvSpPr>
              <p:nvPr/>
            </p:nvSpPr>
            <p:spPr>
              <a:xfrm>
                <a:off x="2127802" y="4135994"/>
                <a:ext cx="1133515" cy="523220"/>
              </a:xfrm>
              <a:prstGeom prst="rect">
                <a:avLst/>
              </a:prstGeom>
              <a:blipFill rotWithShape="0">
                <a:blip r:embed="rId17"/>
                <a:stretch>
                  <a:fillRect/>
                </a:stretch>
              </a:blipFill>
            </p:spPr>
            <p:txBody>
              <a:bodyPr/>
              <a:lstStyle/>
              <a:p>
                <a:r>
                  <a:rPr lang="zh-TW" altLang="en-US">
                    <a:noFill/>
                  </a:rPr>
                  <a:t> </a:t>
                </a:r>
                <a:endParaRPr lang="zh-TW" altLang="en-US">
                  <a:noFill/>
                </a:endParaRPr>
              </a:p>
            </p:txBody>
          </p:sp>
        </mc:Fallback>
      </mc:AlternateContent>
      <p:cxnSp>
        <p:nvCxnSpPr>
          <p:cNvPr id="70" name="直線單箭頭接點 69"/>
          <p:cNvCxnSpPr/>
          <p:nvPr/>
        </p:nvCxnSpPr>
        <p:spPr>
          <a:xfrm flipH="1" flipV="1">
            <a:off x="4965668" y="5647961"/>
            <a:ext cx="6477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H="1" flipV="1">
            <a:off x="4923569" y="3806706"/>
            <a:ext cx="6477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p:nvPr/>
        </p:nvCxnSpPr>
        <p:spPr>
          <a:xfrm flipH="1" flipV="1">
            <a:off x="2893659" y="3829471"/>
            <a:ext cx="159658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H="1" flipV="1">
            <a:off x="2881611" y="3804119"/>
            <a:ext cx="1586939" cy="18103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p:nvPr/>
        </p:nvCxnSpPr>
        <p:spPr>
          <a:xfrm flipH="1">
            <a:off x="1429267" y="3782982"/>
            <a:ext cx="84924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0" name="文字方塊 89"/>
              <p:cNvSpPr txBox="1"/>
              <p:nvPr/>
            </p:nvSpPr>
            <p:spPr>
              <a:xfrm>
                <a:off x="3583694" y="4730941"/>
                <a:ext cx="501484" cy="430887"/>
              </a:xfrm>
              <a:prstGeom prst="rect">
                <a:avLst/>
              </a:prstGeom>
            </p:spPr>
            <p:style>
              <a:lnRef idx="1">
                <a:schemeClr val="accent5"/>
              </a:lnRef>
              <a:fillRef idx="2">
                <a:schemeClr val="accent5"/>
              </a:fillRef>
              <a:effectRef idx="1">
                <a:schemeClr val="accent5"/>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ea typeface="Cambria Math" panose="02040503050406030204" pitchFamily="18" charset="0"/>
                            </a:rPr>
                          </m:ctrlPr>
                        </m:sSubPr>
                        <m:e>
                          <m:r>
                            <a:rPr lang="en-US" altLang="zh-TW" sz="2800" i="1">
                              <a:latin typeface="Cambria Math" panose="02040503050406030204" pitchFamily="18" charset="0"/>
                              <a:ea typeface="Cambria Math" panose="02040503050406030204" pitchFamily="18" charset="0"/>
                            </a:rPr>
                            <m:t>𝑤</m:t>
                          </m:r>
                        </m:e>
                        <m:sub>
                          <m:r>
                            <a:rPr lang="en-US" altLang="zh-TW" sz="2800" b="0" i="1" smtClean="0">
                              <a:latin typeface="Cambria Math" panose="02040503050406030204" pitchFamily="18" charset="0"/>
                              <a:ea typeface="Cambria Math" panose="02040503050406030204" pitchFamily="18" charset="0"/>
                            </a:rPr>
                            <m:t>6</m:t>
                          </m:r>
                        </m:sub>
                      </m:sSub>
                    </m:oMath>
                  </m:oMathPara>
                </a14:m>
                <a:endParaRPr lang="zh-TW" altLang="en-US" sz="2800" dirty="0"/>
              </a:p>
            </p:txBody>
          </p:sp>
        </mc:Choice>
        <mc:Fallback>
          <p:sp>
            <p:nvSpPr>
              <p:cNvPr id="90" name="文字方塊 89"/>
              <p:cNvSpPr txBox="1">
                <a:spLocks noRot="1" noChangeAspect="1" noMove="1" noResize="1" noEditPoints="1" noAdjustHandles="1" noChangeArrowheads="1" noChangeShapeType="1" noTextEdit="1"/>
              </p:cNvSpPr>
              <p:nvPr/>
            </p:nvSpPr>
            <p:spPr>
              <a:xfrm>
                <a:off x="3583694" y="4730941"/>
                <a:ext cx="501484" cy="430887"/>
              </a:xfrm>
              <a:prstGeom prst="rect">
                <a:avLst/>
              </a:prstGeom>
              <a:blipFill rotWithShape="0">
                <a:blip r:embed="rId18"/>
                <a:stretch>
                  <a:fillRect/>
                </a:stretch>
              </a:blipFill>
            </p:spPr>
            <p:txBody>
              <a:bodyPr/>
              <a:lstStyle/>
              <a:p>
                <a:r>
                  <a:rPr lang="zh-TW" altLang="en-US">
                    <a:noFill/>
                  </a:rPr>
                  <a:t> </a:t>
                </a:r>
                <a:endParaRPr lang="zh-TW" altLang="en-US">
                  <a:noFill/>
                </a:endParaRPr>
              </a:p>
            </p:txBody>
          </p:sp>
        </mc:Fallback>
      </mc:AlternateContent>
      <p:sp>
        <p:nvSpPr>
          <p:cNvPr id="4" name="文字方塊 3"/>
          <p:cNvSpPr txBox="1"/>
          <p:nvPr/>
        </p:nvSpPr>
        <p:spPr>
          <a:xfrm>
            <a:off x="6006385" y="4214567"/>
            <a:ext cx="2983609"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Until we reach the output layer ……</a:t>
            </a:r>
            <a:endParaRPr lang="zh-TW" altLang="en-US" sz="2800" dirty="0"/>
          </a:p>
        </p:txBody>
      </p:sp>
      <mc:AlternateContent xmlns:mc="http://schemas.openxmlformats.org/markup-compatibility/2006">
        <mc:Choice xmlns:a14="http://schemas.microsoft.com/office/drawing/2010/main" Requires="a14">
          <p:sp>
            <p:nvSpPr>
              <p:cNvPr id="98" name="文字方塊 97"/>
              <p:cNvSpPr txBox="1"/>
              <p:nvPr/>
            </p:nvSpPr>
            <p:spPr>
              <a:xfrm>
                <a:off x="6022889" y="2401021"/>
                <a:ext cx="2983609" cy="954107"/>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Compute </a:t>
                </a:r>
                <a14:m>
                  <m:oMath xmlns:m="http://schemas.openxmlformats.org/officeDocument/2006/math">
                    <m:f>
                      <m:fPr>
                        <m:type m:val="lin"/>
                        <m:ctrlPr>
                          <a:rPr lang="en-US" altLang="zh-TW" sz="2800" i="1">
                            <a:latin typeface="Cambria Math" panose="02040503050406030204" pitchFamily="18" charset="0"/>
                          </a:rPr>
                        </m:ctrlPr>
                      </m:fPr>
                      <m:num>
                        <m:r>
                          <a:rPr lang="zh-TW" altLang="en-US" sz="2800" i="1">
                            <a:latin typeface="Cambria Math" panose="02040503050406030204" pitchFamily="18" charset="0"/>
                          </a:rPr>
                          <m:t>𝜕</m:t>
                        </m:r>
                        <m:r>
                          <a:rPr lang="en-US" altLang="zh-TW" sz="2800" b="0" i="1" smtClean="0">
                            <a:latin typeface="Cambria Math" panose="02040503050406030204" pitchFamily="18" charset="0"/>
                          </a:rPr>
                          <m:t>𝑙</m:t>
                        </m:r>
                      </m:num>
                      <m:den>
                        <m:r>
                          <a:rPr lang="zh-TW" altLang="en-US" sz="2800" i="1">
                            <a:latin typeface="Cambria Math" panose="02040503050406030204" pitchFamily="18" charset="0"/>
                          </a:rPr>
                          <m:t>𝜕</m:t>
                        </m:r>
                        <m:r>
                          <a:rPr lang="en-US" altLang="zh-TW" sz="2800" i="1">
                            <a:latin typeface="Cambria Math" panose="02040503050406030204" pitchFamily="18" charset="0"/>
                          </a:rPr>
                          <m:t>𝑧</m:t>
                        </m:r>
                      </m:den>
                    </m:f>
                  </m:oMath>
                </a14:m>
                <a:r>
                  <a:rPr lang="zh-TW" altLang="en-US" sz="2800" dirty="0"/>
                  <a:t> </a:t>
                </a:r>
                <a:r>
                  <a:rPr lang="en-US" altLang="zh-TW" sz="2800" dirty="0"/>
                  <a:t>recursively</a:t>
                </a:r>
                <a:endParaRPr lang="zh-TW" altLang="en-US" sz="2800" dirty="0"/>
              </a:p>
            </p:txBody>
          </p:sp>
        </mc:Choice>
        <mc:Fallback>
          <p:sp>
            <p:nvSpPr>
              <p:cNvPr id="98" name="文字方塊 97"/>
              <p:cNvSpPr txBox="1">
                <a:spLocks noRot="1" noChangeAspect="1" noMove="1" noResize="1" noEditPoints="1" noAdjustHandles="1" noChangeArrowheads="1" noChangeShapeType="1" noTextEdit="1"/>
              </p:cNvSpPr>
              <p:nvPr/>
            </p:nvSpPr>
            <p:spPr>
              <a:xfrm>
                <a:off x="6022889" y="2401021"/>
                <a:ext cx="2983609" cy="954107"/>
              </a:xfrm>
              <a:prstGeom prst="rect">
                <a:avLst/>
              </a:prstGeom>
              <a:blipFill rotWithShape="1">
                <a:blip r:embed="rId19"/>
                <a:stretch>
                  <a:fillRect/>
                </a:stretch>
              </a:blipFill>
            </p:spPr>
            <p:txBody>
              <a:bodyPr/>
              <a:lstStyle/>
              <a:p>
                <a:r>
                  <a:rPr lang="zh-TW" altLang="en-US">
                    <a:noFill/>
                  </a:rPr>
                  <a:t> </a:t>
                </a:r>
                <a:endParaRPr lang="zh-TW" altLang="en-US">
                  <a:noFill/>
                </a:endParaRPr>
              </a:p>
            </p:txBody>
          </p:sp>
        </mc:Fallback>
      </mc:AlternateContent>
      <p:sp>
        <p:nvSpPr>
          <p:cNvPr id="3" name="灯片编号占位符 2"/>
          <p:cNvSpPr>
            <a:spLocks noGrp="1"/>
          </p:cNvSpPr>
          <p:nvPr>
            <p:ph type="sldNum" sz="quarter" idx="12"/>
          </p:nvPr>
        </p:nvSpPr>
        <p:spPr/>
        <p:txBody>
          <a:bodyPr/>
          <a:p>
            <a:fld id="{B1E3B3A6-7A9C-48B8-933D-3377D6C33DD3}" type="slidenum">
              <a:rPr lang="zh-TW" altLang="en-US" smtClean="0"/>
            </a:fld>
            <a:endParaRPr lang="zh-TW" altLang="en-US"/>
          </a:p>
        </p:txBody>
      </p:sp>
    </p:spTree>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98" grpId="0" bldLvl="0" animBg="1"/>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0</TotalTime>
  <Words>13317</Words>
  <Application>WPS 演示</Application>
  <PresentationFormat>如螢幕大小 (4:3)</PresentationFormat>
  <Paragraphs>4940</Paragraphs>
  <Slides>119</Slides>
  <Notes>21</Notes>
  <HiddenSlides>0</HiddenSlides>
  <MMClips>3</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210</vt:i4>
      </vt:variant>
      <vt:variant>
        <vt:lpstr>幻灯片标题</vt:lpstr>
      </vt:variant>
      <vt:variant>
        <vt:i4>119</vt:i4>
      </vt:variant>
    </vt:vector>
  </HeadingPairs>
  <TitlesOfParts>
    <vt:vector size="348" baseType="lpstr">
      <vt:lpstr>Arial</vt:lpstr>
      <vt:lpstr>宋体</vt:lpstr>
      <vt:lpstr>Wingdings</vt:lpstr>
      <vt:lpstr>Verdana</vt:lpstr>
      <vt:lpstr>Calibri</vt:lpstr>
      <vt:lpstr>Calibri Light</vt:lpstr>
      <vt:lpstr>微软雅黑</vt:lpstr>
      <vt:lpstr>Arial Unicode MS</vt:lpstr>
      <vt:lpstr>PMingLiU</vt:lpstr>
      <vt:lpstr>Segoe Print</vt:lpstr>
      <vt:lpstr>Cambria Math</vt:lpstr>
      <vt:lpstr>PMingLiU</vt:lpstr>
      <vt:lpstr>PMingLiU-ExtB</vt:lpstr>
      <vt:lpstr>Calibri</vt:lpstr>
      <vt:lpstr>times</vt:lpstr>
      <vt:lpstr>Times Sans Serif</vt:lpstr>
      <vt:lpstr>BatangChe</vt:lpstr>
      <vt:lpstr>PMingLiU</vt:lpstr>
      <vt:lpstr>Office 佈景主題</vt:lpstr>
      <vt:lpstr>Equation.3</vt:lpstr>
      <vt:lpstr>Equation.3</vt:lpstr>
      <vt:lpstr>Equation.3</vt:lpstr>
      <vt:lpstr>Equation.3</vt:lpstr>
      <vt:lpstr>Equation.KSEE3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Contents</vt:lpstr>
      <vt:lpstr>PowerPoint 演示文稿</vt:lpstr>
      <vt:lpstr>What is Machine Learning?</vt:lpstr>
      <vt:lpstr>What is Machine Learning?</vt:lpstr>
      <vt:lpstr>Machine Learning ≈ Looking for a Function</vt:lpstr>
      <vt:lpstr>Framework </vt:lpstr>
      <vt:lpstr>Framework </vt:lpstr>
      <vt:lpstr>Framework </vt:lpstr>
      <vt:lpstr>Machine Learning is so simple ……</vt:lpstr>
      <vt:lpstr>Learning Map</vt:lpstr>
      <vt:lpstr>PowerPoint 演示文稿</vt:lpstr>
      <vt:lpstr>Regression: Output a scalar</vt:lpstr>
      <vt:lpstr>Example Application</vt:lpstr>
      <vt:lpstr>Step 1: Model</vt:lpstr>
      <vt:lpstr>Step 2: Goodness of Function</vt:lpstr>
      <vt:lpstr>Step 2: Goodness of Function</vt:lpstr>
      <vt:lpstr>Step 2: Goodness of Function</vt:lpstr>
      <vt:lpstr>Step 2: Goodness of Function</vt:lpstr>
      <vt:lpstr>Step 3: Best Function</vt:lpstr>
      <vt:lpstr>Step 3: Gradient Descent</vt:lpstr>
      <vt:lpstr>Step 3: Gradient Descent</vt:lpstr>
      <vt:lpstr>Step 3: Gradient Descent</vt:lpstr>
      <vt:lpstr>Step 3: Gradient Descent</vt:lpstr>
      <vt:lpstr>Step 3: Gradient Descent</vt:lpstr>
      <vt:lpstr>Step 3: Gradient Descent</vt:lpstr>
      <vt:lpstr>Step 3: Gradient Descent</vt:lpstr>
      <vt:lpstr>Step 3: Gradient Descent</vt:lpstr>
      <vt:lpstr>How’s the results?</vt:lpstr>
      <vt:lpstr>How’s the results?  - Generalization</vt:lpstr>
      <vt:lpstr>PowerPoint 演示文稿</vt:lpstr>
      <vt:lpstr>PowerPoint 演示文稿</vt:lpstr>
      <vt:lpstr>PowerPoint 演示文稿</vt:lpstr>
      <vt:lpstr>PowerPoint 演示文稿</vt:lpstr>
      <vt:lpstr>Model Selection</vt:lpstr>
      <vt:lpstr>Model Selection</vt:lpstr>
      <vt:lpstr>PowerPoint 演示文稿</vt:lpstr>
      <vt:lpstr>Step 1: Function Set</vt:lpstr>
      <vt:lpstr>Step 1: Function Set</vt:lpstr>
      <vt:lpstr>Step 2: Goodness of a Function</vt:lpstr>
      <vt:lpstr>PowerPoint 演示文稿</vt:lpstr>
      <vt:lpstr>Step 2: Goodness of a Function</vt:lpstr>
      <vt:lpstr>Step 2: Goodness of a Function</vt:lpstr>
      <vt:lpstr>Step 3: Find the best function</vt:lpstr>
      <vt:lpstr>Step 3: Find the best function</vt:lpstr>
      <vt:lpstr>Step 3: Find the best function</vt:lpstr>
      <vt:lpstr>PowerPoint 演示文稿</vt:lpstr>
      <vt:lpstr>PowerPoint 演示文稿</vt:lpstr>
      <vt:lpstr>Cross Entropy v.s. Square Error</vt:lpstr>
      <vt:lpstr>PowerPoint 演示文稿</vt:lpstr>
      <vt:lpstr>PowerPoint 演示文稿</vt:lpstr>
      <vt:lpstr>PowerPoint 演示文稿</vt:lpstr>
      <vt:lpstr>PowerPoint 演示文稿</vt:lpstr>
      <vt:lpstr>Limitation of Logistic Regression</vt:lpstr>
      <vt:lpstr>Limitation of Logistic Regression</vt:lpstr>
      <vt:lpstr>Limitation of Logistic Regression</vt:lpstr>
      <vt:lpstr>PowerPoint 演示文稿</vt:lpstr>
      <vt:lpstr>PowerPoint 演示文稿</vt:lpstr>
      <vt:lpstr>Deep Learning!</vt:lpstr>
      <vt:lpstr>PowerPoint 演示文稿</vt:lpstr>
      <vt:lpstr>Three Steps for Deep Learning</vt:lpstr>
      <vt:lpstr>Neural Network </vt:lpstr>
      <vt:lpstr>Fully Connect Feedforward Network</vt:lpstr>
      <vt:lpstr>Fully Connect Feedforward Network</vt:lpstr>
      <vt:lpstr>Fully Connect Feedforward Network</vt:lpstr>
      <vt:lpstr>Fully Connect Feedforward Network</vt:lpstr>
      <vt:lpstr>PowerPoint 演示文稿</vt:lpstr>
      <vt:lpstr>PowerPoint 演示文稿</vt:lpstr>
      <vt:lpstr>Matrix Operation</vt:lpstr>
      <vt:lpstr>Neural Network </vt:lpstr>
      <vt:lpstr>Neural Network </vt:lpstr>
      <vt:lpstr>Output Layer  as Multi-Class Classifier</vt:lpstr>
      <vt:lpstr>Example Application</vt:lpstr>
      <vt:lpstr>Example Application</vt:lpstr>
      <vt:lpstr>Example Application</vt:lpstr>
      <vt:lpstr>FAQ</vt:lpstr>
      <vt:lpstr>Three Steps for Deep Learning</vt:lpstr>
      <vt:lpstr>Loss for an Example</vt:lpstr>
      <vt:lpstr>Total Loss</vt:lpstr>
      <vt:lpstr>Three Steps for Deep Learning</vt:lpstr>
      <vt:lpstr>Gradient Descent</vt:lpstr>
      <vt:lpstr>Gradient Descent</vt:lpstr>
      <vt:lpstr>Backpropagation</vt:lpstr>
      <vt:lpstr>Three Steps for Deep Learning</vt:lpstr>
      <vt:lpstr>PowerPoint 演示文稿</vt:lpstr>
      <vt:lpstr>Gradient Descent </vt:lpstr>
      <vt:lpstr>Chain Rule</vt:lpstr>
      <vt:lpstr>Backpropagation</vt:lpstr>
      <vt:lpstr>Backpropagation</vt:lpstr>
      <vt:lpstr>Backpropagation – Forward pass</vt:lpstr>
      <vt:lpstr>Backpropagation – Forward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Backward Pass</vt:lpstr>
      <vt:lpstr>Backpropagation – Summary</vt:lpstr>
      <vt:lpstr>PowerPoint 演示文稿</vt:lpstr>
      <vt:lpstr>The whole CNN</vt:lpstr>
      <vt:lpstr>CNN – Convolution</vt:lpstr>
      <vt:lpstr>CNN – Convolution</vt:lpstr>
      <vt:lpstr>CNN – Convolution</vt:lpstr>
      <vt:lpstr>CNN – Convolution</vt:lpstr>
      <vt:lpstr>CNN – Convolution</vt:lpstr>
      <vt:lpstr>CNN – Colorful image</vt:lpstr>
      <vt:lpstr>PowerPoint 演示文稿</vt:lpstr>
      <vt:lpstr>PowerPoint 演示文稿</vt:lpstr>
      <vt:lpstr>PowerPoint 演示文稿</vt:lpstr>
      <vt:lpstr>The whole CNN</vt:lpstr>
      <vt:lpstr>CNN – Max Pooling</vt:lpstr>
      <vt:lpstr>CNN – Max Pooling</vt:lpstr>
      <vt:lpstr>The whole CNN</vt:lpstr>
      <vt:lpstr>The whole CNN</vt:lpstr>
      <vt:lpstr>Flatten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Machine Learning</dc:title>
  <dc:creator>Lee Hung-yi</dc:creator>
  <cp:lastModifiedBy>史书瑜</cp:lastModifiedBy>
  <cp:revision>107</cp:revision>
  <dcterms:created xsi:type="dcterms:W3CDTF">2016-09-18T02:02:00Z</dcterms:created>
  <dcterms:modified xsi:type="dcterms:W3CDTF">2020-04-02T02:04:32Z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